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charts/chart1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37.xml" ContentType="application/vnd.openxmlformats-officedocument.presentationml.notesSlide+xml"/>
  <Override PartName="/ppt/charts/chart24.xml" ContentType="application/vnd.openxmlformats-officedocument.drawingml.chart+xml"/>
  <Override PartName="/ppt/notesSlides/notesSlide38.xml" ContentType="application/vnd.openxmlformats-officedocument.presentationml.notesSlide+xml"/>
  <Override PartName="/ppt/charts/chart25.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notesSlides/notesSlide4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2.xml" ContentType="application/vnd.openxmlformats-officedocument.presentationml.notesSlide+xml"/>
  <Override PartName="/ppt/charts/chart41.xml" ContentType="application/vnd.openxmlformats-officedocument.drawingml.chart+xml"/>
  <Override PartName="/ppt/notesSlides/notesSlide53.xml" ContentType="application/vnd.openxmlformats-officedocument.presentationml.notesSlide+xml"/>
  <Override PartName="/ppt/charts/chart42.xml" ContentType="application/vnd.openxmlformats-officedocument.drawingml.chart+xml"/>
  <Override PartName="/ppt/notesSlides/notesSlide54.xml" ContentType="application/vnd.openxmlformats-officedocument.presentationml.notesSlide+xml"/>
  <Override PartName="/ppt/charts/chart43.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4.xml" ContentType="application/vnd.openxmlformats-officedocument.drawingml.chart+xml"/>
  <Override PartName="/ppt/notesSlides/notesSlide57.xml" ContentType="application/vnd.openxmlformats-officedocument.presentationml.notesSlide+xml"/>
  <Override PartName="/ppt/charts/chart4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8.xml" ContentType="application/vnd.openxmlformats-officedocument.presentationml.notesSlide+xml"/>
  <Override PartName="/ppt/charts/chart48.xml" ContentType="application/vnd.openxmlformats-officedocument.drawingml.chart+xml"/>
  <Override PartName="/ppt/notesSlides/notesSlide59.xml" ContentType="application/vnd.openxmlformats-officedocument.presentationml.notesSlide+xml"/>
  <Override PartName="/ppt/charts/chart4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0.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1.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2.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3.xml" ContentType="application/vnd.openxmlformats-officedocument.drawingml.chart+xml"/>
  <Override PartName="/ppt/notesSlides/notesSlide66.xml" ContentType="application/vnd.openxmlformats-officedocument.presentationml.notesSlide+xml"/>
  <Override PartName="/ppt/charts/chart54.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5.xml" ContentType="application/vnd.openxmlformats-officedocument.drawingml.chart+xml"/>
  <Override PartName="/ppt/notesSlides/notesSlide69.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70.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71.xml" ContentType="application/vnd.openxmlformats-officedocument.presentationml.notesSlide+xml"/>
  <Override PartName="/ppt/charts/chart61.xml" ContentType="application/vnd.openxmlformats-officedocument.drawingml.chart+xml"/>
  <Override PartName="/ppt/notesSlides/notesSlide72.xml" ContentType="application/vnd.openxmlformats-officedocument.presentationml.notesSlide+xml"/>
  <Override PartName="/ppt/charts/chart6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73.xml" ContentType="application/vnd.openxmlformats-officedocument.presentationml.notesSlide+xml"/>
  <Override PartName="/ppt/charts/chart6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65.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74.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7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7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72.xml" ContentType="application/vnd.openxmlformats-officedocument.drawingml.chart+xml"/>
  <Override PartName="/ppt/notesSlides/notesSlide7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79.xml" ContentType="application/vnd.openxmlformats-officedocument.presentationml.notesSlide+xml"/>
  <Override PartName="/ppt/charts/chart75.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76.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77.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78.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2"/>
  </p:notesMasterIdLst>
  <p:handoutMasterIdLst>
    <p:handoutMasterId r:id="rId153"/>
  </p:handoutMasterIdLst>
  <p:sldIdLst>
    <p:sldId id="256" r:id="rId5"/>
    <p:sldId id="479" r:id="rId6"/>
    <p:sldId id="638" r:id="rId7"/>
    <p:sldId id="546" r:id="rId8"/>
    <p:sldId id="570" r:id="rId9"/>
    <p:sldId id="571" r:id="rId10"/>
    <p:sldId id="548" r:id="rId11"/>
    <p:sldId id="577" r:id="rId12"/>
    <p:sldId id="549" r:id="rId13"/>
    <p:sldId id="550" r:id="rId14"/>
    <p:sldId id="551" r:id="rId15"/>
    <p:sldId id="552" r:id="rId16"/>
    <p:sldId id="553" r:id="rId17"/>
    <p:sldId id="554" r:id="rId18"/>
    <p:sldId id="404" r:id="rId19"/>
    <p:sldId id="405" r:id="rId20"/>
    <p:sldId id="569" r:id="rId21"/>
    <p:sldId id="510" r:id="rId22"/>
    <p:sldId id="690" r:id="rId23"/>
    <p:sldId id="422" r:id="rId24"/>
    <p:sldId id="438" r:id="rId25"/>
    <p:sldId id="685" r:id="rId26"/>
    <p:sldId id="645" r:id="rId27"/>
    <p:sldId id="666" r:id="rId28"/>
    <p:sldId id="646" r:id="rId29"/>
    <p:sldId id="661" r:id="rId30"/>
    <p:sldId id="662" r:id="rId31"/>
    <p:sldId id="649" r:id="rId32"/>
    <p:sldId id="650" r:id="rId33"/>
    <p:sldId id="651" r:id="rId34"/>
    <p:sldId id="667" r:id="rId35"/>
    <p:sldId id="513" r:id="rId36"/>
    <p:sldId id="676" r:id="rId37"/>
    <p:sldId id="640" r:id="rId38"/>
    <p:sldId id="440" r:id="rId39"/>
    <p:sldId id="652" r:id="rId40"/>
    <p:sldId id="687" r:id="rId41"/>
    <p:sldId id="694" r:id="rId42"/>
    <p:sldId id="695" r:id="rId43"/>
    <p:sldId id="696" r:id="rId44"/>
    <p:sldId id="693" r:id="rId45"/>
    <p:sldId id="448" r:id="rId46"/>
    <p:sldId id="521" r:id="rId47"/>
    <p:sldId id="494" r:id="rId48"/>
    <p:sldId id="547" r:id="rId49"/>
    <p:sldId id="668" r:id="rId50"/>
    <p:sldId id="445" r:id="rId51"/>
    <p:sldId id="522" r:id="rId52"/>
    <p:sldId id="481" r:id="rId53"/>
    <p:sldId id="523" r:id="rId54"/>
    <p:sldId id="482" r:id="rId55"/>
    <p:sldId id="669" r:id="rId56"/>
    <p:sldId id="483" r:id="rId57"/>
    <p:sldId id="670" r:id="rId58"/>
    <p:sldId id="515" r:id="rId59"/>
    <p:sldId id="452" r:id="rId60"/>
    <p:sldId id="453" r:id="rId61"/>
    <p:sldId id="613" r:id="rId62"/>
    <p:sldId id="615" r:id="rId63"/>
    <p:sldId id="527" r:id="rId64"/>
    <p:sldId id="671" r:id="rId65"/>
    <p:sldId id="487" r:id="rId66"/>
    <p:sldId id="528" r:id="rId67"/>
    <p:sldId id="525" r:id="rId68"/>
    <p:sldId id="526" r:id="rId69"/>
    <p:sldId id="495" r:id="rId70"/>
    <p:sldId id="496" r:id="rId71"/>
    <p:sldId id="516" r:id="rId72"/>
    <p:sldId id="446" r:id="rId73"/>
    <p:sldId id="459" r:id="rId74"/>
    <p:sldId id="533" r:id="rId75"/>
    <p:sldId id="456" r:id="rId76"/>
    <p:sldId id="529" r:id="rId77"/>
    <p:sldId id="457" r:id="rId78"/>
    <p:sldId id="530" r:id="rId79"/>
    <p:sldId id="672" r:id="rId80"/>
    <p:sldId id="575" r:id="rId81"/>
    <p:sldId id="458" r:id="rId82"/>
    <p:sldId id="517" r:id="rId83"/>
    <p:sldId id="461" r:id="rId84"/>
    <p:sldId id="534" r:id="rId85"/>
    <p:sldId id="462" r:id="rId86"/>
    <p:sldId id="535" r:id="rId87"/>
    <p:sldId id="498" r:id="rId88"/>
    <p:sldId id="455" r:id="rId89"/>
    <p:sldId id="518" r:id="rId90"/>
    <p:sldId id="653" r:id="rId91"/>
    <p:sldId id="593" r:id="rId92"/>
    <p:sldId id="594" r:id="rId93"/>
    <p:sldId id="654" r:id="rId94"/>
    <p:sldId id="655" r:id="rId95"/>
    <p:sldId id="697" r:id="rId96"/>
    <p:sldId id="503" r:id="rId97"/>
    <p:sldId id="536" r:id="rId98"/>
    <p:sldId id="467" r:id="rId99"/>
    <p:sldId id="656" r:id="rId100"/>
    <p:sldId id="519" r:id="rId101"/>
    <p:sldId id="541" r:id="rId102"/>
    <p:sldId id="542" r:id="rId103"/>
    <p:sldId id="471" r:id="rId104"/>
    <p:sldId id="472" r:id="rId105"/>
    <p:sldId id="608" r:id="rId106"/>
    <p:sldId id="474" r:id="rId107"/>
    <p:sldId id="520" r:id="rId108"/>
    <p:sldId id="657" r:id="rId109"/>
    <p:sldId id="658" r:id="rId110"/>
    <p:sldId id="659" r:id="rId111"/>
    <p:sldId id="660" r:id="rId112"/>
    <p:sldId id="591" r:id="rId113"/>
    <p:sldId id="592" r:id="rId114"/>
    <p:sldId id="543" r:id="rId115"/>
    <p:sldId id="545" r:id="rId116"/>
    <p:sldId id="674" r:id="rId117"/>
    <p:sldId id="675" r:id="rId118"/>
    <p:sldId id="686" r:id="rId119"/>
    <p:sldId id="691" r:id="rId120"/>
    <p:sldId id="692" r:id="rId121"/>
    <p:sldId id="468" r:id="rId122"/>
    <p:sldId id="429" r:id="rId123"/>
    <p:sldId id="563" r:id="rId124"/>
    <p:sldId id="677" r:id="rId125"/>
    <p:sldId id="568" r:id="rId126"/>
    <p:sldId id="557" r:id="rId127"/>
    <p:sldId id="562" r:id="rId128"/>
    <p:sldId id="566" r:id="rId129"/>
    <p:sldId id="689" r:id="rId130"/>
    <p:sldId id="556" r:id="rId131"/>
    <p:sldId id="678" r:id="rId132"/>
    <p:sldId id="561" r:id="rId133"/>
    <p:sldId id="565" r:id="rId134"/>
    <p:sldId id="564" r:id="rId135"/>
    <p:sldId id="679" r:id="rId136"/>
    <p:sldId id="555" r:id="rId137"/>
    <p:sldId id="617" r:id="rId138"/>
    <p:sldId id="558" r:id="rId139"/>
    <p:sldId id="680" r:id="rId140"/>
    <p:sldId id="619" r:id="rId141"/>
    <p:sldId id="620" r:id="rId142"/>
    <p:sldId id="560" r:id="rId143"/>
    <p:sldId id="681" r:id="rId144"/>
    <p:sldId id="621" r:id="rId145"/>
    <p:sldId id="559" r:id="rId146"/>
    <p:sldId id="622" r:id="rId147"/>
    <p:sldId id="682" r:id="rId148"/>
    <p:sldId id="683" r:id="rId149"/>
    <p:sldId id="688" r:id="rId150"/>
    <p:sldId id="384" r:id="rId15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87A14-6F9A-8CC1-4181-C7944B4B11DA}" name="Sasikumar, Aparna" initials="SA" userId="S::aparna.sasikumar@doncaster.gov.uk::67748db3-68d8-4480-98e2-f9ae174d3b6f" providerId="AD"/>
  <p188:author id="{67EC4B7D-1F10-EDEA-40FF-D3F7874A9FF7}" name="Sasikumar, Aparna" initials="SA" userId="S::Aparna.Sasikumar@doncaster.gov.uk::67748db3-68d8-4480-98e2-f9ae174d3b6f" providerId="AD"/>
  <p188:author id="{441AC6E5-4FA3-4934-9497-046370C9AC69}" name="Joanna Knights" initials="JK" userId="S::Joanna.Knights@pfa-research.com::f5c782d8-e6da-424b-8808-98c5dae47917" providerId="AD"/>
  <p188:author id="{4561A5E7-99CD-973C-583D-F88E28111B64}" name="Lucy Rush" initials="LR" userId="S::Lucy.Rush@pfa-research.com::4d93d705-7574-4aa8-8867-afec4b440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Rush" initials="RR" lastIdx="19" clrIdx="0"/>
  <p:cmAuthor id="2" name="Beate Galke" initials="BG" lastIdx="38" clrIdx="1"/>
  <p:cmAuthor id="3" name="Joanna Knights" initials="JK" lastIdx="1" clrIdx="2"/>
  <p:cmAuthor id="4" name="Emily Rush" initials="ER" lastIdx="160" clrIdx="3">
    <p:extLst>
      <p:ext uri="{19B8F6BF-5375-455C-9EA6-DF929625EA0E}">
        <p15:presenceInfo xmlns:p15="http://schemas.microsoft.com/office/powerpoint/2012/main" userId="540c18f3265fc3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A79D"/>
    <a:srgbClr val="008E91"/>
    <a:srgbClr val="00A79B"/>
    <a:srgbClr val="000000"/>
    <a:srgbClr val="404040"/>
    <a:srgbClr val="FA50E2"/>
    <a:srgbClr val="5B9BD5"/>
    <a:srgbClr val="F2851F"/>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8" autoAdjust="0"/>
    <p:restoredTop sz="94660"/>
  </p:normalViewPr>
  <p:slideViewPr>
    <p:cSldViewPr snapToGrid="0">
      <p:cViewPr varScale="1">
        <p:scale>
          <a:sx n="68" d="100"/>
          <a:sy n="68" d="100"/>
        </p:scale>
        <p:origin x="810"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commentAuthors" Target="commentAuthors.xml"/><Relationship Id="rId159"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zir-Desforges, Saima" userId="979fcca0-4de8-419f-b730-ade10dd90f26" providerId="ADAL" clId="{FF4C749B-2D7D-4241-AD7A-529747C22B71}"/>
    <pc:docChg chg="undo custSel addSld delSld modSld">
      <pc:chgData name="Nazir-Desforges, Saima" userId="979fcca0-4de8-419f-b730-ade10dd90f26" providerId="ADAL" clId="{FF4C749B-2D7D-4241-AD7A-529747C22B71}" dt="2024-11-28T13:03:23.689" v="54" actId="47"/>
      <pc:docMkLst>
        <pc:docMk/>
      </pc:docMkLst>
      <pc:sldChg chg="modSp mod">
        <pc:chgData name="Nazir-Desforges, Saima" userId="979fcca0-4de8-419f-b730-ade10dd90f26" providerId="ADAL" clId="{FF4C749B-2D7D-4241-AD7A-529747C22B71}" dt="2024-11-28T13:03:16.635" v="52" actId="20577"/>
        <pc:sldMkLst>
          <pc:docMk/>
          <pc:sldMk cId="3915562522" sldId="479"/>
        </pc:sldMkLst>
        <pc:spChg chg="mod">
          <ac:chgData name="Nazir-Desforges, Saima" userId="979fcca0-4de8-419f-b730-ade10dd90f26" providerId="ADAL" clId="{FF4C749B-2D7D-4241-AD7A-529747C22B71}" dt="2024-11-28T13:03:16.635" v="52" actId="20577"/>
          <ac:spMkLst>
            <pc:docMk/>
            <pc:sldMk cId="3915562522" sldId="479"/>
            <ac:spMk id="3" creationId="{00000000-0000-0000-0000-000000000000}"/>
          </ac:spMkLst>
        </pc:spChg>
      </pc:sldChg>
      <pc:sldChg chg="add del">
        <pc:chgData name="Nazir-Desforges, Saima" userId="979fcca0-4de8-419f-b730-ade10dd90f26" providerId="ADAL" clId="{FF4C749B-2D7D-4241-AD7A-529747C22B71}" dt="2024-11-28T13:03:23.689" v="54" actId="47"/>
        <pc:sldMkLst>
          <pc:docMk/>
          <pc:sldMk cId="956043943" sldId="63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2.xml"/><Relationship Id="rId1" Type="http://schemas.microsoft.com/office/2011/relationships/chartStyle" Target="style1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6.xml"/><Relationship Id="rId1" Type="http://schemas.microsoft.com/office/2011/relationships/chartStyle" Target="style1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7.xml"/><Relationship Id="rId1" Type="http://schemas.microsoft.com/office/2011/relationships/chartStyle" Target="style1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8.xml"/><Relationship Id="rId1" Type="http://schemas.microsoft.com/office/2011/relationships/chartStyle" Target="style18.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9.xml"/><Relationship Id="rId1" Type="http://schemas.microsoft.com/office/2011/relationships/chartStyle" Target="style1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0.xml"/><Relationship Id="rId1" Type="http://schemas.microsoft.com/office/2011/relationships/chartStyle" Target="style2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1.xml"/><Relationship Id="rId1" Type="http://schemas.microsoft.com/office/2011/relationships/chartStyle" Target="style21.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2.xml"/><Relationship Id="rId1" Type="http://schemas.microsoft.com/office/2011/relationships/chartStyle" Target="style2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5.xml"/><Relationship Id="rId1" Type="http://schemas.microsoft.com/office/2011/relationships/chartStyle" Target="style25.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6.xml"/><Relationship Id="rId1" Type="http://schemas.microsoft.com/office/2011/relationships/chartStyle" Target="style2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7.xml"/><Relationship Id="rId1" Type="http://schemas.microsoft.com/office/2011/relationships/chartStyle" Target="style2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8.xml"/><Relationship Id="rId1" Type="http://schemas.microsoft.com/office/2011/relationships/chartStyle" Target="style2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9.xml"/><Relationship Id="rId1" Type="http://schemas.microsoft.com/office/2011/relationships/chartStyle" Target="style29.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0.xml"/><Relationship Id="rId1" Type="http://schemas.microsoft.com/office/2011/relationships/chartStyle" Target="style3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31.xml"/><Relationship Id="rId1" Type="http://schemas.microsoft.com/office/2011/relationships/chartStyle" Target="style31.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0.15</c:v>
                </c:pt>
                <c:pt idx="1">
                  <c:v>0.54</c:v>
                </c:pt>
                <c:pt idx="2">
                  <c:v>0.31</c:v>
                </c:pt>
              </c:numCache>
            </c:numRef>
          </c:val>
          <c:extLst>
            <c:ext xmlns:c16="http://schemas.microsoft.com/office/drawing/2014/chart" uri="{C3380CC4-5D6E-409C-BE32-E72D297353CC}">
              <c16:uniqueId val="{00000000-0EE1-456D-8381-EA8268A5113B}"/>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1-0EE1-456D-8381-EA8268A5113B}"/>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0.14000000000000001</c:v>
                </c:pt>
                <c:pt idx="1">
                  <c:v>0.56000000000000005</c:v>
                </c:pt>
                <c:pt idx="2">
                  <c:v>0.3</c:v>
                </c:pt>
              </c:numCache>
            </c:numRef>
          </c:val>
          <c:extLst>
            <c:ext xmlns:c16="http://schemas.microsoft.com/office/drawing/2014/chart" uri="{C3380CC4-5D6E-409C-BE32-E72D297353CC}">
              <c16:uniqueId val="{00000002-0EE1-456D-8381-EA8268A5113B}"/>
            </c:ext>
          </c:extLst>
        </c:ser>
        <c:dLbls>
          <c:dLblPos val="outEnd"/>
          <c:showLegendKey val="0"/>
          <c:showVal val="1"/>
          <c:showCatName val="0"/>
          <c:showSerName val="0"/>
          <c:showPercent val="0"/>
          <c:showBubbleSize val="0"/>
        </c:dLbls>
        <c:gapWidth val="182"/>
        <c:overlap val="-25"/>
        <c:axId val="359609208"/>
        <c:axId val="359605288"/>
      </c:barChart>
      <c:catAx>
        <c:axId val="35960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59605288"/>
        <c:crosses val="autoZero"/>
        <c:auto val="1"/>
        <c:lblAlgn val="ctr"/>
        <c:lblOffset val="100"/>
        <c:noMultiLvlLbl val="0"/>
      </c:catAx>
      <c:valAx>
        <c:axId val="359605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596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13-45FC-B123-430BD001F8FD}"/>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13-45FC-B123-430BD001F8F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No breakfast options available at home</c:v>
                </c:pt>
                <c:pt idx="2">
                  <c:v>Don't like the breakfast options available</c:v>
                </c:pt>
                <c:pt idx="3">
                  <c:v>Not enough time to eat</c:v>
                </c:pt>
                <c:pt idx="4">
                  <c:v>Don't feel hungry</c:v>
                </c:pt>
              </c:strCache>
            </c:strRef>
          </c:cat>
          <c:val>
            <c:numRef>
              <c:f>Sheet1!$B$2:$B$6</c:f>
              <c:numCache>
                <c:formatCode>0%</c:formatCode>
                <c:ptCount val="5"/>
                <c:pt idx="0">
                  <c:v>0.08</c:v>
                </c:pt>
                <c:pt idx="1">
                  <c:v>0.02</c:v>
                </c:pt>
                <c:pt idx="2">
                  <c:v>0.06</c:v>
                </c:pt>
                <c:pt idx="3">
                  <c:v>0.39</c:v>
                </c:pt>
                <c:pt idx="4">
                  <c:v>0.61</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dLbl>
              <c:idx val="1"/>
              <c:layout>
                <c:manualLayout>
                  <c:x val="-3.6705027256208945E-3"/>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C-488A-A40D-4B727215F2BB}"/>
                </c:ext>
              </c:extLst>
            </c:dLbl>
            <c:dLbl>
              <c:idx val="2"/>
              <c:layout>
                <c:manualLayout>
                  <c:x val="-7.5798758328285948E-2"/>
                  <c:y val="-6.540677170278491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8C-488A-A40D-4B727215F2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No breakfast options available at home</c:v>
                </c:pt>
                <c:pt idx="2">
                  <c:v>Don't like the breakfast options available</c:v>
                </c:pt>
                <c:pt idx="3">
                  <c:v>Not enough time to eat</c:v>
                </c:pt>
                <c:pt idx="4">
                  <c:v>Don't feel hungry</c:v>
                </c:pt>
              </c:strCache>
            </c:strRef>
          </c:cat>
          <c:val>
            <c:numRef>
              <c:f>Sheet1!$C$2:$C$6</c:f>
              <c:numCache>
                <c:formatCode>0%</c:formatCode>
                <c:ptCount val="5"/>
                <c:pt idx="1">
                  <c:v>0.04</c:v>
                </c:pt>
                <c:pt idx="2">
                  <c:v>0.11</c:v>
                </c:pt>
                <c:pt idx="3">
                  <c:v>0.37</c:v>
                </c:pt>
                <c:pt idx="4">
                  <c:v>0.61</c:v>
                </c:pt>
              </c:numCache>
            </c:numRef>
          </c:val>
          <c:extLst>
            <c:ext xmlns:c16="http://schemas.microsoft.com/office/drawing/2014/chart" uri="{C3380CC4-5D6E-409C-BE32-E72D297353CC}">
              <c16:uniqueId val="{00000000-0CC6-46DF-9399-6705AA5B1D6B}"/>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majorUnit val="0.2"/>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Sheet1!$B$2:$B$8</c:f>
              <c:numCache>
                <c:formatCode>0%</c:formatCode>
                <c:ptCount val="7"/>
                <c:pt idx="0">
                  <c:v>0.03</c:v>
                </c:pt>
                <c:pt idx="1">
                  <c:v>0.04</c:v>
                </c:pt>
                <c:pt idx="2">
                  <c:v>7.0000000000000007E-2</c:v>
                </c:pt>
                <c:pt idx="3">
                  <c:v>0.35</c:v>
                </c:pt>
                <c:pt idx="4">
                  <c:v>0.42</c:v>
                </c:pt>
                <c:pt idx="5">
                  <c:v>0.63</c:v>
                </c:pt>
                <c:pt idx="6">
                  <c:v>0.75</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Sheet1!$C$2:$C$8</c:f>
              <c:numCache>
                <c:formatCode>0%</c:formatCode>
                <c:ptCount val="7"/>
                <c:pt idx="0">
                  <c:v>0.03</c:v>
                </c:pt>
                <c:pt idx="1">
                  <c:v>0.03</c:v>
                </c:pt>
                <c:pt idx="2">
                  <c:v>0.08</c:v>
                </c:pt>
                <c:pt idx="3">
                  <c:v>0.31</c:v>
                </c:pt>
                <c:pt idx="4">
                  <c:v>0.42</c:v>
                </c:pt>
                <c:pt idx="5">
                  <c:v>0.62</c:v>
                </c:pt>
                <c:pt idx="6">
                  <c:v>0.72</c:v>
                </c:pt>
              </c:numCache>
            </c:numRef>
          </c:val>
          <c:extLst>
            <c:ext xmlns:c16="http://schemas.microsoft.com/office/drawing/2014/chart" uri="{C3380CC4-5D6E-409C-BE32-E72D297353CC}">
              <c16:uniqueId val="{00000000-5143-41B2-B429-870DFD3390FC}"/>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Sheet1!$D$2:$D$8</c:f>
              <c:numCache>
                <c:formatCode>0%</c:formatCode>
                <c:ptCount val="7"/>
                <c:pt idx="0">
                  <c:v>0.03</c:v>
                </c:pt>
                <c:pt idx="1">
                  <c:v>7.0000000000000007E-2</c:v>
                </c:pt>
                <c:pt idx="2">
                  <c:v>7.0000000000000007E-2</c:v>
                </c:pt>
                <c:pt idx="3">
                  <c:v>0.33</c:v>
                </c:pt>
                <c:pt idx="4">
                  <c:v>0.4</c:v>
                </c:pt>
                <c:pt idx="5">
                  <c:v>0.62</c:v>
                </c:pt>
                <c:pt idx="6">
                  <c:v>0.75</c:v>
                </c:pt>
              </c:numCache>
            </c:numRef>
          </c:val>
          <c:extLst>
            <c:ext xmlns:c16="http://schemas.microsoft.com/office/drawing/2014/chart" uri="{C3380CC4-5D6E-409C-BE32-E72D297353CC}">
              <c16:uniqueId val="{00000000-4580-409C-8B8F-41DD380535C8}"/>
            </c:ext>
          </c:extLst>
        </c:ser>
        <c:dLbls>
          <c:showLegendKey val="0"/>
          <c:showVal val="0"/>
          <c:showCatName val="0"/>
          <c:showSerName val="0"/>
          <c:showPercent val="0"/>
          <c:showBubbleSize val="0"/>
        </c:dLbls>
        <c:gapWidth val="80"/>
        <c:overlap val="-25"/>
        <c:axId val="411248600"/>
        <c:axId val="411252520"/>
      </c:barChart>
      <c:valAx>
        <c:axId val="411252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48600"/>
        <c:crosses val="autoZero"/>
        <c:crossBetween val="between"/>
      </c:valAx>
      <c:catAx>
        <c:axId val="4112486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2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latin typeface="+mn-lt"/>
              </a:rPr>
              <a:t>Going food shopping</a:t>
            </a:r>
            <a:endParaRPr lang="en-US" sz="1200" b="0" dirty="0">
              <a:solidFill>
                <a:schemeClr val="tx1">
                  <a:lumMod val="75000"/>
                  <a:lumOff val="25000"/>
                </a:schemeClr>
              </a:solidFill>
              <a:latin typeface="+mn-lt"/>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2024</c:v>
                </c:pt>
              </c:strCache>
            </c:strRef>
          </c:tx>
          <c:invertIfNegative val="0"/>
          <c:dLbls>
            <c:dLbl>
              <c:idx val="1"/>
              <c:layout>
                <c:manualLayout>
                  <c:x val="-5.3735025434085516E-2"/>
                  <c:y val="5.1912070256676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6-484E-8F99-884217D63FE6}"/>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0.69</c:v>
                </c:pt>
                <c:pt idx="1">
                  <c:v>0.06</c:v>
                </c:pt>
                <c:pt idx="2">
                  <c:v>0.26</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2023</c:v>
                </c:pt>
              </c:strCache>
            </c:strRef>
          </c:tx>
          <c:spPr>
            <a:solidFill>
              <a:srgbClr val="00A79D"/>
            </a:solidFill>
          </c:spPr>
          <c:invertIfNegative val="0"/>
          <c:dLbls>
            <c:dLbl>
              <c:idx val="1"/>
              <c:layout>
                <c:manualLayout>
                  <c:x val="-4.41009838670431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60-43E5-B78A-B8F51C8165FB}"/>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0.7</c:v>
                </c:pt>
                <c:pt idx="1">
                  <c:v>0.05</c:v>
                </c:pt>
                <c:pt idx="2">
                  <c:v>0.24</c:v>
                </c:pt>
              </c:numCache>
            </c:numRef>
          </c:val>
          <c:extLst>
            <c:ext xmlns:c16="http://schemas.microsoft.com/office/drawing/2014/chart" uri="{C3380CC4-5D6E-409C-BE32-E72D297353CC}">
              <c16:uniqueId val="{00000000-2B88-450C-AE8D-35A1DEE7D2E4}"/>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0.68</c:v>
                </c:pt>
                <c:pt idx="1">
                  <c:v>0.08</c:v>
                </c:pt>
                <c:pt idx="2">
                  <c:v>0.25</c:v>
                </c:pt>
              </c:numCache>
            </c:numRef>
          </c:val>
          <c:extLst>
            <c:ext xmlns:c16="http://schemas.microsoft.com/office/drawing/2014/chart" uri="{C3380CC4-5D6E-409C-BE32-E72D297353CC}">
              <c16:uniqueId val="{00000000-0302-4B83-A04B-BBE292508CAE}"/>
            </c:ext>
          </c:extLst>
        </c:ser>
        <c:dLbls>
          <c:showLegendKey val="0"/>
          <c:showVal val="0"/>
          <c:showCatName val="0"/>
          <c:showSerName val="0"/>
          <c:showPercent val="0"/>
          <c:showBubbleSize val="0"/>
        </c:dLbls>
        <c:gapWidth val="80"/>
        <c:overlap val="-25"/>
        <c:axId val="411248992"/>
        <c:axId val="411246640"/>
      </c:barChart>
      <c:valAx>
        <c:axId val="411246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8992"/>
        <c:crosses val="autoZero"/>
        <c:crossBetween val="between"/>
      </c:valAx>
      <c:catAx>
        <c:axId val="411248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1246640"/>
        <c:crosses val="autoZero"/>
        <c:auto val="1"/>
        <c:lblAlgn val="ctr"/>
        <c:lblOffset val="100"/>
        <c:noMultiLvlLbl val="0"/>
      </c:catAx>
      <c:spPr>
        <a:noFill/>
        <a:ln>
          <a:noFill/>
        </a:ln>
        <a:effectLst/>
      </c:spPr>
    </c:plotArea>
    <c:legend>
      <c:legendPos val="b"/>
      <c:layout>
        <c:manualLayout>
          <c:xMode val="edge"/>
          <c:yMode val="edge"/>
          <c:x val="0.50302956391187537"/>
          <c:y val="0.8853602356129554"/>
          <c:w val="0.36748218338884431"/>
          <c:h val="9.3874431048261001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US" sz="1200" b="0" dirty="0">
                <a:solidFill>
                  <a:schemeClr val="tx1">
                    <a:lumMod val="75000"/>
                    <a:lumOff val="25000"/>
                  </a:schemeClr>
                </a:solidFill>
              </a:rPr>
              <a:t>Choosing</a:t>
            </a:r>
            <a:r>
              <a:rPr lang="en-US" sz="1200" b="0" baseline="0" dirty="0">
                <a:solidFill>
                  <a:schemeClr val="tx1">
                    <a:lumMod val="75000"/>
                    <a:lumOff val="25000"/>
                  </a:schemeClr>
                </a:solidFill>
              </a:rPr>
              <a:t> the food you like</a:t>
            </a:r>
            <a:endParaRPr lang="en-US" sz="1200" b="0" dirty="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2024</c:v>
                </c:pt>
              </c:strCache>
            </c:strRef>
          </c:tx>
          <c:invertIfNegative val="0"/>
          <c:dLbls>
            <c:dLbl>
              <c:idx val="1"/>
              <c:layout>
                <c:manualLayout>
                  <c:x val="-4.41009838670431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98-4369-855F-4AB2E82BF14F}"/>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0.62</c:v>
                </c:pt>
                <c:pt idx="1">
                  <c:v>0.05</c:v>
                </c:pt>
                <c:pt idx="2">
                  <c:v>0.33</c:v>
                </c:pt>
              </c:numCache>
            </c:numRef>
          </c:val>
          <c:extLst>
            <c:ext xmlns:c16="http://schemas.microsoft.com/office/drawing/2014/chart" uri="{C3380CC4-5D6E-409C-BE32-E72D297353CC}">
              <c16:uniqueId val="{00000000-C9A4-47AE-BBA7-1B4CDA2EA34A}"/>
            </c:ext>
          </c:extLst>
        </c:ser>
        <c:ser>
          <c:idx val="1"/>
          <c:order val="1"/>
          <c:tx>
            <c:strRef>
              <c:f>Sheet1!$C$1</c:f>
              <c:strCache>
                <c:ptCount val="1"/>
                <c:pt idx="0">
                  <c:v>2023</c:v>
                </c:pt>
              </c:strCache>
            </c:strRef>
          </c:tx>
          <c:spPr>
            <a:solidFill>
              <a:srgbClr val="00A79D"/>
            </a:solidFill>
          </c:spPr>
          <c:invertIfNegative val="0"/>
          <c:dLbls>
            <c:dLbl>
              <c:idx val="1"/>
              <c:layout>
                <c:manualLayout>
                  <c:x val="-4.4100983867043198E-2"/>
                  <c:y val="5.191333334695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76-48DC-BCF6-6B66AF497B05}"/>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0.59</c:v>
                </c:pt>
                <c:pt idx="1">
                  <c:v>0.05</c:v>
                </c:pt>
                <c:pt idx="2">
                  <c:v>0.36</c:v>
                </c:pt>
              </c:numCache>
            </c:numRef>
          </c:val>
          <c:extLst>
            <c:ext xmlns:c16="http://schemas.microsoft.com/office/drawing/2014/chart" uri="{C3380CC4-5D6E-409C-BE32-E72D297353CC}">
              <c16:uniqueId val="{00000000-59E5-43E3-97D1-5DA4E8D787CD}"/>
            </c:ext>
          </c:extLst>
        </c:ser>
        <c:ser>
          <c:idx val="2"/>
          <c:order val="2"/>
          <c:tx>
            <c:strRef>
              <c:f>Sheet1!$D$1</c:f>
              <c:strCache>
                <c:ptCount val="1"/>
                <c:pt idx="0">
                  <c:v>2022</c:v>
                </c:pt>
              </c:strCache>
            </c:strRef>
          </c:tx>
          <c:spPr>
            <a:solidFill>
              <a:schemeClr val="accent1">
                <a:lumMod val="50000"/>
              </a:schemeClr>
            </a:solidFill>
          </c:spPr>
          <c:invertIfNegative val="0"/>
          <c:dLbls>
            <c:dLbl>
              <c:idx val="1"/>
              <c:layout>
                <c:manualLayout>
                  <c:x val="-4.843906520180366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D8-4244-9717-1F13F314DDF4}"/>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0.6</c:v>
                </c:pt>
                <c:pt idx="1">
                  <c:v>0.06</c:v>
                </c:pt>
                <c:pt idx="2">
                  <c:v>0.34</c:v>
                </c:pt>
              </c:numCache>
            </c:numRef>
          </c:val>
          <c:extLst>
            <c:ext xmlns:c16="http://schemas.microsoft.com/office/drawing/2014/chart" uri="{C3380CC4-5D6E-409C-BE32-E72D297353CC}">
              <c16:uniqueId val="{00000000-646D-493B-9C1D-D7A9A1598F81}"/>
            </c:ext>
          </c:extLst>
        </c:ser>
        <c:dLbls>
          <c:showLegendKey val="0"/>
          <c:showVal val="0"/>
          <c:showCatName val="0"/>
          <c:showSerName val="0"/>
          <c:showPercent val="0"/>
          <c:showBubbleSize val="0"/>
        </c:dLbls>
        <c:gapWidth val="80"/>
        <c:overlap val="-25"/>
        <c:axId val="411247032"/>
        <c:axId val="411247424"/>
      </c:barChart>
      <c:valAx>
        <c:axId val="411247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7032"/>
        <c:crosses val="autoZero"/>
        <c:crossBetween val="between"/>
      </c:valAx>
      <c:catAx>
        <c:axId val="411247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1247424"/>
        <c:crosses val="autoZero"/>
        <c:auto val="1"/>
        <c:lblAlgn val="ctr"/>
        <c:lblOffset val="100"/>
        <c:noMultiLvlLbl val="0"/>
      </c:catAx>
      <c:spPr>
        <a:noFill/>
        <a:ln>
          <a:noFill/>
        </a:ln>
        <a:effectLst/>
      </c:spPr>
    </c:plotArea>
    <c:legend>
      <c:legendPos val="b"/>
      <c:layout>
        <c:manualLayout>
          <c:xMode val="edge"/>
          <c:yMode val="edge"/>
          <c:x val="0.6026952768931142"/>
          <c:y val="0.90612556895173901"/>
          <c:w val="0.28026691601729431"/>
          <c:h val="9.3874431048261001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dirty="0"/>
              <a:t>Do you feel able to keep yourself clean at home?</a:t>
            </a:r>
            <a:endParaRPr lang="en-US" dirty="0"/>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2024</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B0-4DB7-830A-EF9B60D208E1}"/>
                </c:ext>
              </c:extLst>
            </c:dLbl>
            <c:dLbl>
              <c:idx val="1"/>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E6E-43A0-83E8-B79CECDF366D}"/>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Sheet1!$B$2:$B$9</c:f>
              <c:numCache>
                <c:formatCode>0%</c:formatCode>
                <c:ptCount val="8"/>
                <c:pt idx="0">
                  <c:v>0.01</c:v>
                </c:pt>
                <c:pt idx="1">
                  <c:v>0</c:v>
                </c:pt>
                <c:pt idx="2">
                  <c:v>0.39</c:v>
                </c:pt>
                <c:pt idx="3">
                  <c:v>0.44</c:v>
                </c:pt>
                <c:pt idx="4">
                  <c:v>0.48</c:v>
                </c:pt>
                <c:pt idx="5">
                  <c:v>0.49</c:v>
                </c:pt>
                <c:pt idx="6">
                  <c:v>0.62</c:v>
                </c:pt>
                <c:pt idx="7">
                  <c:v>0.72</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2023</c:v>
                </c:pt>
              </c:strCache>
            </c:strRef>
          </c:tx>
          <c:spPr>
            <a:solidFill>
              <a:srgbClr val="00A79D"/>
            </a:solidFill>
          </c:spPr>
          <c:invertIfNegative val="0"/>
          <c:dLbls>
            <c:dLbl>
              <c:idx val="0"/>
              <c:layout>
                <c:manualLayout>
                  <c:x val="-4.9825614515449437E-3"/>
                  <c:y val="2.2960933508390864E-3"/>
                </c:manualLayout>
              </c:layout>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0-4981-BDCE-76AFB4DBA17A}"/>
                </c:ext>
              </c:extLst>
            </c:dLbl>
            <c:dLbl>
              <c:idx val="1"/>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9E6E-43A0-83E8-B79CECDF366D}"/>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Sheet1!$C$2:$C$9</c:f>
              <c:numCache>
                <c:formatCode>0%</c:formatCode>
                <c:ptCount val="8"/>
                <c:pt idx="0">
                  <c:v>0.01</c:v>
                </c:pt>
                <c:pt idx="1">
                  <c:v>0</c:v>
                </c:pt>
                <c:pt idx="2">
                  <c:v>0.35</c:v>
                </c:pt>
                <c:pt idx="3">
                  <c:v>0.41</c:v>
                </c:pt>
                <c:pt idx="4">
                  <c:v>0.45</c:v>
                </c:pt>
                <c:pt idx="5">
                  <c:v>0.48</c:v>
                </c:pt>
                <c:pt idx="6">
                  <c:v>0.59</c:v>
                </c:pt>
                <c:pt idx="7">
                  <c:v>0.69</c:v>
                </c:pt>
              </c:numCache>
            </c:numRef>
          </c:val>
          <c:extLst>
            <c:ext xmlns:c16="http://schemas.microsoft.com/office/drawing/2014/chart" uri="{C3380CC4-5D6E-409C-BE32-E72D297353CC}">
              <c16:uniqueId val="{00000000-F707-48A0-8887-844FDD00EA34}"/>
            </c:ext>
          </c:extLst>
        </c:ser>
        <c:ser>
          <c:idx val="2"/>
          <c:order val="2"/>
          <c:tx>
            <c:strRef>
              <c:f>Sheet1!$D$1</c:f>
              <c:strCache>
                <c:ptCount val="1"/>
                <c:pt idx="0">
                  <c:v>Yes / 2022</c:v>
                </c:pt>
              </c:strCache>
            </c:strRef>
          </c:tx>
          <c:spPr>
            <a:solidFill>
              <a:schemeClr val="accent1">
                <a:lumMod val="50000"/>
              </a:schemeClr>
            </a:solidFill>
          </c:spPr>
          <c:invertIfNegative val="0"/>
          <c:dLbls>
            <c:dLbl>
              <c:idx val="0"/>
              <c:layout>
                <c:manualLayout>
                  <c:x val="-4.9825614515449437E-3"/>
                  <c:y val="0"/>
                </c:manualLayout>
              </c:layout>
              <c:tx>
                <c:rich>
                  <a:bodyPr wrap="square" lIns="38100" tIns="19050" rIns="38100" bIns="19050" anchor="ctr">
                    <a:spAutoFit/>
                  </a:bodyPr>
                  <a:lstStyle/>
                  <a:p>
                    <a:pPr>
                      <a:defRPr sz="1000">
                        <a:solidFill>
                          <a:schemeClr val="tx1">
                            <a:lumMod val="75000"/>
                            <a:lumOff val="25000"/>
                          </a:schemeClr>
                        </a:solidFill>
                      </a:defRPr>
                    </a:pPr>
                    <a:fld id="{78892C96-1E2D-4C60-B2E8-007F5085FB5A}" type="VALUE">
                      <a:rPr lang="en-US" sz="1000">
                        <a:solidFill>
                          <a:schemeClr val="tx1">
                            <a:lumMod val="75000"/>
                            <a:lumOff val="25000"/>
                          </a:schemeClr>
                        </a:solidFill>
                      </a:rPr>
                      <a:pPr>
                        <a:defRPr sz="1000">
                          <a:solidFill>
                            <a:schemeClr val="tx1">
                              <a:lumMod val="75000"/>
                              <a:lumOff val="25000"/>
                            </a:schemeClr>
                          </a:solidFill>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E-4ADB-872A-02E627F01642}"/>
                </c:ext>
              </c:extLst>
            </c:dLbl>
            <c:dLbl>
              <c:idx val="1"/>
              <c:delete val="1"/>
              <c:extLst>
                <c:ext xmlns:c15="http://schemas.microsoft.com/office/drawing/2012/chart" uri="{CE6537A1-D6FC-4f65-9D91-7224C49458BB}"/>
                <c:ext xmlns:c16="http://schemas.microsoft.com/office/drawing/2014/chart" uri="{C3380CC4-5D6E-409C-BE32-E72D297353CC}">
                  <c16:uniqueId val="{00000000-3391-4C67-A149-474CF833F12E}"/>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Sheet1!$D$2:$D$9</c:f>
              <c:numCache>
                <c:formatCode>0%</c:formatCode>
                <c:ptCount val="8"/>
                <c:pt idx="0">
                  <c:v>0.01</c:v>
                </c:pt>
                <c:pt idx="1">
                  <c:v>0</c:v>
                </c:pt>
                <c:pt idx="2">
                  <c:v>0.35</c:v>
                </c:pt>
                <c:pt idx="3">
                  <c:v>0.4</c:v>
                </c:pt>
                <c:pt idx="4">
                  <c:v>0.44</c:v>
                </c:pt>
                <c:pt idx="5">
                  <c:v>0.48</c:v>
                </c:pt>
                <c:pt idx="6">
                  <c:v>0.59</c:v>
                </c:pt>
                <c:pt idx="7">
                  <c:v>0.72</c:v>
                </c:pt>
              </c:numCache>
            </c:numRef>
          </c:val>
          <c:extLst>
            <c:ext xmlns:c16="http://schemas.microsoft.com/office/drawing/2014/chart" uri="{C3380CC4-5D6E-409C-BE32-E72D297353CC}">
              <c16:uniqueId val="{00000000-CB5F-4C18-A5B9-EF4FA81BE28E}"/>
            </c:ext>
          </c:extLst>
        </c:ser>
        <c:dLbls>
          <c:showLegendKey val="0"/>
          <c:showVal val="0"/>
          <c:showCatName val="0"/>
          <c:showSerName val="0"/>
          <c:showPercent val="0"/>
          <c:showBubbleSize val="0"/>
        </c:dLbls>
        <c:gapWidth val="80"/>
        <c:overlap val="-25"/>
        <c:axId val="359611952"/>
        <c:axId val="359609600"/>
      </c:barChart>
      <c:valAx>
        <c:axId val="359609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11952"/>
        <c:crosses val="autoZero"/>
        <c:crossBetween val="between"/>
      </c:valAx>
      <c:catAx>
        <c:axId val="359611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359609600"/>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dirty="0"/>
              <a:t>Do you feel able to keep yourself clean at home?</a:t>
            </a:r>
            <a:endParaRPr lang="en-US" dirty="0"/>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Sheet1!$B$2:$B$9</c:f>
              <c:numCache>
                <c:formatCode>0%</c:formatCode>
                <c:ptCount val="8"/>
                <c:pt idx="0">
                  <c:v>0.15</c:v>
                </c:pt>
                <c:pt idx="1">
                  <c:v>0.05</c:v>
                </c:pt>
                <c:pt idx="2">
                  <c:v>0.09</c:v>
                </c:pt>
                <c:pt idx="3">
                  <c:v>0.24</c:v>
                </c:pt>
                <c:pt idx="4">
                  <c:v>0.28999999999999998</c:v>
                </c:pt>
                <c:pt idx="5">
                  <c:v>0.38</c:v>
                </c:pt>
                <c:pt idx="6">
                  <c:v>0.42</c:v>
                </c:pt>
                <c:pt idx="7">
                  <c:v>0.46</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Sheet1!$C$2:$C$9</c:f>
              <c:numCache>
                <c:formatCode>0%</c:formatCode>
                <c:ptCount val="8"/>
                <c:pt idx="0">
                  <c:v>0.15</c:v>
                </c:pt>
                <c:pt idx="1">
                  <c:v>0.05</c:v>
                </c:pt>
                <c:pt idx="2">
                  <c:v>0.09</c:v>
                </c:pt>
                <c:pt idx="3">
                  <c:v>0.22</c:v>
                </c:pt>
                <c:pt idx="4">
                  <c:v>0.26</c:v>
                </c:pt>
                <c:pt idx="5">
                  <c:v>0.38</c:v>
                </c:pt>
                <c:pt idx="6">
                  <c:v>0.43</c:v>
                </c:pt>
                <c:pt idx="7">
                  <c:v>0.44</c:v>
                </c:pt>
              </c:numCache>
            </c:numRef>
          </c:val>
          <c:extLst>
            <c:ext xmlns:c16="http://schemas.microsoft.com/office/drawing/2014/chart" uri="{C3380CC4-5D6E-409C-BE32-E72D297353CC}">
              <c16:uniqueId val="{00000000-E97D-484B-9156-E7999650EC0B}"/>
            </c:ext>
          </c:extLst>
        </c:ser>
        <c:ser>
          <c:idx val="2"/>
          <c:order val="2"/>
          <c:tx>
            <c:strRef>
              <c:f>Sheet1!$D$1</c:f>
              <c:strCache>
                <c:ptCount val="1"/>
                <c:pt idx="0">
                  <c:v>Yes / 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Sheet1!$D$2:$D$9</c:f>
              <c:numCache>
                <c:formatCode>0%</c:formatCode>
                <c:ptCount val="8"/>
                <c:pt idx="0">
                  <c:v>0.15</c:v>
                </c:pt>
                <c:pt idx="1">
                  <c:v>0.06</c:v>
                </c:pt>
                <c:pt idx="2">
                  <c:v>0.11</c:v>
                </c:pt>
                <c:pt idx="3">
                  <c:v>0.25</c:v>
                </c:pt>
                <c:pt idx="4">
                  <c:v>0.27</c:v>
                </c:pt>
                <c:pt idx="5">
                  <c:v>0.37</c:v>
                </c:pt>
                <c:pt idx="6">
                  <c:v>0.44</c:v>
                </c:pt>
                <c:pt idx="7">
                  <c:v>0.44</c:v>
                </c:pt>
              </c:numCache>
            </c:numRef>
          </c:val>
          <c:extLst>
            <c:ext xmlns:c16="http://schemas.microsoft.com/office/drawing/2014/chart" uri="{C3380CC4-5D6E-409C-BE32-E72D297353CC}">
              <c16:uniqueId val="{00000000-E1E5-4885-B37B-710C46EA35AB}"/>
            </c:ext>
          </c:extLst>
        </c:ser>
        <c:dLbls>
          <c:showLegendKey val="0"/>
          <c:showVal val="0"/>
          <c:showCatName val="0"/>
          <c:showSerName val="0"/>
          <c:showPercent val="0"/>
          <c:showBubbleSize val="0"/>
        </c:dLbls>
        <c:gapWidth val="80"/>
        <c:overlap val="-25"/>
        <c:axId val="411249384"/>
        <c:axId val="411254088"/>
      </c:barChart>
      <c:valAx>
        <c:axId val="411254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9384"/>
        <c:crosses val="autoZero"/>
        <c:crossBetween val="between"/>
      </c:valAx>
      <c:catAx>
        <c:axId val="411249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11254088"/>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4619802991"/>
          <c:y val="6.8268388795803006E-2"/>
          <c:w val="0.72769389691631059"/>
          <c:h val="0.82285652645589225"/>
        </c:manualLayout>
      </c:layout>
      <c:barChart>
        <c:barDir val="bar"/>
        <c:grouping val="percentStacked"/>
        <c:varyColors val="0"/>
        <c:ser>
          <c:idx val="0"/>
          <c:order val="0"/>
          <c:tx>
            <c:strRef>
              <c:f>Sheet1!$B$1</c:f>
              <c:strCache>
                <c:ptCount val="1"/>
                <c:pt idx="0">
                  <c:v>Rarely or never</c:v>
                </c:pt>
              </c:strCache>
            </c:strRef>
          </c:tx>
          <c:spPr>
            <a:solidFill>
              <a:schemeClr val="accent4"/>
            </a:solidFill>
            <a:ln>
              <a:noFill/>
            </a:ln>
            <a:effectLst/>
          </c:spPr>
          <c:invertIfNegative val="0"/>
          <c:dLbls>
            <c:spPr>
              <a:noFill/>
              <a:ln>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Sheet1!$B$2:$B$8</c:f>
              <c:numCache>
                <c:formatCode>0%</c:formatCode>
                <c:ptCount val="7"/>
                <c:pt idx="0">
                  <c:v>0.08</c:v>
                </c:pt>
                <c:pt idx="1">
                  <c:v>0.08</c:v>
                </c:pt>
                <c:pt idx="2">
                  <c:v>0.06</c:v>
                </c:pt>
                <c:pt idx="3">
                  <c:v>0.21</c:v>
                </c:pt>
                <c:pt idx="4">
                  <c:v>0.5</c:v>
                </c:pt>
                <c:pt idx="5">
                  <c:v>0.23</c:v>
                </c:pt>
                <c:pt idx="6">
                  <c:v>0.2</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About once a week</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Sheet1!$C$2:$C$8</c:f>
              <c:numCache>
                <c:formatCode>0%</c:formatCode>
                <c:ptCount val="7"/>
                <c:pt idx="0">
                  <c:v>0.05</c:v>
                </c:pt>
                <c:pt idx="1">
                  <c:v>0.09</c:v>
                </c:pt>
                <c:pt idx="2">
                  <c:v>0.13</c:v>
                </c:pt>
                <c:pt idx="3">
                  <c:v>0.19</c:v>
                </c:pt>
                <c:pt idx="4">
                  <c:v>0.16</c:v>
                </c:pt>
                <c:pt idx="5">
                  <c:v>0.25</c:v>
                </c:pt>
                <c:pt idx="6">
                  <c:v>0.48</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 or 3 days a week</c:v>
                </c:pt>
              </c:strCache>
            </c:strRef>
          </c:tx>
          <c:spPr>
            <a:solidFill>
              <a:schemeClr val="bg2">
                <a:lumMod val="75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Sheet1!$D$2:$D$8</c:f>
              <c:numCache>
                <c:formatCode>0%</c:formatCode>
                <c:ptCount val="7"/>
                <c:pt idx="0">
                  <c:v>7.0000000000000007E-2</c:v>
                </c:pt>
                <c:pt idx="1">
                  <c:v>0.13</c:v>
                </c:pt>
                <c:pt idx="2">
                  <c:v>0.23</c:v>
                </c:pt>
                <c:pt idx="3">
                  <c:v>0.18</c:v>
                </c:pt>
                <c:pt idx="4">
                  <c:v>0.11</c:v>
                </c:pt>
                <c:pt idx="5">
                  <c:v>0.2</c:v>
                </c:pt>
                <c:pt idx="6">
                  <c:v>0.17</c:v>
                </c:pt>
              </c:numCache>
            </c:numRef>
          </c:val>
          <c:extLst>
            <c:ext xmlns:c16="http://schemas.microsoft.com/office/drawing/2014/chart" uri="{C3380CC4-5D6E-409C-BE32-E72D297353CC}">
              <c16:uniqueId val="{00000002-D283-4298-BBBF-AC3478693CE8}"/>
            </c:ext>
          </c:extLst>
        </c:ser>
        <c:ser>
          <c:idx val="3"/>
          <c:order val="3"/>
          <c:tx>
            <c:strRef>
              <c:f>Sheet1!$E$1</c:f>
              <c:strCache>
                <c:ptCount val="1"/>
                <c:pt idx="0">
                  <c:v>On most days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Sheet1!$E$2:$E$8</c:f>
              <c:numCache>
                <c:formatCode>0%</c:formatCode>
                <c:ptCount val="7"/>
                <c:pt idx="0">
                  <c:v>0.22</c:v>
                </c:pt>
                <c:pt idx="1">
                  <c:v>0.28999999999999998</c:v>
                </c:pt>
                <c:pt idx="2">
                  <c:v>0.32</c:v>
                </c:pt>
                <c:pt idx="3">
                  <c:v>0.25</c:v>
                </c:pt>
                <c:pt idx="4">
                  <c:v>0.12</c:v>
                </c:pt>
                <c:pt idx="5">
                  <c:v>0.19</c:v>
                </c:pt>
                <c:pt idx="6">
                  <c:v>0.11</c:v>
                </c:pt>
              </c:numCache>
            </c:numRef>
          </c:val>
          <c:extLst>
            <c:ext xmlns:c16="http://schemas.microsoft.com/office/drawing/2014/chart" uri="{C3380CC4-5D6E-409C-BE32-E72D297353CC}">
              <c16:uniqueId val="{00000003-D283-4298-BBBF-AC3478693CE8}"/>
            </c:ext>
          </c:extLst>
        </c:ser>
        <c:ser>
          <c:idx val="4"/>
          <c:order val="4"/>
          <c:tx>
            <c:strRef>
              <c:f>Sheet1!$F$1</c:f>
              <c:strCache>
                <c:ptCount val="1"/>
                <c:pt idx="0">
                  <c:v>Every day</c:v>
                </c:pt>
              </c:strCache>
            </c:strRef>
          </c:tx>
          <c:spPr>
            <a:solidFill>
              <a:schemeClr val="accent5">
                <a:lumMod val="60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Milk, water</c:v>
                </c:pt>
                <c:pt idx="1">
                  <c:v>Fruits and vegetables</c:v>
                </c:pt>
                <c:pt idx="2">
                  <c:v>Snacks and sweets (including crisps, biscuits, cakes, sweets, chocolate)</c:v>
                </c:pt>
                <c:pt idx="3">
                  <c:v>Fruit juice and smoothies</c:v>
                </c:pt>
                <c:pt idx="4">
                  <c:v>Tea, coffee</c:v>
                </c:pt>
                <c:pt idx="5">
                  <c:v>Energy, sports or fizzy drinks/pop</c:v>
                </c:pt>
                <c:pt idx="6">
                  <c:v>Takeaways and fast food (including pizza, chips, burgers or other fast food even if it's cooked at home)</c:v>
                </c:pt>
              </c:strCache>
            </c:strRef>
          </c:cat>
          <c:val>
            <c:numRef>
              <c:f>Sheet1!$F$2:$F$8</c:f>
              <c:numCache>
                <c:formatCode>0%</c:formatCode>
                <c:ptCount val="7"/>
                <c:pt idx="0">
                  <c:v>0.57999999999999996</c:v>
                </c:pt>
                <c:pt idx="1">
                  <c:v>0.41</c:v>
                </c:pt>
                <c:pt idx="2">
                  <c:v>0.27</c:v>
                </c:pt>
                <c:pt idx="3">
                  <c:v>0.17</c:v>
                </c:pt>
                <c:pt idx="4">
                  <c:v>0.11</c:v>
                </c:pt>
                <c:pt idx="5">
                  <c:v>0.12</c:v>
                </c:pt>
                <c:pt idx="6">
                  <c:v>0.04</c:v>
                </c:pt>
              </c:numCache>
            </c:numRef>
          </c:val>
          <c:extLst>
            <c:ext xmlns:c16="http://schemas.microsoft.com/office/drawing/2014/chart" uri="{C3380CC4-5D6E-409C-BE32-E72D297353CC}">
              <c16:uniqueId val="{00000004-D283-4298-BBBF-AC3478693CE8}"/>
            </c:ext>
          </c:extLst>
        </c:ser>
        <c:dLbls>
          <c:showLegendKey val="0"/>
          <c:showVal val="0"/>
          <c:showCatName val="0"/>
          <c:showSerName val="0"/>
          <c:showPercent val="0"/>
          <c:showBubbleSize val="0"/>
        </c:dLbls>
        <c:gapWidth val="80"/>
        <c:overlap val="100"/>
        <c:axId val="417982848"/>
        <c:axId val="417981280"/>
      </c:barChart>
      <c:catAx>
        <c:axId val="417982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1280"/>
        <c:crosses val="autoZero"/>
        <c:auto val="1"/>
        <c:lblAlgn val="ctr"/>
        <c:lblOffset val="100"/>
        <c:noMultiLvlLbl val="0"/>
      </c:catAx>
      <c:valAx>
        <c:axId val="417981280"/>
        <c:scaling>
          <c:orientation val="minMax"/>
        </c:scaling>
        <c:delete val="1"/>
        <c:axPos val="b"/>
        <c:majorGridlines>
          <c:spPr>
            <a:ln>
              <a:solidFill>
                <a:srgbClr val="D9D9D9"/>
              </a:solidFill>
            </a:ln>
          </c:spPr>
        </c:majorGridlines>
        <c:numFmt formatCode="0%" sourceLinked="1"/>
        <c:majorTickMark val="out"/>
        <c:minorTickMark val="none"/>
        <c:tickLblPos val="nextTo"/>
        <c:crossAx val="417982848"/>
        <c:crosses val="autoZero"/>
        <c:crossBetween val="between"/>
        <c:majorUnit val="0.1"/>
      </c:valAx>
      <c:spPr>
        <a:noFill/>
        <a:ln>
          <a:noFill/>
        </a:ln>
        <a:effectLst/>
      </c:spPr>
    </c:plotArea>
    <c:legend>
      <c:legendPos val="b"/>
      <c:layout>
        <c:manualLayout>
          <c:xMode val="edge"/>
          <c:yMode val="edge"/>
          <c:x val="0.33084729369598193"/>
          <c:y val="0.90441583373295953"/>
          <c:w val="0.61737271951425765"/>
          <c:h val="5.1628494197120615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72768479520452"/>
          <c:y val="3.3842890138529695E-2"/>
          <c:w val="0.72769389691631059"/>
          <c:h val="0.82285652645589225"/>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Takeaways and fast food (including pizza, chips, burgers or other fast food even if it's cooked at home)</c:v>
                </c:pt>
                <c:pt idx="1">
                  <c:v>Tea, coffee</c:v>
                </c:pt>
                <c:pt idx="2">
                  <c:v>Energy, sports or fizzy drinks/pop</c:v>
                </c:pt>
                <c:pt idx="3">
                  <c:v>Fruit juice and smoothies</c:v>
                </c:pt>
                <c:pt idx="4">
                  <c:v>Snacks and sweets (including crisps, biscuits, cakes, sweets, chocolate)</c:v>
                </c:pt>
                <c:pt idx="5">
                  <c:v>Fruits and vegetables</c:v>
                </c:pt>
                <c:pt idx="6">
                  <c:v>Milk, water</c:v>
                </c:pt>
              </c:strCache>
            </c:strRef>
          </c:cat>
          <c:val>
            <c:numRef>
              <c:f>Sheet1!$B$2:$B$8</c:f>
              <c:numCache>
                <c:formatCode>0%</c:formatCode>
                <c:ptCount val="7"/>
                <c:pt idx="0">
                  <c:v>0.15</c:v>
                </c:pt>
                <c:pt idx="1">
                  <c:v>0.23</c:v>
                </c:pt>
                <c:pt idx="2">
                  <c:v>0.32</c:v>
                </c:pt>
                <c:pt idx="3">
                  <c:v>0.42</c:v>
                </c:pt>
                <c:pt idx="4">
                  <c:v>0.57999999999999996</c:v>
                </c:pt>
                <c:pt idx="5">
                  <c:v>0.7</c:v>
                </c:pt>
                <c:pt idx="6">
                  <c:v>0.8</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Takeaways and fast food (including pizza, chips, burgers or other fast food even if it's cooked at home)</c:v>
                </c:pt>
                <c:pt idx="1">
                  <c:v>Tea, coffee</c:v>
                </c:pt>
                <c:pt idx="2">
                  <c:v>Energy, sports or fizzy drinks/pop</c:v>
                </c:pt>
                <c:pt idx="3">
                  <c:v>Fruit juice and smoothies</c:v>
                </c:pt>
                <c:pt idx="4">
                  <c:v>Snacks and sweets (including crisps, biscuits, cakes, sweets, chocolate)</c:v>
                </c:pt>
                <c:pt idx="5">
                  <c:v>Fruits and vegetables</c:v>
                </c:pt>
                <c:pt idx="6">
                  <c:v>Milk, water</c:v>
                </c:pt>
              </c:strCache>
            </c:strRef>
          </c:cat>
          <c:val>
            <c:numRef>
              <c:f>Sheet1!$C$2:$C$8</c:f>
              <c:numCache>
                <c:formatCode>General</c:formatCode>
                <c:ptCount val="7"/>
                <c:pt idx="0" formatCode="0%">
                  <c:v>0.15</c:v>
                </c:pt>
                <c:pt idx="2" formatCode="0%">
                  <c:v>0.39</c:v>
                </c:pt>
                <c:pt idx="3" formatCode="0%">
                  <c:v>0.42</c:v>
                </c:pt>
                <c:pt idx="4" formatCode="0%">
                  <c:v>0.59</c:v>
                </c:pt>
                <c:pt idx="5" formatCode="0%">
                  <c:v>0.68</c:v>
                </c:pt>
                <c:pt idx="6" formatCode="0%">
                  <c:v>0.81</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vert="horz"/>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Takeaways and fast food (including pizza, chips, burgers or other fast food even if it's cooked at home)</c:v>
                </c:pt>
                <c:pt idx="1">
                  <c:v>Tea, coffee</c:v>
                </c:pt>
                <c:pt idx="2">
                  <c:v>Energy, sports or fizzy drinks/pop</c:v>
                </c:pt>
                <c:pt idx="3">
                  <c:v>Fruit juice and smoothies</c:v>
                </c:pt>
                <c:pt idx="4">
                  <c:v>Snacks and sweets (including crisps, biscuits, cakes, sweets, chocolate)</c:v>
                </c:pt>
                <c:pt idx="5">
                  <c:v>Fruits and vegetables</c:v>
                </c:pt>
                <c:pt idx="6">
                  <c:v>Milk, water</c:v>
                </c:pt>
              </c:strCache>
            </c:strRef>
          </c:cat>
          <c:val>
            <c:numRef>
              <c:f>Sheet1!$D$2:$D$8</c:f>
              <c:numCache>
                <c:formatCode>General</c:formatCode>
                <c:ptCount val="7"/>
                <c:pt idx="0" formatCode="0%">
                  <c:v>0.17</c:v>
                </c:pt>
                <c:pt idx="2" formatCode="0%">
                  <c:v>0.43</c:v>
                </c:pt>
                <c:pt idx="3" formatCode="0%">
                  <c:v>0.42</c:v>
                </c:pt>
                <c:pt idx="4" formatCode="0%">
                  <c:v>0.59</c:v>
                </c:pt>
                <c:pt idx="5" formatCode="0%">
                  <c:v>0.66</c:v>
                </c:pt>
                <c:pt idx="6" formatCode="0%">
                  <c:v>0.81</c:v>
                </c:pt>
              </c:numCache>
            </c:numRef>
          </c:val>
          <c:extLst>
            <c:ext xmlns:c16="http://schemas.microsoft.com/office/drawing/2014/chart" uri="{C3380CC4-5D6E-409C-BE32-E72D297353CC}">
              <c16:uniqueId val="{00000002-D283-4298-BBBF-AC3478693CE8}"/>
            </c:ext>
          </c:extLst>
        </c:ser>
        <c:dLbls>
          <c:showLegendKey val="0"/>
          <c:showVal val="0"/>
          <c:showCatName val="0"/>
          <c:showSerName val="0"/>
          <c:showPercent val="0"/>
          <c:showBubbleSize val="0"/>
        </c:dLbls>
        <c:gapWidth val="80"/>
        <c:overlap val="-25"/>
        <c:axId val="417984808"/>
        <c:axId val="417980496"/>
      </c:barChart>
      <c:catAx>
        <c:axId val="417984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496"/>
        <c:crosses val="autoZero"/>
        <c:auto val="1"/>
        <c:lblAlgn val="ctr"/>
        <c:lblOffset val="100"/>
        <c:noMultiLvlLbl val="0"/>
      </c:catAx>
      <c:valAx>
        <c:axId val="417980496"/>
        <c:scaling>
          <c:orientation val="minMax"/>
        </c:scaling>
        <c:delete val="0"/>
        <c:axPos val="b"/>
        <c:majorGridlines>
          <c:spPr>
            <a:ln>
              <a:solidFill>
                <a:srgbClr val="D9D9D9"/>
              </a:solidFill>
            </a:ln>
          </c:spPr>
        </c:majorGridlines>
        <c:numFmt formatCode="0%" sourceLinked="1"/>
        <c:majorTickMark val="out"/>
        <c:minorTickMark val="none"/>
        <c:tickLblPos val="nextTo"/>
        <c:spPr>
          <a:noFill/>
          <a:ln>
            <a:noFill/>
          </a:ln>
        </c:spPr>
        <c:txPr>
          <a:bodyPr/>
          <a:lstStyle/>
          <a:p>
            <a:pPr>
              <a:defRPr>
                <a:solidFill>
                  <a:schemeClr val="tx1">
                    <a:lumMod val="75000"/>
                    <a:lumOff val="25000"/>
                  </a:schemeClr>
                </a:solidFill>
              </a:defRPr>
            </a:pPr>
            <a:endParaRPr lang="en-US"/>
          </a:p>
        </c:txPr>
        <c:crossAx val="417984808"/>
        <c:crosses val="autoZero"/>
        <c:crossBetween val="between"/>
        <c:majorUnit val="0.1"/>
      </c:valAx>
      <c:spPr>
        <a:noFill/>
        <a:ln>
          <a:noFill/>
        </a:ln>
        <a:effectLst/>
      </c:spPr>
    </c:plotArea>
    <c:legend>
      <c:legendPos val="b"/>
      <c:layout>
        <c:manualLayout>
          <c:xMode val="edge"/>
          <c:yMode val="edge"/>
          <c:x val="0.51103253983942676"/>
          <c:y val="0.92295261732654388"/>
          <c:w val="0.12365995441731986"/>
          <c:h val="4.788560650243219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1885000795019924"/>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0.03</c:v>
                </c:pt>
                <c:pt idx="1">
                  <c:v>0.28000000000000003</c:v>
                </c:pt>
                <c:pt idx="2">
                  <c:v>7.0000000000000007E-2</c:v>
                </c:pt>
                <c:pt idx="3">
                  <c:v>0.11</c:v>
                </c:pt>
                <c:pt idx="4">
                  <c:v>0.12</c:v>
                </c:pt>
                <c:pt idx="5">
                  <c:v>0.14000000000000001</c:v>
                </c:pt>
                <c:pt idx="6">
                  <c:v>0.16</c:v>
                </c:pt>
                <c:pt idx="7">
                  <c:v>0.09</c:v>
                </c:pt>
              </c:numCache>
            </c:numRef>
          </c:val>
          <c:extLst>
            <c:ext xmlns:c16="http://schemas.microsoft.com/office/drawing/2014/chart" uri="{C3380CC4-5D6E-409C-BE32-E72D297353CC}">
              <c16:uniqueId val="{00000000-27D4-44F7-B817-E0FB88F33B8A}"/>
            </c:ext>
          </c:extLst>
        </c:ser>
        <c:ser>
          <c:idx val="1"/>
          <c:order val="1"/>
          <c:tx>
            <c:strRef>
              <c:f>Sheet1!$C$1</c:f>
              <c:strCache>
                <c:ptCount val="1"/>
                <c:pt idx="0">
                  <c:v>2023</c:v>
                </c:pt>
              </c:strCache>
            </c:strRef>
          </c:tx>
          <c:spPr>
            <a:solidFill>
              <a:srgbClr val="00A79B"/>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2-27D4-44F7-B817-E0FB88F33B8A}"/>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0.03</c:v>
                </c:pt>
                <c:pt idx="1">
                  <c:v>0.3</c:v>
                </c:pt>
                <c:pt idx="2">
                  <c:v>7.0000000000000007E-2</c:v>
                </c:pt>
                <c:pt idx="3">
                  <c:v>0.12</c:v>
                </c:pt>
                <c:pt idx="4">
                  <c:v>0.09</c:v>
                </c:pt>
                <c:pt idx="5">
                  <c:v>0.14000000000000001</c:v>
                </c:pt>
                <c:pt idx="6">
                  <c:v>0.13</c:v>
                </c:pt>
                <c:pt idx="7">
                  <c:v>0.12</c:v>
                </c:pt>
              </c:numCache>
            </c:numRef>
          </c:val>
          <c:extLst>
            <c:ext xmlns:c16="http://schemas.microsoft.com/office/drawing/2014/chart" uri="{C3380CC4-5D6E-409C-BE32-E72D297353CC}">
              <c16:uniqueId val="{00000003-27D4-44F7-B817-E0FB88F33B8A}"/>
            </c:ext>
          </c:extLst>
        </c:ser>
        <c:dLbls>
          <c:showLegendKey val="0"/>
          <c:showVal val="0"/>
          <c:showCatName val="0"/>
          <c:showSerName val="0"/>
          <c:showPercent val="0"/>
          <c:showBubbleSize val="0"/>
        </c:dLbls>
        <c:gapWidth val="80"/>
        <c:overlap val="-25"/>
        <c:axId val="359608032"/>
        <c:axId val="359606856"/>
      </c:barChart>
      <c:catAx>
        <c:axId val="359608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359606856"/>
        <c:crosses val="autoZero"/>
        <c:auto val="1"/>
        <c:lblAlgn val="ctr"/>
        <c:lblOffset val="100"/>
        <c:noMultiLvlLbl val="0"/>
      </c:catAx>
      <c:valAx>
        <c:axId val="35960685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08032"/>
        <c:crosses val="autoZero"/>
        <c:crossBetween val="between"/>
      </c:valAx>
      <c:spPr>
        <a:noFill/>
        <a:ln>
          <a:noFill/>
        </a:ln>
        <a:effectLst/>
      </c:spPr>
    </c:plotArea>
    <c:legend>
      <c:legendPos val="b"/>
      <c:layout>
        <c:manualLayout>
          <c:xMode val="edge"/>
          <c:yMode val="edge"/>
          <c:x val="0.35114399797870294"/>
          <c:y val="0.91682361258600031"/>
          <c:w val="0.30868229140797593"/>
          <c:h val="7.8528477955721668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Cleaning your teeth</a:t>
            </a:r>
            <a:endParaRPr lang="en-US" sz="1200" b="0" dirty="0">
              <a:solidFill>
                <a:schemeClr val="tx1">
                  <a:lumMod val="75000"/>
                  <a:lumOff val="25000"/>
                </a:schemeClr>
              </a:solidFill>
            </a:endParaRPr>
          </a:p>
        </c:rich>
      </c:tx>
      <c:layout>
        <c:manualLayout>
          <c:xMode val="edge"/>
          <c:yMode val="edge"/>
          <c:x val="0.48460829135279709"/>
          <c:y val="5.4461583111407239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2024</c:v>
                </c:pt>
              </c:strCache>
            </c:strRef>
          </c:tx>
          <c:invertIfNegative val="0"/>
          <c:dLbls>
            <c:dLbl>
              <c:idx val="0"/>
              <c:layout>
                <c:manualLayout>
                  <c:x val="-1.4940646224124202E-2"/>
                  <c:y val="0"/>
                </c:manualLayout>
              </c:layout>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01-46EB-8B8D-60EBD22B13F1}"/>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Sheet1!$B$2:$B$5</c:f>
              <c:numCache>
                <c:formatCode>0%</c:formatCode>
                <c:ptCount val="4"/>
                <c:pt idx="0">
                  <c:v>0.05</c:v>
                </c:pt>
                <c:pt idx="1">
                  <c:v>0.23</c:v>
                </c:pt>
                <c:pt idx="2">
                  <c:v>0.63</c:v>
                </c:pt>
                <c:pt idx="3">
                  <c:v>0.09</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2023</c:v>
                </c:pt>
              </c:strCache>
            </c:strRef>
          </c:tx>
          <c:spPr>
            <a:solidFill>
              <a:srgbClr val="00A79D"/>
            </a:solidFill>
          </c:spPr>
          <c:invertIfNegative val="0"/>
          <c:dPt>
            <c:idx val="2"/>
            <c:invertIfNegative val="0"/>
            <c:bubble3D val="0"/>
            <c:extLst>
              <c:ext xmlns:c16="http://schemas.microsoft.com/office/drawing/2014/chart" uri="{C3380CC4-5D6E-409C-BE32-E72D297353CC}">
                <c16:uniqueId val="{00000001-0496-4003-85A3-5175574DE852}"/>
              </c:ext>
            </c:extLst>
          </c:dPt>
          <c:dLbls>
            <c:dLbl>
              <c:idx val="0"/>
              <c:layout>
                <c:manualLayout>
                  <c:x val="-1.1729583714774044E-2"/>
                  <c:y val="0"/>
                </c:manualLayout>
              </c:layout>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C-414F-B213-35FF9C48DFFE}"/>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Sheet1!$C$2:$C$5</c:f>
              <c:numCache>
                <c:formatCode>0%</c:formatCode>
                <c:ptCount val="4"/>
                <c:pt idx="0">
                  <c:v>0.05</c:v>
                </c:pt>
                <c:pt idx="1">
                  <c:v>0.2</c:v>
                </c:pt>
                <c:pt idx="2">
                  <c:v>0.65</c:v>
                </c:pt>
                <c:pt idx="3">
                  <c:v>0.1</c:v>
                </c:pt>
              </c:numCache>
            </c:numRef>
          </c:val>
          <c:extLst>
            <c:ext xmlns:c16="http://schemas.microsoft.com/office/drawing/2014/chart" uri="{C3380CC4-5D6E-409C-BE32-E72D297353CC}">
              <c16:uniqueId val="{00000005-6008-4579-92A6-3504D61AE708}"/>
            </c:ext>
          </c:extLst>
        </c:ser>
        <c:ser>
          <c:idx val="2"/>
          <c:order val="2"/>
          <c:tx>
            <c:strRef>
              <c:f>Sheet1!$D$1</c:f>
              <c:strCache>
                <c:ptCount val="1"/>
                <c:pt idx="0">
                  <c:v>2022</c:v>
                </c:pt>
              </c:strCache>
            </c:strRef>
          </c:tx>
          <c:spPr>
            <a:solidFill>
              <a:schemeClr val="accent1">
                <a:lumMod val="50000"/>
              </a:schemeClr>
            </a:solidFill>
          </c:spPr>
          <c:invertIfNegative val="0"/>
          <c:dLbls>
            <c:dLbl>
              <c:idx val="0"/>
              <c:layout>
                <c:manualLayout>
                  <c:x val="-9.9604308160828933E-3"/>
                  <c:y val="0"/>
                </c:manualLayout>
              </c:layout>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B-40FF-A86B-F91A11E064B3}"/>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Sheet1!$D$2:$D$5</c:f>
              <c:numCache>
                <c:formatCode>0%</c:formatCode>
                <c:ptCount val="4"/>
                <c:pt idx="0">
                  <c:v>5.7154276578737E-2</c:v>
                </c:pt>
                <c:pt idx="1">
                  <c:v>0.23181454836131099</c:v>
                </c:pt>
                <c:pt idx="2">
                  <c:v>0.60031974420463596</c:v>
                </c:pt>
                <c:pt idx="3">
                  <c:v>0.110711430855316</c:v>
                </c:pt>
              </c:numCache>
            </c:numRef>
          </c:val>
          <c:extLst>
            <c:ext xmlns:c16="http://schemas.microsoft.com/office/drawing/2014/chart" uri="{C3380CC4-5D6E-409C-BE32-E72D297353CC}">
              <c16:uniqueId val="{00000005-D58C-4AA0-8458-EFB2C6DB1C70}"/>
            </c:ext>
          </c:extLst>
        </c:ser>
        <c:dLbls>
          <c:showLegendKey val="0"/>
          <c:showVal val="0"/>
          <c:showCatName val="0"/>
          <c:showSerName val="0"/>
          <c:showPercent val="0"/>
          <c:showBubbleSize val="0"/>
        </c:dLbls>
        <c:gapWidth val="80"/>
        <c:overlap val="-25"/>
        <c:axId val="418837304"/>
        <c:axId val="418838480"/>
      </c:barChart>
      <c:valAx>
        <c:axId val="418838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7304"/>
        <c:crosses val="autoZero"/>
        <c:crossBetween val="between"/>
      </c:valAx>
      <c:catAx>
        <c:axId val="418837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38480"/>
        <c:crosses val="autoZero"/>
        <c:auto val="1"/>
        <c:lblAlgn val="ctr"/>
        <c:lblOffset val="100"/>
        <c:noMultiLvlLbl val="0"/>
      </c:catAx>
      <c:spPr>
        <a:noFill/>
        <a:ln>
          <a:noFill/>
        </a:ln>
        <a:effectLst/>
      </c:spPr>
    </c:plotArea>
    <c:legend>
      <c:legendPos val="b"/>
      <c:layout>
        <c:manualLayout>
          <c:xMode val="edge"/>
          <c:yMode val="edge"/>
          <c:x val="0.51674322930892047"/>
          <c:y val="0.90612556895173901"/>
          <c:w val="0.28026691601729431"/>
          <c:h val="9.3874431048261001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Last dentist visit</a:t>
            </a:r>
            <a:endParaRPr lang="en-US" sz="1200" b="0" dirty="0">
              <a:solidFill>
                <a:schemeClr val="tx1">
                  <a:lumMod val="75000"/>
                  <a:lumOff val="25000"/>
                </a:schemeClr>
              </a:solidFill>
            </a:endParaRPr>
          </a:p>
        </c:rich>
      </c:tx>
      <c:layout>
        <c:manualLayout>
          <c:xMode val="edge"/>
          <c:yMode val="edge"/>
          <c:x val="0.48460829135279709"/>
          <c:y val="6.9258439236896494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965790674640742"/>
        </c:manualLayout>
      </c:layout>
      <c:barChart>
        <c:barDir val="bar"/>
        <c:grouping val="clustered"/>
        <c:varyColors val="0"/>
        <c:ser>
          <c:idx val="0"/>
          <c:order val="0"/>
          <c:tx>
            <c:strRef>
              <c:f>Sheet1!$B$1</c:f>
              <c:strCache>
                <c:ptCount val="1"/>
                <c:pt idx="0">
                  <c:v>2024</c:v>
                </c:pt>
              </c:strCache>
            </c:strRef>
          </c:tx>
          <c:invertIfNegative val="0"/>
          <c:dLbls>
            <c:dLbl>
              <c:idx val="0"/>
              <c:layout>
                <c:manualLayout>
                  <c:x val="-4.161087616302249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9D-4D57-9700-6300B7482EB4}"/>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Sheet1!$B$2:$B$5</c:f>
              <c:numCache>
                <c:formatCode>0%</c:formatCode>
                <c:ptCount val="4"/>
                <c:pt idx="0">
                  <c:v>0.05</c:v>
                </c:pt>
                <c:pt idx="1">
                  <c:v>0.43</c:v>
                </c:pt>
                <c:pt idx="2">
                  <c:v>7.0000000000000007E-2</c:v>
                </c:pt>
                <c:pt idx="3">
                  <c:v>0.45</c:v>
                </c:pt>
              </c:numCache>
            </c:numRef>
          </c:val>
          <c:extLst>
            <c:ext xmlns:c16="http://schemas.microsoft.com/office/drawing/2014/chart" uri="{C3380CC4-5D6E-409C-BE32-E72D297353CC}">
              <c16:uniqueId val="{00000004-800C-4FE6-B91C-2034E28DCC43}"/>
            </c:ext>
          </c:extLst>
        </c:ser>
        <c:ser>
          <c:idx val="1"/>
          <c:order val="1"/>
          <c:tx>
            <c:strRef>
              <c:f>Sheet1!$C$1</c:f>
              <c:strCache>
                <c:ptCount val="1"/>
                <c:pt idx="0">
                  <c:v>2023</c:v>
                </c:pt>
              </c:strCache>
            </c:strRef>
          </c:tx>
          <c:spPr>
            <a:solidFill>
              <a:srgbClr val="00A79D"/>
            </a:solidFill>
            <a:ln>
              <a:solidFill>
                <a:schemeClr val="accent1"/>
              </a:solidFill>
            </a:ln>
          </c:spPr>
          <c:invertIfNegative val="0"/>
          <c:dLbls>
            <c:dLbl>
              <c:idx val="0"/>
              <c:layout>
                <c:manualLayout>
                  <c:x val="-3.9120768459001844E-2"/>
                  <c:y val="-9.279947853153376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9D-4D57-9700-6300B7482EB4}"/>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Sheet1!$C$2:$C$5</c:f>
              <c:numCache>
                <c:formatCode>0%</c:formatCode>
                <c:ptCount val="4"/>
                <c:pt idx="0">
                  <c:v>0.05</c:v>
                </c:pt>
                <c:pt idx="1">
                  <c:v>0.45</c:v>
                </c:pt>
                <c:pt idx="2">
                  <c:v>7.0000000000000007E-2</c:v>
                </c:pt>
                <c:pt idx="3">
                  <c:v>0.43</c:v>
                </c:pt>
              </c:numCache>
            </c:numRef>
          </c:val>
          <c:extLst>
            <c:ext xmlns:c16="http://schemas.microsoft.com/office/drawing/2014/chart" uri="{C3380CC4-5D6E-409C-BE32-E72D297353CC}">
              <c16:uniqueId val="{00000006-800C-4FE6-B91C-2034E28DCC43}"/>
            </c:ext>
          </c:extLst>
        </c:ser>
        <c:ser>
          <c:idx val="2"/>
          <c:order val="2"/>
          <c:tx>
            <c:strRef>
              <c:f>Sheet1!$D$1</c:f>
              <c:strCache>
                <c:ptCount val="1"/>
                <c:pt idx="0">
                  <c:v>2022</c:v>
                </c:pt>
              </c:strCache>
            </c:strRef>
          </c:tx>
          <c:spPr>
            <a:solidFill>
              <a:schemeClr val="accent1">
                <a:lumMod val="50000"/>
              </a:schemeClr>
            </a:solidFill>
          </c:spPr>
          <c:invertIfNegative val="0"/>
          <c:dLbls>
            <c:dLbl>
              <c:idx val="0"/>
              <c:layout>
                <c:manualLayout>
                  <c:x val="-4.731204637639326E-2"/>
                  <c:y val="5.06184821231065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3-48DA-AD88-980F39F8F1F1}"/>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Sheet1!$D$2:$D$5</c:f>
              <c:numCache>
                <c:formatCode>0%</c:formatCode>
                <c:ptCount val="4"/>
                <c:pt idx="0">
                  <c:v>0.05</c:v>
                </c:pt>
                <c:pt idx="1">
                  <c:v>0.48</c:v>
                </c:pt>
                <c:pt idx="2">
                  <c:v>0.1</c:v>
                </c:pt>
                <c:pt idx="3">
                  <c:v>0.38</c:v>
                </c:pt>
              </c:numCache>
            </c:numRef>
          </c:val>
          <c:extLst>
            <c:ext xmlns:c16="http://schemas.microsoft.com/office/drawing/2014/chart" uri="{C3380CC4-5D6E-409C-BE32-E72D297353CC}">
              <c16:uniqueId val="{00000005-BF5A-4F3D-AD68-004EA9651A9C}"/>
            </c:ext>
          </c:extLst>
        </c:ser>
        <c:dLbls>
          <c:showLegendKey val="0"/>
          <c:showVal val="0"/>
          <c:showCatName val="0"/>
          <c:showSerName val="0"/>
          <c:showPercent val="0"/>
          <c:showBubbleSize val="0"/>
        </c:dLbls>
        <c:gapWidth val="80"/>
        <c:overlap val="-25"/>
        <c:axId val="418840048"/>
        <c:axId val="418841224"/>
      </c:barChart>
      <c:valAx>
        <c:axId val="418841224"/>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sz="1000">
                <a:solidFill>
                  <a:schemeClr val="tx1">
                    <a:lumMod val="75000"/>
                    <a:lumOff val="25000"/>
                  </a:schemeClr>
                </a:solidFill>
              </a:defRPr>
            </a:pPr>
            <a:endParaRPr lang="en-US"/>
          </a:p>
        </c:txPr>
        <c:crossAx val="418840048"/>
        <c:crosses val="autoZero"/>
        <c:crossBetween val="between"/>
      </c:valAx>
      <c:catAx>
        <c:axId val="418840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41224"/>
        <c:crosses val="autoZero"/>
        <c:auto val="1"/>
        <c:lblAlgn val="ctr"/>
        <c:lblOffset val="100"/>
        <c:noMultiLvlLbl val="0"/>
      </c:catAx>
      <c:spPr>
        <a:noFill/>
        <a:ln>
          <a:noFill/>
        </a:ln>
        <a:effectLst/>
      </c:spPr>
    </c:plotArea>
    <c:legend>
      <c:legendPos val="b"/>
      <c:layout>
        <c:manualLayout>
          <c:xMode val="edge"/>
          <c:yMode val="edge"/>
          <c:x val="0.51674322930892047"/>
          <c:y val="0.87809594793072043"/>
          <c:w val="0.28026691601729431"/>
          <c:h val="9.1532962795415646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Remembers</a:t>
            </a:r>
            <a:r>
              <a:rPr lang="en-GB" sz="1200" b="0" baseline="0" dirty="0">
                <a:solidFill>
                  <a:schemeClr val="tx1">
                    <a:lumMod val="75000"/>
                    <a:lumOff val="25000"/>
                  </a:schemeClr>
                </a:solidFill>
              </a:rPr>
              <a:t> being measured</a:t>
            </a:r>
            <a:endParaRPr lang="en-US" sz="1200" b="0" dirty="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Sheet1!$B$2:$B$4</c:f>
              <c:numCache>
                <c:formatCode>0%</c:formatCode>
                <c:ptCount val="3"/>
                <c:pt idx="0">
                  <c:v>0.21</c:v>
                </c:pt>
                <c:pt idx="1">
                  <c:v>0.25</c:v>
                </c:pt>
                <c:pt idx="2">
                  <c:v>0.54</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Sheet1!$C$2:$C$4</c:f>
              <c:numCache>
                <c:formatCode>0%</c:formatCode>
                <c:ptCount val="3"/>
                <c:pt idx="0">
                  <c:v>0.21</c:v>
                </c:pt>
                <c:pt idx="1">
                  <c:v>0.26</c:v>
                </c:pt>
                <c:pt idx="2">
                  <c:v>0.53</c:v>
                </c:pt>
              </c:numCache>
            </c:numRef>
          </c:val>
          <c:extLst>
            <c:ext xmlns:c16="http://schemas.microsoft.com/office/drawing/2014/chart" uri="{C3380CC4-5D6E-409C-BE32-E72D297353CC}">
              <c16:uniqueId val="{00000000-6F78-4311-8FF9-544EF4E41798}"/>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Sheet1!$D$2:$D$4</c:f>
              <c:numCache>
                <c:formatCode>0%</c:formatCode>
                <c:ptCount val="3"/>
                <c:pt idx="0">
                  <c:v>0.21</c:v>
                </c:pt>
                <c:pt idx="1">
                  <c:v>0.28000000000000003</c:v>
                </c:pt>
                <c:pt idx="2">
                  <c:v>0.51</c:v>
                </c:pt>
              </c:numCache>
            </c:numRef>
          </c:val>
          <c:extLst>
            <c:ext xmlns:c16="http://schemas.microsoft.com/office/drawing/2014/chart" uri="{C3380CC4-5D6E-409C-BE32-E72D297353CC}">
              <c16:uniqueId val="{00000000-65F1-47F3-A2A8-79FC0FC701DA}"/>
            </c:ext>
          </c:extLst>
        </c:ser>
        <c:dLbls>
          <c:showLegendKey val="0"/>
          <c:showVal val="0"/>
          <c:showCatName val="0"/>
          <c:showSerName val="0"/>
          <c:showPercent val="0"/>
          <c:showBubbleSize val="0"/>
        </c:dLbls>
        <c:gapWidth val="80"/>
        <c:overlap val="-25"/>
        <c:axId val="418840440"/>
        <c:axId val="418839656"/>
      </c:barChart>
      <c:valAx>
        <c:axId val="418839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440"/>
        <c:crosses val="autoZero"/>
        <c:crossBetween val="between"/>
        <c:majorUnit val="0.1"/>
      </c:valAx>
      <c:catAx>
        <c:axId val="418840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396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2955575481657942"/>
        </c:manualLayout>
      </c:layout>
      <c:barChart>
        <c:barDir val="bar"/>
        <c:grouping val="percentStacked"/>
        <c:varyColors val="0"/>
        <c:ser>
          <c:idx val="0"/>
          <c:order val="0"/>
          <c:tx>
            <c:strRef>
              <c:f>Sheet1!$B$1</c:f>
              <c:strCache>
                <c:ptCount val="1"/>
                <c:pt idx="0">
                  <c:v>Not at all happy</c:v>
                </c:pt>
              </c:strCache>
            </c:strRef>
          </c:tx>
          <c:spPr>
            <a:solidFill>
              <a:schemeClr val="accent4"/>
            </a:solidFill>
            <a:ln>
              <a:noFill/>
            </a:ln>
            <a:effectLst/>
          </c:spPr>
          <c:invertIfNegative val="0"/>
          <c:dLbls>
            <c:dLbl>
              <c:idx val="0"/>
              <c:spPr>
                <a:noFill/>
                <a:ln>
                  <a:noFill/>
                </a:ln>
                <a:effectLst/>
              </c:spPr>
              <c:txPr>
                <a:bodyPr rot="0" vert="horz"/>
                <a:lstStyle/>
                <a:p>
                  <a:pPr>
                    <a:defRPr sz="10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81-4C12-9E47-009BB1486DDB}"/>
                </c:ext>
              </c:extLst>
            </c:dLbl>
            <c:spPr>
              <a:noFill/>
              <a:ln>
                <a:noFill/>
              </a:ln>
              <a:effectLst/>
            </c:spPr>
            <c:txPr>
              <a:bodyPr rot="0" vert="horz"/>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Sheet1!$B$2</c:f>
              <c:numCache>
                <c:formatCode>0%</c:formatCode>
                <c:ptCount val="1"/>
                <c:pt idx="0">
                  <c:v>0.06</c:v>
                </c:pt>
              </c:numCache>
            </c:numRef>
          </c:val>
          <c:extLst>
            <c:ext xmlns:c16="http://schemas.microsoft.com/office/drawing/2014/chart" uri="{C3380CC4-5D6E-409C-BE32-E72D297353CC}">
              <c16:uniqueId val="{00000004-6CD6-409E-B201-B54A5C123AC9}"/>
            </c:ext>
          </c:extLst>
        </c:ser>
        <c:ser>
          <c:idx val="1"/>
          <c:order val="1"/>
          <c:tx>
            <c:strRef>
              <c:f>Sheet1!$C$1</c:f>
              <c:strCache>
                <c:ptCount val="1"/>
                <c:pt idx="0">
                  <c:v>Not happy</c:v>
                </c:pt>
              </c:strCache>
            </c:strRef>
          </c:tx>
          <c:spPr>
            <a:solidFill>
              <a:schemeClr val="accent2"/>
            </a:solidFill>
            <a:ln>
              <a:noFill/>
            </a:ln>
            <a:effectLst/>
          </c:spPr>
          <c:invertIfNegative val="0"/>
          <c:dLbls>
            <c:spPr>
              <a:noFill/>
              <a:ln>
                <a:noFill/>
              </a:ln>
              <a:effectLst/>
            </c:spPr>
            <c:txPr>
              <a:bodyPr rot="0" vert="horz"/>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Sheet1!$C$2</c:f>
              <c:numCache>
                <c:formatCode>0%</c:formatCode>
                <c:ptCount val="1"/>
                <c:pt idx="0">
                  <c:v>0.06</c:v>
                </c:pt>
              </c:numCache>
            </c:numRef>
          </c:val>
          <c:extLst>
            <c:ext xmlns:c16="http://schemas.microsoft.com/office/drawing/2014/chart" uri="{C3380CC4-5D6E-409C-BE32-E72D297353CC}">
              <c16:uniqueId val="{00000008-6CD6-409E-B201-B54A5C123AC9}"/>
            </c:ext>
          </c:extLst>
        </c:ser>
        <c:ser>
          <c:idx val="2"/>
          <c:order val="2"/>
          <c:tx>
            <c:strRef>
              <c:f>Sheet1!$D$1</c:f>
              <c:strCache>
                <c:ptCount val="1"/>
                <c:pt idx="0">
                  <c:v>Neither/or</c:v>
                </c:pt>
              </c:strCache>
            </c:strRef>
          </c:tx>
          <c:spPr>
            <a:solidFill>
              <a:schemeClr val="bg1">
                <a:lumMod val="65000"/>
              </a:schemeClr>
            </a:solidFill>
            <a:ln>
              <a:noFill/>
            </a:ln>
            <a:effectLst/>
          </c:spPr>
          <c:invertIfNegative val="0"/>
          <c:dLbls>
            <c:spPr>
              <a:noFill/>
              <a:ln>
                <a:noFill/>
              </a:ln>
              <a:effectLst/>
            </c:spPr>
            <c:txPr>
              <a:bodyPr rot="0" vert="horz"/>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Sheet1!$D$2</c:f>
              <c:numCache>
                <c:formatCode>0%</c:formatCode>
                <c:ptCount val="1"/>
                <c:pt idx="0">
                  <c:v>0.4</c:v>
                </c:pt>
              </c:numCache>
            </c:numRef>
          </c:val>
          <c:extLst>
            <c:ext xmlns:c16="http://schemas.microsoft.com/office/drawing/2014/chart" uri="{C3380CC4-5D6E-409C-BE32-E72D297353CC}">
              <c16:uniqueId val="{00000009-6CD6-409E-B201-B54A5C123AC9}"/>
            </c:ext>
          </c:extLst>
        </c:ser>
        <c:ser>
          <c:idx val="3"/>
          <c:order val="3"/>
          <c:tx>
            <c:strRef>
              <c:f>Sheet1!$E$1</c:f>
              <c:strCache>
                <c:ptCount val="1"/>
                <c:pt idx="0">
                  <c:v>Happy</c:v>
                </c:pt>
              </c:strCache>
            </c:strRef>
          </c:tx>
          <c:spPr>
            <a:solidFill>
              <a:srgbClr val="0070C0"/>
            </a:solidFill>
            <a:ln>
              <a:noFill/>
            </a:ln>
            <a:effectLst/>
          </c:spPr>
          <c:invertIfNegative val="0"/>
          <c:dLbls>
            <c:spPr>
              <a:noFill/>
              <a:ln>
                <a:noFill/>
              </a:ln>
              <a:effectLst/>
            </c:spPr>
            <c:txPr>
              <a:bodyPr rot="0" vert="horz"/>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Sheet1!$E$2</c:f>
              <c:numCache>
                <c:formatCode>0%</c:formatCode>
                <c:ptCount val="1"/>
                <c:pt idx="0">
                  <c:v>0.35</c:v>
                </c:pt>
              </c:numCache>
            </c:numRef>
          </c:val>
          <c:extLst>
            <c:ext xmlns:c16="http://schemas.microsoft.com/office/drawing/2014/chart" uri="{C3380CC4-5D6E-409C-BE32-E72D297353CC}">
              <c16:uniqueId val="{0000000A-6CD6-409E-B201-B54A5C123AC9}"/>
            </c:ext>
          </c:extLst>
        </c:ser>
        <c:ser>
          <c:idx val="4"/>
          <c:order val="4"/>
          <c:tx>
            <c:strRef>
              <c:f>Sheet1!$F$1</c:f>
              <c:strCache>
                <c:ptCount val="1"/>
                <c:pt idx="0">
                  <c:v>Very happy</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Sheet1!$F$2</c:f>
              <c:numCache>
                <c:formatCode>0%</c:formatCode>
                <c:ptCount val="1"/>
                <c:pt idx="0">
                  <c:v>0.13</c:v>
                </c:pt>
              </c:numCache>
            </c:numRef>
          </c:val>
          <c:extLst>
            <c:ext xmlns:c16="http://schemas.microsoft.com/office/drawing/2014/chart" uri="{C3380CC4-5D6E-409C-BE32-E72D297353CC}">
              <c16:uniqueId val="{0000000B-6CD6-409E-B201-B54A5C123AC9}"/>
            </c:ext>
          </c:extLst>
        </c:ser>
        <c:dLbls>
          <c:showLegendKey val="0"/>
          <c:showVal val="0"/>
          <c:showCatName val="0"/>
          <c:showSerName val="0"/>
          <c:showPercent val="0"/>
          <c:showBubbleSize val="0"/>
        </c:dLbls>
        <c:gapWidth val="80"/>
        <c:overlap val="100"/>
        <c:axId val="418834560"/>
        <c:axId val="418834952"/>
      </c:barChart>
      <c:catAx>
        <c:axId val="418834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lang="en-US"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crossAx val="418834952"/>
        <c:crosses val="autoZero"/>
        <c:auto val="1"/>
        <c:lblAlgn val="ctr"/>
        <c:lblOffset val="100"/>
        <c:noMultiLvlLbl val="0"/>
      </c:catAx>
      <c:valAx>
        <c:axId val="418834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4560"/>
        <c:crosses val="autoZero"/>
        <c:crossBetween val="between"/>
      </c:valAx>
      <c:spPr>
        <a:noFill/>
        <a:ln>
          <a:noFill/>
        </a:ln>
        <a:effectLst/>
      </c:spPr>
    </c:plotArea>
    <c:legend>
      <c:legendPos val="b"/>
      <c:layout>
        <c:manualLayout>
          <c:xMode val="edge"/>
          <c:yMode val="edge"/>
          <c:x val="6.7394445093796981E-2"/>
          <c:y val="0.88007864396459312"/>
          <c:w val="0.88288257665209202"/>
          <c:h val="9.819933884679178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Not sure</c:v>
                </c:pt>
                <c:pt idx="1">
                  <c:v>No</c:v>
                </c:pt>
                <c:pt idx="2">
                  <c:v>Yes</c:v>
                </c:pt>
              </c:strCache>
            </c:strRef>
          </c:cat>
          <c:val>
            <c:numRef>
              <c:f>Sheet1!$B$2:$B$4</c:f>
              <c:numCache>
                <c:formatCode>0%</c:formatCode>
                <c:ptCount val="3"/>
                <c:pt idx="0">
                  <c:v>0.14000000000000001</c:v>
                </c:pt>
                <c:pt idx="1">
                  <c:v>0.34</c:v>
                </c:pt>
                <c:pt idx="2">
                  <c:v>0.52</c:v>
                </c:pt>
              </c:numCache>
            </c:numRef>
          </c:val>
          <c:extLst>
            <c:ext xmlns:c16="http://schemas.microsoft.com/office/drawing/2014/chart" uri="{C3380CC4-5D6E-409C-BE32-E72D297353CC}">
              <c16:uniqueId val="{00000000-B815-458F-9F96-BA9BDB54E702}"/>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layout>
        <c:manualLayout>
          <c:xMode val="edge"/>
          <c:yMode val="edge"/>
          <c:x val="0.45133965811225601"/>
          <c:y val="0.91690783724080516"/>
          <c:w val="9.7320683775487776E-2"/>
          <c:h val="7.873789247146667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6584573432"/>
          <c:y val="3.3842890138529702E-2"/>
          <c:w val="0.72769389691631059"/>
          <c:h val="0.82285652645589225"/>
        </c:manualLayout>
      </c:layout>
      <c:barChart>
        <c:barDir val="bar"/>
        <c:grouping val="clustered"/>
        <c:varyColors val="0"/>
        <c:ser>
          <c:idx val="0"/>
          <c:order val="0"/>
          <c:tx>
            <c:strRef>
              <c:f>Sheet1!$B$1</c:f>
              <c:strCache>
                <c:ptCount val="1"/>
                <c:pt idx="0">
                  <c:v>2024</c:v>
                </c:pt>
              </c:strCache>
            </c:strRef>
          </c:tx>
          <c:invertIfNegative val="0"/>
          <c:dLbls>
            <c:dLbl>
              <c:idx val="1"/>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D86-4CFD-A741-EF0B6EB5FFED}"/>
                </c:ext>
              </c:extLst>
            </c:dLbl>
            <c:dLbl>
              <c:idx val="2"/>
              <c:layout>
                <c:manualLayout>
                  <c:x val="-2.1973810505298156E-3"/>
                  <c:y val="0"/>
                </c:manualLayout>
              </c:layout>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CE-448D-8D83-C7DFCCEE99F4}"/>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None of these </c:v>
                </c:pt>
                <c:pt idx="1">
                  <c:v>Homelessness</c:v>
                </c:pt>
                <c:pt idx="2">
                  <c:v>Lack of period products</c:v>
                </c:pt>
                <c:pt idx="3">
                  <c:v>The cost of transport/nobody able to take me to school</c:v>
                </c:pt>
                <c:pt idx="4">
                  <c:v>Not having the correct equipment for the school day</c:v>
                </c:pt>
                <c:pt idx="5">
                  <c:v>Moving house a lot</c:v>
                </c:pt>
                <c:pt idx="6">
                  <c:v>My parents/carers/relatives at home suffering from mental health issues</c:v>
                </c:pt>
                <c:pt idx="7">
                  <c:v>To look after a relative with a disability, illness or drug and alcohol problem</c:v>
                </c:pt>
                <c:pt idx="8">
                  <c:v>Period pain</c:v>
                </c:pt>
                <c:pt idx="9">
                  <c:v>Struggling with lessons </c:v>
                </c:pt>
                <c:pt idx="10">
                  <c:v>Bullying</c:v>
                </c:pt>
                <c:pt idx="11">
                  <c:v>My physical health</c:v>
                </c:pt>
                <c:pt idx="12">
                  <c:v>To have a tooth/multiple teeth taken out</c:v>
                </c:pt>
                <c:pt idx="13">
                  <c:v>Toothache</c:v>
                </c:pt>
                <c:pt idx="14">
                  <c:v>My mental health</c:v>
                </c:pt>
                <c:pt idx="15">
                  <c:v>Hospital appointments</c:v>
                </c:pt>
              </c:strCache>
            </c:strRef>
          </c:cat>
          <c:val>
            <c:numRef>
              <c:f>Sheet1!$B$2:$B$17</c:f>
              <c:numCache>
                <c:formatCode>0%</c:formatCode>
                <c:ptCount val="16"/>
                <c:pt idx="0">
                  <c:v>0.35016465422612503</c:v>
                </c:pt>
                <c:pt idx="1">
                  <c:v>3.2930845225027398E-3</c:v>
                </c:pt>
                <c:pt idx="2">
                  <c:v>1.0976948408342501E-2</c:v>
                </c:pt>
                <c:pt idx="3">
                  <c:v>1.8660812294182198E-2</c:v>
                </c:pt>
                <c:pt idx="4">
                  <c:v>1.8660812294182198E-2</c:v>
                </c:pt>
                <c:pt idx="5">
                  <c:v>2.1953896816685001E-2</c:v>
                </c:pt>
                <c:pt idx="6">
                  <c:v>2.52469813391877E-2</c:v>
                </c:pt>
                <c:pt idx="7">
                  <c:v>3.4028540065861701E-2</c:v>
                </c:pt>
                <c:pt idx="8">
                  <c:v>5.81778265642151E-2</c:v>
                </c:pt>
                <c:pt idx="9">
                  <c:v>6.9154774972557606E-2</c:v>
                </c:pt>
                <c:pt idx="10">
                  <c:v>7.79363336992316E-2</c:v>
                </c:pt>
                <c:pt idx="11">
                  <c:v>9.0010976948408303E-2</c:v>
                </c:pt>
                <c:pt idx="12">
                  <c:v>9.7694840834248106E-2</c:v>
                </c:pt>
                <c:pt idx="13">
                  <c:v>0.118551042810099</c:v>
                </c:pt>
                <c:pt idx="14">
                  <c:v>0.127332601536773</c:v>
                </c:pt>
                <c:pt idx="15">
                  <c:v>0.40614709110867198</c:v>
                </c:pt>
              </c:numCache>
            </c:numRef>
          </c:val>
          <c:extLst>
            <c:ext xmlns:c16="http://schemas.microsoft.com/office/drawing/2014/chart" uri="{C3380CC4-5D6E-409C-BE32-E72D297353CC}">
              <c16:uniqueId val="{00000000-D283-4298-BBBF-AC3478693CE8}"/>
            </c:ext>
          </c:extLst>
        </c:ser>
        <c:dLbls>
          <c:showLegendKey val="0"/>
          <c:showVal val="0"/>
          <c:showCatName val="0"/>
          <c:showSerName val="0"/>
          <c:showPercent val="0"/>
          <c:showBubbleSize val="0"/>
        </c:dLbls>
        <c:gapWidth val="80"/>
        <c:overlap val="-25"/>
        <c:axId val="417984808"/>
        <c:axId val="417980496"/>
      </c:barChart>
      <c:catAx>
        <c:axId val="417984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496"/>
        <c:crosses val="autoZero"/>
        <c:auto val="1"/>
        <c:lblAlgn val="ctr"/>
        <c:lblOffset val="100"/>
        <c:noMultiLvlLbl val="0"/>
      </c:catAx>
      <c:valAx>
        <c:axId val="417980496"/>
        <c:scaling>
          <c:orientation val="minMax"/>
        </c:scaling>
        <c:delete val="0"/>
        <c:axPos val="b"/>
        <c:majorGridlines>
          <c:spPr>
            <a:ln>
              <a:solidFill>
                <a:srgbClr val="D9D9D9"/>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7984808"/>
        <c:crosses val="autoZero"/>
        <c:crossBetween val="between"/>
        <c:majorUnit val="0.1"/>
      </c:valAx>
      <c:spPr>
        <a:noFill/>
        <a:ln>
          <a:noFill/>
        </a:ln>
        <a:effectLst/>
      </c:spPr>
    </c:plotArea>
    <c:legend>
      <c:legendPos val="b"/>
      <c:layout>
        <c:manualLayout>
          <c:xMode val="edge"/>
          <c:yMode val="edge"/>
          <c:x val="0.51872337351628117"/>
          <c:y val="0.92560073079591243"/>
          <c:w val="0.12365995441731986"/>
          <c:h val="4.788560650243219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04678688419469"/>
          <c:y val="0"/>
          <c:w val="0.51040444342733826"/>
          <c:h val="0.81726315255511528"/>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sure</c:v>
                </c:pt>
                <c:pt idx="1">
                  <c:v>15+ days (more than three weeks)</c:v>
                </c:pt>
                <c:pt idx="2">
                  <c:v>11-15 days</c:v>
                </c:pt>
                <c:pt idx="3">
                  <c:v>6-10 days</c:v>
                </c:pt>
                <c:pt idx="4">
                  <c:v>3-5 days</c:v>
                </c:pt>
                <c:pt idx="5">
                  <c:v>1-2 days</c:v>
                </c:pt>
              </c:strCache>
            </c:strRef>
          </c:cat>
          <c:val>
            <c:numRef>
              <c:f>Sheet1!$B$2:$B$7</c:f>
              <c:numCache>
                <c:formatCode>0%</c:formatCode>
                <c:ptCount val="6"/>
                <c:pt idx="0">
                  <c:v>0.16</c:v>
                </c:pt>
                <c:pt idx="1">
                  <c:v>0.14000000000000001</c:v>
                </c:pt>
                <c:pt idx="2">
                  <c:v>0.11</c:v>
                </c:pt>
                <c:pt idx="3">
                  <c:v>0.15</c:v>
                </c:pt>
                <c:pt idx="4">
                  <c:v>0.25</c:v>
                </c:pt>
                <c:pt idx="5">
                  <c:v>0.19</c:v>
                </c:pt>
              </c:numCache>
            </c:numRef>
          </c:val>
          <c:extLst>
            <c:ext xmlns:c16="http://schemas.microsoft.com/office/drawing/2014/chart" uri="{C3380CC4-5D6E-409C-BE32-E72D297353CC}">
              <c16:uniqueId val="{00000002-0B51-4E37-AA5E-1473129F79B3}"/>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max val="0.30000000000000004"/>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majorUnit val="0.1"/>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59327680193823"/>
          <c:y val="6.7785982825116373E-2"/>
          <c:w val="0.71946774682010906"/>
          <c:h val="0.7854589094182064"/>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89-4F0A-99BF-7C9068A35A8F}"/>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89-4F0A-99BF-7C9068A35A8F}"/>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9-4F0A-99BF-7C9068A35A8F}"/>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9-4F0A-99BF-7C9068A35A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Sheet1!$B$2:$B$6</c:f>
              <c:numCache>
                <c:formatCode>0%</c:formatCode>
                <c:ptCount val="5"/>
                <c:pt idx="0">
                  <c:v>0.05</c:v>
                </c:pt>
                <c:pt idx="1">
                  <c:v>0.02</c:v>
                </c:pt>
                <c:pt idx="2">
                  <c:v>0.05</c:v>
                </c:pt>
                <c:pt idx="3">
                  <c:v>0.45</c:v>
                </c:pt>
                <c:pt idx="4">
                  <c:v>0.43</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1-4E37-AA5E-1473129F79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Sheet1!$C$2:$C$6</c:f>
              <c:numCache>
                <c:formatCode>0%</c:formatCode>
                <c:ptCount val="5"/>
                <c:pt idx="0">
                  <c:v>0.06</c:v>
                </c:pt>
                <c:pt idx="1">
                  <c:v>0.02</c:v>
                </c:pt>
                <c:pt idx="2">
                  <c:v>0.06</c:v>
                </c:pt>
                <c:pt idx="3">
                  <c:v>0.4</c:v>
                </c:pt>
                <c:pt idx="4">
                  <c:v>0.46</c:v>
                </c:pt>
              </c:numCache>
            </c:numRef>
          </c:val>
          <c:extLst>
            <c:ext xmlns:c16="http://schemas.microsoft.com/office/drawing/2014/chart" uri="{C3380CC4-5D6E-409C-BE32-E72D297353CC}">
              <c16:uniqueId val="{00000007-0B51-4E37-AA5E-1473129F79B3}"/>
            </c:ext>
          </c:extLst>
        </c:ser>
        <c:ser>
          <c:idx val="2"/>
          <c:order val="2"/>
          <c:tx>
            <c:strRef>
              <c:f>Sheet1!$D$1</c:f>
              <c:strCache>
                <c:ptCount val="1"/>
                <c:pt idx="0">
                  <c:v>2022</c:v>
                </c:pt>
              </c:strCache>
            </c:strRef>
          </c:tx>
          <c:spPr>
            <a:solidFill>
              <a:schemeClr val="accent1">
                <a:lumMod val="50000"/>
              </a:schemeClr>
            </a:solidFill>
            <a:ln w="19050">
              <a:noFill/>
            </a:ln>
            <a:effectLst/>
          </c:spPr>
          <c:invertIfNegative val="0"/>
          <c:dLbls>
            <c:dLbl>
              <c:idx val="0"/>
              <c:layout>
                <c:manualLayout>
                  <c:x val="-6.07626690894407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1B-498D-B03D-745995FE1749}"/>
                </c:ext>
              </c:extLst>
            </c:dLbl>
            <c:dLbl>
              <c:idx val="1"/>
              <c:layout>
                <c:manualLayout>
                  <c:x val="-1.5462850797496762E-3"/>
                  <c:y val="-1.3081354340556982E-1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0-4FE9-B509-6005423B242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Sheet1!$D$2:$D$6</c:f>
              <c:numCache>
                <c:formatCode>0%</c:formatCode>
                <c:ptCount val="5"/>
                <c:pt idx="0">
                  <c:v>0.04</c:v>
                </c:pt>
                <c:pt idx="1">
                  <c:v>0.02</c:v>
                </c:pt>
                <c:pt idx="2">
                  <c:v>7.0000000000000007E-2</c:v>
                </c:pt>
                <c:pt idx="3">
                  <c:v>0.4</c:v>
                </c:pt>
                <c:pt idx="4">
                  <c:v>0.48</c:v>
                </c:pt>
              </c:numCache>
            </c:numRef>
          </c:val>
          <c:extLst>
            <c:ext xmlns:c16="http://schemas.microsoft.com/office/drawing/2014/chart" uri="{C3380CC4-5D6E-409C-BE32-E72D297353CC}">
              <c16:uniqueId val="{00000005-60B6-492B-8CE9-3472F74806DF}"/>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layout>
        <c:manualLayout>
          <c:xMode val="edge"/>
          <c:yMode val="edge"/>
          <c:x val="0.39655108015344237"/>
          <c:y val="0.92835052516579197"/>
          <c:w val="0.36074399353926911"/>
          <c:h val="6.45141082210379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8910990947536"/>
          <c:y val="2.9540723166207275E-2"/>
          <c:w val="0.59681604969400315"/>
          <c:h val="0.84525325300456522"/>
        </c:manualLayout>
      </c:layout>
      <c:barChart>
        <c:barDir val="bar"/>
        <c:grouping val="clustered"/>
        <c:varyColors val="0"/>
        <c:ser>
          <c:idx val="0"/>
          <c:order val="0"/>
          <c:tx>
            <c:strRef>
              <c:f>Sheet1!$B$1</c:f>
              <c:strCache>
                <c:ptCount val="1"/>
                <c:pt idx="0">
                  <c:v>2024</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7C-4A1F-9822-B2B50AB62938}"/>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Sheet1!$B$2:$B$7</c:f>
              <c:numCache>
                <c:formatCode>0%</c:formatCode>
                <c:ptCount val="6"/>
                <c:pt idx="0">
                  <c:v>0.03</c:v>
                </c:pt>
                <c:pt idx="1">
                  <c:v>0.18</c:v>
                </c:pt>
                <c:pt idx="2">
                  <c:v>0.51</c:v>
                </c:pt>
                <c:pt idx="3">
                  <c:v>0.62</c:v>
                </c:pt>
                <c:pt idx="4">
                  <c:v>0.67</c:v>
                </c:pt>
                <c:pt idx="5">
                  <c:v>0.66</c:v>
                </c:pt>
              </c:numCache>
            </c:numRef>
          </c:val>
          <c:extLst>
            <c:ext xmlns:c16="http://schemas.microsoft.com/office/drawing/2014/chart" uri="{C3380CC4-5D6E-409C-BE32-E72D297353CC}">
              <c16:uniqueId val="{00000001-8F09-4BC7-8A6F-8EFC89963FF2}"/>
            </c:ext>
          </c:extLst>
        </c:ser>
        <c:ser>
          <c:idx val="1"/>
          <c:order val="1"/>
          <c:tx>
            <c:strRef>
              <c:f>Sheet1!$C$1</c:f>
              <c:strCache>
                <c:ptCount val="1"/>
                <c:pt idx="0">
                  <c:v>2023</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0-4B32-92B2-3F3468547046}"/>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Sheet1!$C$2:$C$7</c:f>
              <c:numCache>
                <c:formatCode>0%</c:formatCode>
                <c:ptCount val="6"/>
                <c:pt idx="0">
                  <c:v>0.03</c:v>
                </c:pt>
                <c:pt idx="1">
                  <c:v>0.2</c:v>
                </c:pt>
                <c:pt idx="2">
                  <c:v>0.48</c:v>
                </c:pt>
                <c:pt idx="3">
                  <c:v>0.59</c:v>
                </c:pt>
                <c:pt idx="4">
                  <c:v>0.63</c:v>
                </c:pt>
                <c:pt idx="5">
                  <c:v>0.65</c:v>
                </c:pt>
              </c:numCache>
            </c:numRef>
          </c:val>
          <c:extLst>
            <c:ext xmlns:c16="http://schemas.microsoft.com/office/drawing/2014/chart" uri="{C3380CC4-5D6E-409C-BE32-E72D297353CC}">
              <c16:uniqueId val="{00000002-8F09-4BC7-8A6F-8EFC89963FF2}"/>
            </c:ext>
          </c:extLst>
        </c:ser>
        <c:ser>
          <c:idx val="2"/>
          <c:order val="2"/>
          <c:tx>
            <c:strRef>
              <c:f>Sheet1!$D$1</c:f>
              <c:strCache>
                <c:ptCount val="1"/>
                <c:pt idx="0">
                  <c:v>2022</c:v>
                </c:pt>
              </c:strCache>
            </c:strRef>
          </c:tx>
          <c:spPr>
            <a:solidFill>
              <a:schemeClr val="accent1">
                <a:lumMod val="50000"/>
              </a:schemeClr>
            </a:solidFill>
          </c:spPr>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D-4C0F-8501-5EFF1C3C732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Sheet1!$D$2:$D$7</c:f>
              <c:numCache>
                <c:formatCode>0%</c:formatCode>
                <c:ptCount val="6"/>
                <c:pt idx="0">
                  <c:v>0.03</c:v>
                </c:pt>
                <c:pt idx="1">
                  <c:v>0.18</c:v>
                </c:pt>
                <c:pt idx="2">
                  <c:v>0.48</c:v>
                </c:pt>
                <c:pt idx="3">
                  <c:v>0.57999999999999996</c:v>
                </c:pt>
                <c:pt idx="4">
                  <c:v>0.64</c:v>
                </c:pt>
                <c:pt idx="5">
                  <c:v>0.67</c:v>
                </c:pt>
              </c:numCache>
            </c:numRef>
          </c:val>
          <c:extLst>
            <c:ext xmlns:c16="http://schemas.microsoft.com/office/drawing/2014/chart" uri="{C3380CC4-5D6E-409C-BE32-E72D297353CC}">
              <c16:uniqueId val="{00000002-2A92-4DA2-992A-EAF440228323}"/>
            </c:ext>
          </c:extLst>
        </c:ser>
        <c:dLbls>
          <c:showLegendKey val="0"/>
          <c:showVal val="0"/>
          <c:showCatName val="0"/>
          <c:showSerName val="0"/>
          <c:showPercent val="0"/>
          <c:showBubbleSize val="0"/>
        </c:dLbls>
        <c:gapWidth val="80"/>
        <c:overlap val="-25"/>
        <c:axId val="417986768"/>
        <c:axId val="417987552"/>
      </c:barChart>
      <c:catAx>
        <c:axId val="417986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552"/>
        <c:crosses val="autoZero"/>
        <c:auto val="1"/>
        <c:lblAlgn val="ctr"/>
        <c:lblOffset val="100"/>
        <c:noMultiLvlLbl val="0"/>
      </c:catAx>
      <c:valAx>
        <c:axId val="417987552"/>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6768"/>
        <c:crosses val="autoZero"/>
        <c:crossBetween val="between"/>
      </c:valAx>
      <c:spPr>
        <a:noFill/>
        <a:ln>
          <a:noFill/>
        </a:ln>
        <a:effectLst/>
      </c:spPr>
    </c:plotArea>
    <c:legend>
      <c:legendPos val="b"/>
      <c:layout>
        <c:manualLayout>
          <c:xMode val="edge"/>
          <c:yMode val="edge"/>
          <c:x val="0.47014630050609452"/>
          <c:y val="0.94144329346783495"/>
          <c:w val="0.25309366068913353"/>
          <c:h val="5.0224360979079036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4313387530093153"/>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0.03</c:v>
                </c:pt>
                <c:pt idx="1">
                  <c:v>0.28000000000000003</c:v>
                </c:pt>
                <c:pt idx="2">
                  <c:v>7.0000000000000007E-2</c:v>
                </c:pt>
                <c:pt idx="3">
                  <c:v>0.11</c:v>
                </c:pt>
                <c:pt idx="4">
                  <c:v>0.12</c:v>
                </c:pt>
                <c:pt idx="5">
                  <c:v>0.14000000000000001</c:v>
                </c:pt>
                <c:pt idx="6">
                  <c:v>0.16</c:v>
                </c:pt>
                <c:pt idx="7">
                  <c:v>0.09</c:v>
                </c:pt>
              </c:numCache>
            </c:numRef>
          </c:val>
          <c:extLst>
            <c:ext xmlns:c16="http://schemas.microsoft.com/office/drawing/2014/chart" uri="{C3380CC4-5D6E-409C-BE32-E72D297353CC}">
              <c16:uniqueId val="{00000001-455A-4687-A8D2-D1E21F8FE5C9}"/>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2-BC55-4CAA-8BE9-1E724B73F838}"/>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0.03</c:v>
                </c:pt>
                <c:pt idx="1">
                  <c:v>0.3</c:v>
                </c:pt>
                <c:pt idx="2">
                  <c:v>7.0000000000000007E-2</c:v>
                </c:pt>
                <c:pt idx="3">
                  <c:v>0.12</c:v>
                </c:pt>
                <c:pt idx="4">
                  <c:v>0.09</c:v>
                </c:pt>
                <c:pt idx="5">
                  <c:v>0.14000000000000001</c:v>
                </c:pt>
                <c:pt idx="6">
                  <c:v>0.13</c:v>
                </c:pt>
                <c:pt idx="7">
                  <c:v>0.12</c:v>
                </c:pt>
              </c:numCache>
            </c:numRef>
          </c:val>
          <c:extLst>
            <c:ext xmlns:c16="http://schemas.microsoft.com/office/drawing/2014/chart" uri="{C3380CC4-5D6E-409C-BE32-E72D297353CC}">
              <c16:uniqueId val="{00000003-BC55-4CAA-8BE9-1E724B73F838}"/>
            </c:ext>
          </c:extLst>
        </c:ser>
        <c:dLbls>
          <c:showLegendKey val="0"/>
          <c:showVal val="0"/>
          <c:showCatName val="0"/>
          <c:showSerName val="0"/>
          <c:showPercent val="0"/>
          <c:showBubbleSize val="0"/>
        </c:dLbls>
        <c:gapWidth val="80"/>
        <c:overlap val="-25"/>
        <c:axId val="417983632"/>
        <c:axId val="417987944"/>
      </c:barChart>
      <c:catAx>
        <c:axId val="41798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944"/>
        <c:crosses val="autoZero"/>
        <c:auto val="1"/>
        <c:lblAlgn val="ctr"/>
        <c:lblOffset val="100"/>
        <c:noMultiLvlLbl val="0"/>
      </c:catAx>
      <c:valAx>
        <c:axId val="41798794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3632"/>
        <c:crosses val="autoZero"/>
        <c:crossBetween val="between"/>
      </c:valAx>
      <c:spPr>
        <a:noFill/>
        <a:ln>
          <a:noFill/>
        </a:ln>
        <a:effectLst/>
      </c:spPr>
    </c:plotArea>
    <c:legend>
      <c:legendPos val="b"/>
      <c:layout>
        <c:manualLayout>
          <c:xMode val="edge"/>
          <c:yMode val="edge"/>
          <c:x val="0.39347779571217922"/>
          <c:y val="0.94042668983703648"/>
          <c:w val="0.27704231226635534"/>
          <c:h val="5.3640574307516592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89257926949838"/>
          <c:y val="9.2490393220850911E-2"/>
          <c:w val="0.49340380314290866"/>
          <c:h val="0.72737444663736361"/>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Sheet1!$B$2:$B$6</c:f>
              <c:numCache>
                <c:formatCode>0%</c:formatCode>
                <c:ptCount val="5"/>
                <c:pt idx="0">
                  <c:v>0.16</c:v>
                </c:pt>
                <c:pt idx="1">
                  <c:v>0.18</c:v>
                </c:pt>
                <c:pt idx="2">
                  <c:v>0.24</c:v>
                </c:pt>
                <c:pt idx="3">
                  <c:v>0.25</c:v>
                </c:pt>
                <c:pt idx="4">
                  <c:v>0.28999999999999998</c:v>
                </c:pt>
              </c:numCache>
            </c:numRef>
          </c:val>
          <c:extLst>
            <c:ext xmlns:c16="http://schemas.microsoft.com/office/drawing/2014/chart" uri="{C3380CC4-5D6E-409C-BE32-E72D297353CC}">
              <c16:uniqueId val="{00000000-E1E2-4E55-8061-F087060AB417}"/>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Sheet1!$C$2:$C$6</c:f>
              <c:numCache>
                <c:formatCode>0%</c:formatCode>
                <c:ptCount val="5"/>
                <c:pt idx="0">
                  <c:v>0.15</c:v>
                </c:pt>
                <c:pt idx="1">
                  <c:v>0.19</c:v>
                </c:pt>
                <c:pt idx="2">
                  <c:v>0.23</c:v>
                </c:pt>
                <c:pt idx="3">
                  <c:v>0.25</c:v>
                </c:pt>
                <c:pt idx="4">
                  <c:v>0.28999999999999998</c:v>
                </c:pt>
              </c:numCache>
            </c:numRef>
          </c:val>
          <c:extLst>
            <c:ext xmlns:c16="http://schemas.microsoft.com/office/drawing/2014/chart" uri="{C3380CC4-5D6E-409C-BE32-E72D297353CC}">
              <c16:uniqueId val="{00000001-E1E2-4E55-8061-F087060AB417}"/>
            </c:ext>
          </c:extLst>
        </c:ser>
        <c:ser>
          <c:idx val="2"/>
          <c:order val="2"/>
          <c:tx>
            <c:strRef>
              <c:f>Sheet1!$D$1</c:f>
              <c:strCache>
                <c:ptCount val="1"/>
                <c:pt idx="0">
                  <c:v>2022</c:v>
                </c:pt>
              </c:strCache>
            </c:strRef>
          </c:tx>
          <c:spPr>
            <a:solidFill>
              <a:schemeClr val="accent1">
                <a:lumMod val="50000"/>
              </a:schemeClr>
            </a:solidFill>
            <a:ln>
              <a:solidFill>
                <a:srgbClr val="00A79D"/>
              </a:solidFill>
            </a:ln>
          </c:spPr>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Sheet1!$D$2:$D$6</c:f>
              <c:numCache>
                <c:formatCode>0%</c:formatCode>
                <c:ptCount val="5"/>
                <c:pt idx="0">
                  <c:v>0.17</c:v>
                </c:pt>
                <c:pt idx="1">
                  <c:v>0.2</c:v>
                </c:pt>
                <c:pt idx="2">
                  <c:v>0.23</c:v>
                </c:pt>
                <c:pt idx="3">
                  <c:v>0.27</c:v>
                </c:pt>
                <c:pt idx="4">
                  <c:v>0.31</c:v>
                </c:pt>
              </c:numCache>
            </c:numRef>
          </c:val>
          <c:extLst>
            <c:ext xmlns:c16="http://schemas.microsoft.com/office/drawing/2014/chart" uri="{C3380CC4-5D6E-409C-BE32-E72D297353CC}">
              <c16:uniqueId val="{00000001-0B87-4169-B41E-EBCF7C1185FB}"/>
            </c:ext>
          </c:extLst>
        </c:ser>
        <c:dLbls>
          <c:dLblPos val="outEnd"/>
          <c:showLegendKey val="0"/>
          <c:showVal val="1"/>
          <c:showCatName val="0"/>
          <c:showSerName val="0"/>
          <c:showPercent val="0"/>
          <c:showBubbleSize val="0"/>
        </c:dLbls>
        <c:gapWidth val="80"/>
        <c:overlap val="-25"/>
        <c:axId val="414179776"/>
        <c:axId val="414180952"/>
        <c:extLst/>
      </c:barChart>
      <c:catAx>
        <c:axId val="41417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952"/>
        <c:crosses val="autoZero"/>
        <c:auto val="1"/>
        <c:lblAlgn val="ctr"/>
        <c:lblOffset val="100"/>
        <c:noMultiLvlLbl val="0"/>
      </c:catAx>
      <c:valAx>
        <c:axId val="414180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79776"/>
        <c:crosses val="autoZero"/>
        <c:crossBetween val="between"/>
      </c:valAx>
      <c:spPr>
        <a:noFill/>
        <a:ln>
          <a:noFill/>
        </a:ln>
        <a:effectLst/>
      </c:spPr>
    </c:plotArea>
    <c:legend>
      <c:legendPos val="b"/>
      <c:layout>
        <c:manualLayout>
          <c:xMode val="edge"/>
          <c:yMode val="edge"/>
          <c:x val="0.45116095884344776"/>
          <c:y val="0.8992593000306659"/>
          <c:w val="0.25836255115604251"/>
          <c:h val="9.028873145301430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140411107731"/>
          <c:y val="4.8161427116891968E-2"/>
          <c:w val="0.78162342831084086"/>
          <c:h val="0.79508813657888877"/>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0.11</c:v>
                </c:pt>
                <c:pt idx="1">
                  <c:v>0.21</c:v>
                </c:pt>
                <c:pt idx="2">
                  <c:v>0.36</c:v>
                </c:pt>
                <c:pt idx="3">
                  <c:v>0.45</c:v>
                </c:pt>
                <c:pt idx="4">
                  <c:v>0.46</c:v>
                </c:pt>
                <c:pt idx="5">
                  <c:v>0.5</c:v>
                </c:pt>
                <c:pt idx="6">
                  <c:v>0.64</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0.11</c:v>
                </c:pt>
                <c:pt idx="1">
                  <c:v>0.2</c:v>
                </c:pt>
                <c:pt idx="2">
                  <c:v>0.31</c:v>
                </c:pt>
                <c:pt idx="3">
                  <c:v>0.45</c:v>
                </c:pt>
                <c:pt idx="4">
                  <c:v>0.46</c:v>
                </c:pt>
                <c:pt idx="5">
                  <c:v>0.51</c:v>
                </c:pt>
                <c:pt idx="6">
                  <c:v>0.67</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0.11</c:v>
                </c:pt>
                <c:pt idx="1">
                  <c:v>0.19</c:v>
                </c:pt>
                <c:pt idx="2">
                  <c:v>0.3</c:v>
                </c:pt>
                <c:pt idx="3">
                  <c:v>0.46</c:v>
                </c:pt>
                <c:pt idx="4">
                  <c:v>0.46</c:v>
                </c:pt>
                <c:pt idx="5">
                  <c:v>0.52</c:v>
                </c:pt>
                <c:pt idx="6">
                  <c:v>0.67</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5872"/>
        <c:axId val="416456656"/>
      </c:barChart>
      <c:catAx>
        <c:axId val="416455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6656"/>
        <c:crosses val="autoZero"/>
        <c:auto val="1"/>
        <c:lblAlgn val="ctr"/>
        <c:lblOffset val="100"/>
        <c:noMultiLvlLbl val="0"/>
      </c:catAx>
      <c:valAx>
        <c:axId val="416456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5872"/>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0898651112923"/>
          <c:y val="2.9956401320569089E-2"/>
          <c:w val="0.78162342831084086"/>
          <c:h val="0.79508813657888877"/>
        </c:manualLayout>
      </c:layout>
      <c:barChart>
        <c:barDir val="bar"/>
        <c:grouping val="clustered"/>
        <c:varyColors val="0"/>
        <c:ser>
          <c:idx val="0"/>
          <c:order val="0"/>
          <c:tx>
            <c:strRef>
              <c:f>Sheet1!$B$1</c:f>
              <c:strCache>
                <c:ptCount val="1"/>
                <c:pt idx="0">
                  <c:v>Year 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0.14000000000000001</c:v>
                </c:pt>
                <c:pt idx="1">
                  <c:v>0.25</c:v>
                </c:pt>
                <c:pt idx="2">
                  <c:v>0.35</c:v>
                </c:pt>
                <c:pt idx="3">
                  <c:v>0.43</c:v>
                </c:pt>
                <c:pt idx="4">
                  <c:v>0.4</c:v>
                </c:pt>
                <c:pt idx="5">
                  <c:v>0.49</c:v>
                </c:pt>
                <c:pt idx="6">
                  <c:v>0.64</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0.08</c:v>
                </c:pt>
                <c:pt idx="1">
                  <c:v>0.17</c:v>
                </c:pt>
                <c:pt idx="2">
                  <c:v>0.37</c:v>
                </c:pt>
                <c:pt idx="3">
                  <c:v>0.48</c:v>
                </c:pt>
                <c:pt idx="4">
                  <c:v>0.52</c:v>
                </c:pt>
                <c:pt idx="5">
                  <c:v>0.5</c:v>
                </c:pt>
                <c:pt idx="6">
                  <c:v>0.64</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0.11</c:v>
                </c:pt>
                <c:pt idx="1">
                  <c:v>0.21</c:v>
                </c:pt>
                <c:pt idx="2">
                  <c:v>0.36</c:v>
                </c:pt>
                <c:pt idx="3">
                  <c:v>0.45</c:v>
                </c:pt>
                <c:pt idx="4">
                  <c:v>0.46</c:v>
                </c:pt>
                <c:pt idx="5">
                  <c:v>0.5</c:v>
                </c:pt>
                <c:pt idx="6">
                  <c:v>0.64</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7048"/>
        <c:axId val="416461752"/>
      </c:barChart>
      <c:catAx>
        <c:axId val="416457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61752"/>
        <c:crosses val="autoZero"/>
        <c:auto val="1"/>
        <c:lblAlgn val="ctr"/>
        <c:lblOffset val="100"/>
        <c:noMultiLvlLbl val="0"/>
      </c:catAx>
      <c:valAx>
        <c:axId val="416461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7048"/>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Sheet1!$B$2:$B$5</c:f>
              <c:numCache>
                <c:formatCode>0%</c:formatCode>
                <c:ptCount val="4"/>
                <c:pt idx="0">
                  <c:v>0.15</c:v>
                </c:pt>
                <c:pt idx="1">
                  <c:v>0.09</c:v>
                </c:pt>
                <c:pt idx="2">
                  <c:v>0.34</c:v>
                </c:pt>
                <c:pt idx="3">
                  <c:v>0.42</c:v>
                </c:pt>
              </c:numCache>
            </c:numRef>
          </c:val>
          <c:extLst>
            <c:ext xmlns:c16="http://schemas.microsoft.com/office/drawing/2014/chart" uri="{C3380CC4-5D6E-409C-BE32-E72D297353CC}">
              <c16:uniqueId val="{00000008-DFEE-4473-81D2-23E93F41CFE2}"/>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Sheet1!$C$2:$C$5</c:f>
              <c:numCache>
                <c:formatCode>0%</c:formatCode>
                <c:ptCount val="4"/>
                <c:pt idx="0">
                  <c:v>0.16</c:v>
                </c:pt>
                <c:pt idx="1">
                  <c:v>0.09</c:v>
                </c:pt>
                <c:pt idx="2">
                  <c:v>0.33</c:v>
                </c:pt>
                <c:pt idx="3">
                  <c:v>0.42</c:v>
                </c:pt>
              </c:numCache>
            </c:numRef>
          </c:val>
          <c:extLst>
            <c:ext xmlns:c16="http://schemas.microsoft.com/office/drawing/2014/chart" uri="{C3380CC4-5D6E-409C-BE32-E72D297353CC}">
              <c16:uniqueId val="{00000009-DFEE-4473-81D2-23E93F41CFE2}"/>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Sheet1!$D$2:$D$5</c:f>
              <c:numCache>
                <c:formatCode>0%</c:formatCode>
                <c:ptCount val="4"/>
                <c:pt idx="0">
                  <c:v>0.18</c:v>
                </c:pt>
                <c:pt idx="1">
                  <c:v>0.08</c:v>
                </c:pt>
                <c:pt idx="2">
                  <c:v>0.3</c:v>
                </c:pt>
                <c:pt idx="3">
                  <c:v>0.44</c:v>
                </c:pt>
              </c:numCache>
            </c:numRef>
          </c:val>
          <c:extLst>
            <c:ext xmlns:c16="http://schemas.microsoft.com/office/drawing/2014/chart" uri="{C3380CC4-5D6E-409C-BE32-E72D297353CC}">
              <c16:uniqueId val="{00000009-8C95-41FD-955A-4CC3B0ECBEE6}"/>
            </c:ext>
          </c:extLst>
        </c:ser>
        <c:dLbls>
          <c:showLegendKey val="0"/>
          <c:showVal val="0"/>
          <c:showCatName val="0"/>
          <c:showSerName val="0"/>
          <c:showPercent val="0"/>
          <c:showBubbleSize val="0"/>
        </c:dLbls>
        <c:gapWidth val="80"/>
        <c:overlap val="-25"/>
        <c:axId val="417981672"/>
        <c:axId val="417984416"/>
      </c:barChart>
      <c:valAx>
        <c:axId val="417984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1672"/>
        <c:crosses val="autoZero"/>
        <c:crossBetween val="between"/>
      </c:valAx>
      <c:catAx>
        <c:axId val="417981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4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0.39</c:v>
                </c:pt>
                <c:pt idx="1">
                  <c:v>0.05</c:v>
                </c:pt>
                <c:pt idx="2">
                  <c:v>0.56000000000000005</c:v>
                </c:pt>
              </c:numCache>
            </c:numRef>
          </c:val>
          <c:extLst>
            <c:ext xmlns:c16="http://schemas.microsoft.com/office/drawing/2014/chart" uri="{C3380CC4-5D6E-409C-BE32-E72D297353CC}">
              <c16:uniqueId val="{00000006-16B2-431B-BC90-0997B9BE5D6B}"/>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0.43</c:v>
                </c:pt>
                <c:pt idx="1">
                  <c:v>0.06</c:v>
                </c:pt>
                <c:pt idx="2">
                  <c:v>0.51</c:v>
                </c:pt>
              </c:numCache>
            </c:numRef>
          </c:val>
          <c:extLst>
            <c:ext xmlns:c16="http://schemas.microsoft.com/office/drawing/2014/chart" uri="{C3380CC4-5D6E-409C-BE32-E72D297353CC}">
              <c16:uniqueId val="{00000007-16B2-431B-BC90-0997B9BE5D6B}"/>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dLbl>
              <c:idx val="1"/>
              <c:layout>
                <c:manualLayout>
                  <c:x val="-6.855473620988107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33-47E3-87B7-5267C07C661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0.39</c:v>
                </c:pt>
                <c:pt idx="1">
                  <c:v>0.05</c:v>
                </c:pt>
                <c:pt idx="2">
                  <c:v>0.55000000000000004</c:v>
                </c:pt>
              </c:numCache>
            </c:numRef>
          </c:val>
          <c:extLst>
            <c:ext xmlns:c16="http://schemas.microsoft.com/office/drawing/2014/chart" uri="{C3380CC4-5D6E-409C-BE32-E72D297353CC}">
              <c16:uniqueId val="{00000007-796E-42EA-A68A-3FAB19ED9A1D}"/>
            </c:ext>
          </c:extLst>
        </c:ser>
        <c:dLbls>
          <c:showLegendKey val="0"/>
          <c:showVal val="0"/>
          <c:showCatName val="0"/>
          <c:showSerName val="0"/>
          <c:showPercent val="0"/>
          <c:showBubbleSize val="0"/>
        </c:dLbls>
        <c:gapWidth val="80"/>
        <c:overlap val="-25"/>
        <c:axId val="411249776"/>
        <c:axId val="411250560"/>
      </c:barChart>
      <c:catAx>
        <c:axId val="41124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0560"/>
        <c:crosses val="autoZero"/>
        <c:auto val="1"/>
        <c:lblAlgn val="ctr"/>
        <c:lblOffset val="100"/>
        <c:noMultiLvlLbl val="0"/>
      </c:catAx>
      <c:valAx>
        <c:axId val="411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4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6891481180076"/>
          <c:y val="3.2990085633175799E-2"/>
          <c:w val="0.70568443873200615"/>
          <c:h val="0.82334384158259644"/>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dLbl>
              <c:idx val="0"/>
              <c:layout>
                <c:manualLayout>
                  <c:x val="-4.2818409642042234E-2"/>
                  <c:y val="-1.065753039451564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4B-474E-AD2C-9D561459ECD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Sheet1!$B$2:$B$5</c:f>
              <c:numCache>
                <c:formatCode>0%</c:formatCode>
                <c:ptCount val="4"/>
                <c:pt idx="0">
                  <c:v>0.03</c:v>
                </c:pt>
                <c:pt idx="1">
                  <c:v>0.13</c:v>
                </c:pt>
                <c:pt idx="2">
                  <c:v>0.34</c:v>
                </c:pt>
                <c:pt idx="3">
                  <c:v>0.5</c:v>
                </c:pt>
              </c:numCache>
            </c:numRef>
          </c:val>
          <c:extLst>
            <c:ext xmlns:c16="http://schemas.microsoft.com/office/drawing/2014/chart" uri="{C3380CC4-5D6E-409C-BE32-E72D297353CC}">
              <c16:uniqueId val="{00000008-30E7-4BC2-9A3A-1B7F40ECD6B1}"/>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dLbl>
              <c:idx val="0"/>
              <c:layout>
                <c:manualLayout>
                  <c:x val="-5.0352614636092953E-2"/>
                  <c:y val="2.90663277578623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4B-474E-AD2C-9D561459ECD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Sheet1!$C$2:$C$5</c:f>
              <c:numCache>
                <c:formatCode>0%</c:formatCode>
                <c:ptCount val="4"/>
                <c:pt idx="0">
                  <c:v>0.03</c:v>
                </c:pt>
                <c:pt idx="1">
                  <c:v>0.14000000000000001</c:v>
                </c:pt>
                <c:pt idx="2">
                  <c:v>0.34</c:v>
                </c:pt>
                <c:pt idx="3">
                  <c:v>0.49</c:v>
                </c:pt>
              </c:numCache>
            </c:numRef>
          </c:val>
          <c:extLst>
            <c:ext xmlns:c16="http://schemas.microsoft.com/office/drawing/2014/chart" uri="{C3380CC4-5D6E-409C-BE32-E72D297353CC}">
              <c16:uniqueId val="{00000009-30E7-4BC2-9A3A-1B7F40ECD6B1}"/>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dLbl>
              <c:idx val="0"/>
              <c:layout>
                <c:manualLayout>
                  <c:x val="-5.0150516013942825E-2"/>
                  <c:y val="-3.1302916100790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34-425F-B274-0204D9A4124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Sheet1!$D$2:$D$5</c:f>
              <c:numCache>
                <c:formatCode>0%</c:formatCode>
                <c:ptCount val="4"/>
                <c:pt idx="0">
                  <c:v>3.83693045563549E-2</c:v>
                </c:pt>
                <c:pt idx="1">
                  <c:v>0.14148681055155901</c:v>
                </c:pt>
                <c:pt idx="2">
                  <c:v>0.33493205435651502</c:v>
                </c:pt>
                <c:pt idx="3">
                  <c:v>0.48521183053557199</c:v>
                </c:pt>
              </c:numCache>
            </c:numRef>
          </c:val>
          <c:extLst>
            <c:ext xmlns:c16="http://schemas.microsoft.com/office/drawing/2014/chart" uri="{C3380CC4-5D6E-409C-BE32-E72D297353CC}">
              <c16:uniqueId val="{00000009-558F-43A3-99A3-35C38A33DE90}"/>
            </c:ext>
          </c:extLst>
        </c:ser>
        <c:dLbls>
          <c:dLblPos val="outEnd"/>
          <c:showLegendKey val="0"/>
          <c:showVal val="1"/>
          <c:showCatName val="0"/>
          <c:showSerName val="0"/>
          <c:showPercent val="0"/>
          <c:showBubbleSize val="0"/>
        </c:dLbls>
        <c:gapWidth val="80"/>
        <c:overlap val="-25"/>
        <c:axId val="467242432"/>
        <c:axId val="467243216"/>
        <c:extLst/>
      </c:barChart>
      <c:valAx>
        <c:axId val="467243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242432"/>
        <c:crosses val="autoZero"/>
        <c:crossBetween val="between"/>
      </c:valAx>
      <c:catAx>
        <c:axId val="4672424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243216"/>
        <c:crosses val="autoZero"/>
        <c:auto val="1"/>
        <c:lblAlgn val="ctr"/>
        <c:lblOffset val="100"/>
        <c:noMultiLvlLbl val="0"/>
      </c:catAx>
      <c:spPr>
        <a:noFill/>
        <a:ln>
          <a:noFill/>
        </a:ln>
        <a:effectLst/>
      </c:spPr>
    </c:plotArea>
    <c:legend>
      <c:legendPos val="b"/>
      <c:layout>
        <c:manualLayout>
          <c:xMode val="edge"/>
          <c:yMode val="edge"/>
          <c:x val="0.3536452995162882"/>
          <c:y val="0.92999981461633485"/>
          <c:w val="0.28266359656052664"/>
          <c:h val="5.25603887289477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sz="1000">
          <a:latin typeface="+mn-lt"/>
          <a:cs typeface="DINPro" panose="020B0504020101020102"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5104896067631"/>
          <c:y val="4.4858063176437937E-2"/>
          <c:w val="0.66477927662804315"/>
          <c:h val="0.84377421949665643"/>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Sheet1!$B$2:$B$10</c:f>
              <c:numCache>
                <c:formatCode>0%</c:formatCode>
                <c:ptCount val="9"/>
                <c:pt idx="0">
                  <c:v>0.09</c:v>
                </c:pt>
                <c:pt idx="1">
                  <c:v>0.16</c:v>
                </c:pt>
                <c:pt idx="2">
                  <c:v>0.19</c:v>
                </c:pt>
                <c:pt idx="3">
                  <c:v>0.21</c:v>
                </c:pt>
                <c:pt idx="4">
                  <c:v>0.28000000000000003</c:v>
                </c:pt>
                <c:pt idx="5">
                  <c:v>0.33</c:v>
                </c:pt>
                <c:pt idx="6">
                  <c:v>0.33</c:v>
                </c:pt>
                <c:pt idx="7">
                  <c:v>0.35</c:v>
                </c:pt>
                <c:pt idx="8">
                  <c:v>0.47</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Sheet1!$C$2:$C$10</c:f>
              <c:numCache>
                <c:formatCode>General</c:formatCode>
                <c:ptCount val="9"/>
                <c:pt idx="0" formatCode="0%">
                  <c:v>0.1</c:v>
                </c:pt>
                <c:pt idx="2" formatCode="0%">
                  <c:v>0.15</c:v>
                </c:pt>
                <c:pt idx="3" formatCode="0%">
                  <c:v>0.25</c:v>
                </c:pt>
                <c:pt idx="4" formatCode="0%">
                  <c:v>0.28000000000000003</c:v>
                </c:pt>
                <c:pt idx="5" formatCode="0%">
                  <c:v>0.3</c:v>
                </c:pt>
                <c:pt idx="6" formatCode="0%">
                  <c:v>0.34</c:v>
                </c:pt>
                <c:pt idx="7" formatCode="0%">
                  <c:v>0.38</c:v>
                </c:pt>
                <c:pt idx="8" formatCode="0%">
                  <c:v>0.51</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Sheet1!$D$2:$D$10</c:f>
              <c:numCache>
                <c:formatCode>General</c:formatCode>
                <c:ptCount val="9"/>
                <c:pt idx="0" formatCode="0%">
                  <c:v>0.08</c:v>
                </c:pt>
                <c:pt idx="2" formatCode="0%">
                  <c:v>0.18</c:v>
                </c:pt>
                <c:pt idx="3" formatCode="0%">
                  <c:v>0.21</c:v>
                </c:pt>
                <c:pt idx="4" formatCode="0%">
                  <c:v>0.28000000000000003</c:v>
                </c:pt>
                <c:pt idx="5" formatCode="0%">
                  <c:v>0.32</c:v>
                </c:pt>
                <c:pt idx="6" formatCode="0%">
                  <c:v>0.39</c:v>
                </c:pt>
                <c:pt idx="7" formatCode="0%">
                  <c:v>0.35</c:v>
                </c:pt>
                <c:pt idx="8" formatCode="0%">
                  <c:v>0.53</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7683200"/>
        <c:axId val="467683984"/>
      </c:barChart>
      <c:catAx>
        <c:axId val="4676832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683984"/>
        <c:crosses val="autoZero"/>
        <c:auto val="1"/>
        <c:lblAlgn val="ctr"/>
        <c:lblOffset val="100"/>
        <c:noMultiLvlLbl val="0"/>
      </c:catAx>
      <c:valAx>
        <c:axId val="46768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68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Sheet1!$B$2:$B$10</c:f>
              <c:numCache>
                <c:formatCode>0%</c:formatCode>
                <c:ptCount val="9"/>
                <c:pt idx="0">
                  <c:v>0.09</c:v>
                </c:pt>
                <c:pt idx="1">
                  <c:v>0.12</c:v>
                </c:pt>
                <c:pt idx="2">
                  <c:v>0.19</c:v>
                </c:pt>
                <c:pt idx="3">
                  <c:v>0.14000000000000001</c:v>
                </c:pt>
                <c:pt idx="4">
                  <c:v>0.22</c:v>
                </c:pt>
                <c:pt idx="5">
                  <c:v>0.28000000000000003</c:v>
                </c:pt>
                <c:pt idx="6">
                  <c:v>0.25</c:v>
                </c:pt>
                <c:pt idx="7">
                  <c:v>0.27</c:v>
                </c:pt>
                <c:pt idx="8">
                  <c:v>0.41</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Sheet1!$C$2:$C$10</c:f>
              <c:numCache>
                <c:formatCode>0%</c:formatCode>
                <c:ptCount val="9"/>
                <c:pt idx="0">
                  <c:v>0.08</c:v>
                </c:pt>
                <c:pt idx="1">
                  <c:v>0.2</c:v>
                </c:pt>
                <c:pt idx="2">
                  <c:v>0.19</c:v>
                </c:pt>
                <c:pt idx="3">
                  <c:v>0.27</c:v>
                </c:pt>
                <c:pt idx="4">
                  <c:v>0.34</c:v>
                </c:pt>
                <c:pt idx="5">
                  <c:v>0.38</c:v>
                </c:pt>
                <c:pt idx="6">
                  <c:v>0.4</c:v>
                </c:pt>
                <c:pt idx="7">
                  <c:v>0.42</c:v>
                </c:pt>
                <c:pt idx="8">
                  <c:v>0.52</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Something else</c:v>
                </c:pt>
                <c:pt idx="1">
                  <c:v>I don’t like the activities that are on offer/available to me</c:v>
                </c:pt>
                <c:pt idx="2">
                  <c:v>Changing into different clothes</c:v>
                </c:pt>
                <c:pt idx="3">
                  <c:v>Having to be competitive</c:v>
                </c:pt>
                <c:pt idx="4">
                  <c:v>I feel shy about my body</c:v>
                </c:pt>
                <c:pt idx="5">
                  <c:v>Being outdoors in bad weather or when it's cold</c:v>
                </c:pt>
                <c:pt idx="6">
                  <c:v>Not very good at it</c:v>
                </c:pt>
                <c:pt idx="7">
                  <c:v>Just prefer to do other things</c:v>
                </c:pt>
                <c:pt idx="8">
                  <c:v>Getting hot and tired</c:v>
                </c:pt>
              </c:strCache>
            </c:strRef>
          </c:cat>
          <c:val>
            <c:numRef>
              <c:f>Sheet1!$D$2:$D$10</c:f>
              <c:numCache>
                <c:formatCode>0%</c:formatCode>
                <c:ptCount val="9"/>
                <c:pt idx="0">
                  <c:v>0.09</c:v>
                </c:pt>
                <c:pt idx="1">
                  <c:v>0.16</c:v>
                </c:pt>
                <c:pt idx="2">
                  <c:v>0.19</c:v>
                </c:pt>
                <c:pt idx="3">
                  <c:v>0.21</c:v>
                </c:pt>
                <c:pt idx="4">
                  <c:v>0.28000000000000003</c:v>
                </c:pt>
                <c:pt idx="5">
                  <c:v>0.33</c:v>
                </c:pt>
                <c:pt idx="6">
                  <c:v>0.33</c:v>
                </c:pt>
                <c:pt idx="7">
                  <c:v>0.35</c:v>
                </c:pt>
                <c:pt idx="8">
                  <c:v>0.47</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8465816"/>
        <c:axId val="468465424"/>
      </c:barChart>
      <c:catAx>
        <c:axId val="468465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8465424"/>
        <c:crosses val="autoZero"/>
        <c:auto val="1"/>
        <c:lblAlgn val="ctr"/>
        <c:lblOffset val="100"/>
        <c:noMultiLvlLbl val="0"/>
      </c:catAx>
      <c:valAx>
        <c:axId val="468465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846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34999999999999"/>
          <c:y val="1.4525492969663578E-2"/>
          <c:w val="0.67970204678362578"/>
          <c:h val="0.81945833541245883"/>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5F-428D-BAAF-A02182268DBD}"/>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5F-428D-BAAF-A02182268D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0.19</c:v>
                </c:pt>
                <c:pt idx="1">
                  <c:v>0.04</c:v>
                </c:pt>
                <c:pt idx="2">
                  <c:v>0.77</c:v>
                </c:pt>
              </c:numCache>
            </c:numRef>
          </c:val>
          <c:extLst>
            <c:ext xmlns:c16="http://schemas.microsoft.com/office/drawing/2014/chart" uri="{C3380CC4-5D6E-409C-BE32-E72D297353CC}">
              <c16:uniqueId val="{00000006-B85F-4490-B9FD-1B16046FEFBA}"/>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36-4705-A29C-75286D2209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0.16</c:v>
                </c:pt>
                <c:pt idx="1">
                  <c:v>0.04</c:v>
                </c:pt>
                <c:pt idx="2">
                  <c:v>0.8</c:v>
                </c:pt>
              </c:numCache>
            </c:numRef>
          </c:val>
          <c:extLst>
            <c:ext xmlns:c16="http://schemas.microsoft.com/office/drawing/2014/chart" uri="{C3380CC4-5D6E-409C-BE32-E72D297353CC}">
              <c16:uniqueId val="{00000008-B85F-4490-B9FD-1B16046FEFBA}"/>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79-458B-A24C-A9B0C41649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0.16</c:v>
                </c:pt>
                <c:pt idx="1">
                  <c:v>0.04</c:v>
                </c:pt>
                <c:pt idx="2">
                  <c:v>0.8</c:v>
                </c:pt>
              </c:numCache>
            </c:numRef>
          </c:val>
          <c:extLst>
            <c:ext xmlns:c16="http://schemas.microsoft.com/office/drawing/2014/chart" uri="{C3380CC4-5D6E-409C-BE32-E72D297353CC}">
              <c16:uniqueId val="{00000007-4517-4A9C-94A6-24F168DC4F9F}"/>
            </c:ext>
          </c:extLst>
        </c:ser>
        <c:dLbls>
          <c:showLegendKey val="0"/>
          <c:showVal val="0"/>
          <c:showCatName val="0"/>
          <c:showSerName val="0"/>
          <c:showPercent val="0"/>
          <c:showBubbleSize val="0"/>
        </c:dLbls>
        <c:gapWidth val="100"/>
        <c:overlap val="-25"/>
        <c:axId val="468460720"/>
        <c:axId val="468467776"/>
      </c:barChart>
      <c:valAx>
        <c:axId val="46846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0720"/>
        <c:crosses val="autoZero"/>
        <c:crossBetween val="between"/>
        <c:majorUnit val="0.2"/>
      </c:valAx>
      <c:catAx>
        <c:axId val="468460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7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0.15</c:v>
                </c:pt>
                <c:pt idx="1">
                  <c:v>0.54</c:v>
                </c:pt>
                <c:pt idx="2">
                  <c:v>0.31</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1-D819-40FF-AABD-264905557CDF}"/>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0.14000000000000001</c:v>
                </c:pt>
                <c:pt idx="1">
                  <c:v>0.56000000000000005</c:v>
                </c:pt>
                <c:pt idx="2">
                  <c:v>0.3</c:v>
                </c:pt>
              </c:numCache>
            </c:numRef>
          </c:val>
          <c:extLst>
            <c:ext xmlns:c16="http://schemas.microsoft.com/office/drawing/2014/chart" uri="{C3380CC4-5D6E-409C-BE32-E72D297353CC}">
              <c16:uniqueId val="{00000001-3DE0-441C-8DB1-0CA55C744656}"/>
            </c:ext>
          </c:extLst>
        </c:ser>
        <c:dLbls>
          <c:dLblPos val="outEnd"/>
          <c:showLegendKey val="0"/>
          <c:showVal val="1"/>
          <c:showCatName val="0"/>
          <c:showSerName val="0"/>
          <c:showPercent val="0"/>
          <c:showBubbleSize val="0"/>
        </c:dLbls>
        <c:gapWidth val="182"/>
        <c:overlap val="-25"/>
        <c:axId val="468468560"/>
        <c:axId val="468467384"/>
      </c:barChart>
      <c:catAx>
        <c:axId val="46846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7384"/>
        <c:crosses val="autoZero"/>
        <c:auto val="1"/>
        <c:lblAlgn val="ctr"/>
        <c:lblOffset val="100"/>
        <c:noMultiLvlLbl val="0"/>
      </c:catAx>
      <c:valAx>
        <c:axId val="468467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85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0860760770936"/>
          <c:y val="3.4124144713242989E-3"/>
          <c:w val="0.76308319178769646"/>
          <c:h val="0.79479593358420397"/>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Sheet1!$B$2:$B$7</c:f>
              <c:numCache>
                <c:formatCode>0%</c:formatCode>
                <c:ptCount val="6"/>
                <c:pt idx="0">
                  <c:v>0.13</c:v>
                </c:pt>
                <c:pt idx="1">
                  <c:v>0.05</c:v>
                </c:pt>
                <c:pt idx="2">
                  <c:v>0.08</c:v>
                </c:pt>
                <c:pt idx="3">
                  <c:v>0.13</c:v>
                </c:pt>
                <c:pt idx="4">
                  <c:v>0.15</c:v>
                </c:pt>
                <c:pt idx="5">
                  <c:v>0.57999999999999996</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Sheet1!$C$2:$C$7</c:f>
              <c:numCache>
                <c:formatCode>0%</c:formatCode>
                <c:ptCount val="6"/>
                <c:pt idx="0">
                  <c:v>0.12</c:v>
                </c:pt>
                <c:pt idx="1">
                  <c:v>0.05</c:v>
                </c:pt>
                <c:pt idx="2">
                  <c:v>0.08</c:v>
                </c:pt>
                <c:pt idx="3">
                  <c:v>0.13</c:v>
                </c:pt>
                <c:pt idx="4">
                  <c:v>0.16</c:v>
                </c:pt>
                <c:pt idx="5">
                  <c:v>0.59</c:v>
                </c:pt>
              </c:numCache>
            </c:numRef>
          </c:val>
          <c:extLst>
            <c:ext xmlns:c16="http://schemas.microsoft.com/office/drawing/2014/chart" uri="{C3380CC4-5D6E-409C-BE32-E72D297353CC}">
              <c16:uniqueId val="{00000001-05A4-42A8-AD32-666187F9270F}"/>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Sheet1!$D$2:$D$7</c:f>
              <c:numCache>
                <c:formatCode>0%</c:formatCode>
                <c:ptCount val="6"/>
                <c:pt idx="0">
                  <c:v>0.11</c:v>
                </c:pt>
                <c:pt idx="1">
                  <c:v>0.05</c:v>
                </c:pt>
                <c:pt idx="2">
                  <c:v>7.0000000000000007E-2</c:v>
                </c:pt>
                <c:pt idx="3">
                  <c:v>0.13</c:v>
                </c:pt>
                <c:pt idx="4">
                  <c:v>0.17</c:v>
                </c:pt>
                <c:pt idx="5">
                  <c:v>0.6</c:v>
                </c:pt>
              </c:numCache>
            </c:numRef>
          </c:val>
          <c:extLst>
            <c:ext xmlns:c16="http://schemas.microsoft.com/office/drawing/2014/chart" uri="{C3380CC4-5D6E-409C-BE32-E72D297353CC}">
              <c16:uniqueId val="{00000000-36A1-4D64-BA3E-58EEEA972562}"/>
            </c:ext>
          </c:extLst>
        </c:ser>
        <c:dLbls>
          <c:dLblPos val="outEnd"/>
          <c:showLegendKey val="0"/>
          <c:showVal val="1"/>
          <c:showCatName val="0"/>
          <c:showSerName val="0"/>
          <c:showPercent val="0"/>
          <c:showBubbleSize val="0"/>
        </c:dLbls>
        <c:gapWidth val="80"/>
        <c:overlap val="-25"/>
        <c:axId val="468474440"/>
        <c:axId val="468471696"/>
      </c:barChart>
      <c:catAx>
        <c:axId val="468474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71696"/>
        <c:crosses val="autoZero"/>
        <c:auto val="1"/>
        <c:lblAlgn val="ctr"/>
        <c:lblOffset val="100"/>
        <c:noMultiLvlLbl val="0"/>
      </c:catAx>
      <c:valAx>
        <c:axId val="468471696"/>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7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7259762049203"/>
          <c:y val="5.1119546563158841E-2"/>
          <c:w val="0.64271744257307339"/>
          <c:h val="0.77937822151279224"/>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Sheet1!$B$2:$B$5</c:f>
              <c:numCache>
                <c:formatCode>0%</c:formatCode>
                <c:ptCount val="4"/>
                <c:pt idx="0">
                  <c:v>0.25</c:v>
                </c:pt>
                <c:pt idx="1">
                  <c:v>0.44</c:v>
                </c:pt>
                <c:pt idx="2">
                  <c:v>0.42</c:v>
                </c:pt>
                <c:pt idx="3">
                  <c:v>0.57999999999999996</c:v>
                </c:pt>
              </c:numCache>
            </c:numRef>
          </c:val>
          <c:extLst>
            <c:ext xmlns:c16="http://schemas.microsoft.com/office/drawing/2014/chart" uri="{C3380CC4-5D6E-409C-BE32-E72D297353CC}">
              <c16:uniqueId val="{00000000-7A50-4AB4-A5C6-54178F93E53B}"/>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Sheet1!$C$2:$C$5</c:f>
              <c:numCache>
                <c:formatCode>0%</c:formatCode>
                <c:ptCount val="4"/>
                <c:pt idx="0">
                  <c:v>0.23</c:v>
                </c:pt>
                <c:pt idx="1">
                  <c:v>0.45</c:v>
                </c:pt>
                <c:pt idx="2">
                  <c:v>0.44</c:v>
                </c:pt>
                <c:pt idx="3">
                  <c:v>0.57999999999999996</c:v>
                </c:pt>
              </c:numCache>
            </c:numRef>
          </c:val>
          <c:extLst>
            <c:ext xmlns:c16="http://schemas.microsoft.com/office/drawing/2014/chart" uri="{C3380CC4-5D6E-409C-BE32-E72D297353CC}">
              <c16:uniqueId val="{00000001-7A50-4AB4-A5C6-54178F93E53B}"/>
            </c:ext>
          </c:extLst>
        </c:ser>
        <c:ser>
          <c:idx val="2"/>
          <c:order val="2"/>
          <c:tx>
            <c:strRef>
              <c:f>Sheet1!$D$1</c:f>
              <c:strCache>
                <c:ptCount val="1"/>
                <c:pt idx="0">
                  <c:v>2022</c:v>
                </c:pt>
              </c:strCache>
            </c:strRef>
          </c:tx>
          <c:spPr>
            <a:solidFill>
              <a:schemeClr val="accent1">
                <a:lumMod val="50000"/>
              </a:schemeClr>
            </a:solidFill>
            <a:ln>
              <a:solidFill>
                <a:srgbClr val="00A79D"/>
              </a:solidFill>
            </a:ln>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Sheet1!$D$2:$D$5</c:f>
              <c:numCache>
                <c:formatCode>0%</c:formatCode>
                <c:ptCount val="4"/>
                <c:pt idx="0">
                  <c:v>0.24</c:v>
                </c:pt>
                <c:pt idx="1">
                  <c:v>0.43</c:v>
                </c:pt>
                <c:pt idx="2">
                  <c:v>0.43</c:v>
                </c:pt>
                <c:pt idx="3">
                  <c:v>0.61</c:v>
                </c:pt>
              </c:numCache>
            </c:numRef>
          </c:val>
          <c:extLst>
            <c:ext xmlns:c16="http://schemas.microsoft.com/office/drawing/2014/chart" uri="{C3380CC4-5D6E-409C-BE32-E72D297353CC}">
              <c16:uniqueId val="{00000001-3550-4839-8C16-D45F71F11127}"/>
            </c:ext>
          </c:extLst>
        </c:ser>
        <c:dLbls>
          <c:showLegendKey val="0"/>
          <c:showVal val="0"/>
          <c:showCatName val="0"/>
          <c:showSerName val="0"/>
          <c:showPercent val="0"/>
          <c:showBubbleSize val="0"/>
        </c:dLbls>
        <c:gapWidth val="70"/>
        <c:overlap val="-25"/>
        <c:axId val="414186832"/>
        <c:axId val="414180168"/>
      </c:barChart>
      <c:catAx>
        <c:axId val="414186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168"/>
        <c:crosses val="autoZero"/>
        <c:auto val="1"/>
        <c:lblAlgn val="ctr"/>
        <c:lblOffset val="100"/>
        <c:noMultiLvlLbl val="0"/>
      </c:catAx>
      <c:valAx>
        <c:axId val="414180168"/>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86832"/>
        <c:crosses val="autoZero"/>
        <c:crossBetween val="between"/>
        <c:majorUnit val="0.1"/>
      </c:valAx>
      <c:spPr>
        <a:noFill/>
        <a:ln>
          <a:noFill/>
        </a:ln>
        <a:effectLst/>
      </c:spPr>
    </c:plotArea>
    <c:legend>
      <c:legendPos val="b"/>
      <c:layout>
        <c:manualLayout>
          <c:xMode val="edge"/>
          <c:yMode val="edge"/>
          <c:x val="0.46667302670591509"/>
          <c:y val="0.91599999122153763"/>
          <c:w val="0.26274902954256613"/>
          <c:h val="8.400000877846233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32-4FE5-A201-D484F9A8F853}"/>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32-4FE5-A201-D484F9A8F85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Sheet1!$B$2:$B$6</c:f>
              <c:numCache>
                <c:formatCode>0%</c:formatCode>
                <c:ptCount val="5"/>
                <c:pt idx="0">
                  <c:v>0.31</c:v>
                </c:pt>
                <c:pt idx="1">
                  <c:v>0.03</c:v>
                </c:pt>
                <c:pt idx="2">
                  <c:v>0.04</c:v>
                </c:pt>
                <c:pt idx="3">
                  <c:v>0.21</c:v>
                </c:pt>
                <c:pt idx="4">
                  <c:v>0.53</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2023</c:v>
                </c:pt>
              </c:strCache>
            </c:strRef>
          </c:tx>
          <c:spPr>
            <a:solidFill>
              <a:srgbClr val="00A79D"/>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88-487A-A0F9-A39583C678B0}"/>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88-487A-A0F9-A39583C678B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Sheet1!$C$2:$C$6</c:f>
              <c:numCache>
                <c:formatCode>0%</c:formatCode>
                <c:ptCount val="5"/>
                <c:pt idx="0">
                  <c:v>0.32</c:v>
                </c:pt>
                <c:pt idx="1">
                  <c:v>0.04</c:v>
                </c:pt>
                <c:pt idx="2">
                  <c:v>0.04</c:v>
                </c:pt>
                <c:pt idx="3">
                  <c:v>0.22</c:v>
                </c:pt>
                <c:pt idx="4">
                  <c:v>0.51</c:v>
                </c:pt>
              </c:numCache>
            </c:numRef>
          </c:val>
          <c:extLst>
            <c:ext xmlns:c16="http://schemas.microsoft.com/office/drawing/2014/chart" uri="{C3380CC4-5D6E-409C-BE32-E72D297353CC}">
              <c16:uniqueId val="{00000001-E4E2-427E-B84F-53F590E444A5}"/>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E6-4C05-9CDE-F53473E4864B}"/>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874-4F8C-972A-74DEE217E01C}"/>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874-4F8C-972A-74DEE217E01C}"/>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E6-4C05-9CDE-F53473E4864B}"/>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E6-4C05-9CDE-F53473E4864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Sheet1!$D$2:$D$6</c:f>
              <c:numCache>
                <c:formatCode>0%</c:formatCode>
                <c:ptCount val="5"/>
                <c:pt idx="0">
                  <c:v>0.26</c:v>
                </c:pt>
                <c:pt idx="1">
                  <c:v>0.04</c:v>
                </c:pt>
                <c:pt idx="2">
                  <c:v>0.04</c:v>
                </c:pt>
                <c:pt idx="3">
                  <c:v>0.25</c:v>
                </c:pt>
                <c:pt idx="4">
                  <c:v>0.54</c:v>
                </c:pt>
              </c:numCache>
            </c:numRef>
          </c:val>
          <c:extLst>
            <c:ext xmlns:c16="http://schemas.microsoft.com/office/drawing/2014/chart" uri="{C3380CC4-5D6E-409C-BE32-E72D297353CC}">
              <c16:uniqueId val="{00000000-A48C-4757-9208-62882BD78DEE}"/>
            </c:ext>
          </c:extLst>
        </c:ser>
        <c:dLbls>
          <c:dLblPos val="outEnd"/>
          <c:showLegendKey val="0"/>
          <c:showVal val="1"/>
          <c:showCatName val="0"/>
          <c:showSerName val="0"/>
          <c:showPercent val="0"/>
          <c:showBubbleSize val="0"/>
        </c:dLbls>
        <c:gapWidth val="182"/>
        <c:overlap val="-25"/>
        <c:axId val="467238904"/>
        <c:axId val="467238512"/>
      </c:barChart>
      <c:catAx>
        <c:axId val="467238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38512"/>
        <c:crosses val="autoZero"/>
        <c:auto val="1"/>
        <c:lblAlgn val="ctr"/>
        <c:lblOffset val="100"/>
        <c:noMultiLvlLbl val="0"/>
      </c:catAx>
      <c:valAx>
        <c:axId val="467238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389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8647510336333"/>
          <c:y val="7.794589416276583E-2"/>
          <c:w val="0.5464620654725687"/>
          <c:h val="0.76373787628417245"/>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Sheet1!$B$2:$B$5</c:f>
              <c:numCache>
                <c:formatCode>0%</c:formatCode>
                <c:ptCount val="4"/>
                <c:pt idx="0">
                  <c:v>0.1</c:v>
                </c:pt>
                <c:pt idx="1">
                  <c:v>0.15</c:v>
                </c:pt>
                <c:pt idx="2">
                  <c:v>0.13</c:v>
                </c:pt>
                <c:pt idx="3">
                  <c:v>0.62</c:v>
                </c:pt>
              </c:numCache>
            </c:numRef>
          </c:val>
          <c:extLst>
            <c:ext xmlns:c16="http://schemas.microsoft.com/office/drawing/2014/chart" uri="{C3380CC4-5D6E-409C-BE32-E72D297353CC}">
              <c16:uniqueId val="{00000004-DF92-43DB-BB1D-C07701490A6F}"/>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Sheet1!$C$2:$C$5</c:f>
              <c:numCache>
                <c:formatCode>0%</c:formatCode>
                <c:ptCount val="4"/>
                <c:pt idx="0">
                  <c:v>0.12</c:v>
                </c:pt>
                <c:pt idx="1">
                  <c:v>0.14000000000000001</c:v>
                </c:pt>
                <c:pt idx="2">
                  <c:v>0.13</c:v>
                </c:pt>
                <c:pt idx="3">
                  <c:v>0.61</c:v>
                </c:pt>
              </c:numCache>
            </c:numRef>
          </c:val>
          <c:extLst>
            <c:ext xmlns:c16="http://schemas.microsoft.com/office/drawing/2014/chart" uri="{C3380CC4-5D6E-409C-BE32-E72D297353CC}">
              <c16:uniqueId val="{00000005-DF92-43DB-BB1D-C07701490A6F}"/>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Sheet1!$D$2:$D$5</c:f>
              <c:numCache>
                <c:formatCode>0%</c:formatCode>
                <c:ptCount val="4"/>
                <c:pt idx="0">
                  <c:v>0.12</c:v>
                </c:pt>
                <c:pt idx="1">
                  <c:v>0.15</c:v>
                </c:pt>
                <c:pt idx="2">
                  <c:v>0.12</c:v>
                </c:pt>
                <c:pt idx="3">
                  <c:v>0.62</c:v>
                </c:pt>
              </c:numCache>
            </c:numRef>
          </c:val>
          <c:extLst>
            <c:ext xmlns:c16="http://schemas.microsoft.com/office/drawing/2014/chart" uri="{C3380CC4-5D6E-409C-BE32-E72D297353CC}">
              <c16:uniqueId val="{00000005-622E-4ABE-BE2D-EC278C5E103B}"/>
            </c:ext>
          </c:extLst>
        </c:ser>
        <c:dLbls>
          <c:showLegendKey val="0"/>
          <c:showVal val="0"/>
          <c:showCatName val="0"/>
          <c:showSerName val="0"/>
          <c:showPercent val="0"/>
          <c:showBubbleSize val="0"/>
        </c:dLbls>
        <c:gapWidth val="80"/>
        <c:overlap val="-25"/>
        <c:axId val="417985984"/>
        <c:axId val="417980888"/>
      </c:barChart>
      <c:valAx>
        <c:axId val="417980888"/>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5984"/>
        <c:crosses val="autoZero"/>
        <c:crossBetween val="between"/>
      </c:valAx>
      <c:catAx>
        <c:axId val="4179859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888"/>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0.24</c:v>
                </c:pt>
                <c:pt idx="1">
                  <c:v>0.13</c:v>
                </c:pt>
                <c:pt idx="2">
                  <c:v>0.04</c:v>
                </c:pt>
                <c:pt idx="3">
                  <c:v>0.05</c:v>
                </c:pt>
                <c:pt idx="4">
                  <c:v>0.08</c:v>
                </c:pt>
                <c:pt idx="5">
                  <c:v>0.06</c:v>
                </c:pt>
                <c:pt idx="6">
                  <c:v>0.11</c:v>
                </c:pt>
                <c:pt idx="7">
                  <c:v>0.1</c:v>
                </c:pt>
                <c:pt idx="8">
                  <c:v>0.14000000000000001</c:v>
                </c:pt>
                <c:pt idx="9">
                  <c:v>0.16</c:v>
                </c:pt>
                <c:pt idx="10">
                  <c:v>0.18</c:v>
                </c:pt>
                <c:pt idx="11">
                  <c:v>0.25</c:v>
                </c:pt>
                <c:pt idx="12">
                  <c:v>0.28999999999999998</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0.23</c:v>
                </c:pt>
                <c:pt idx="1">
                  <c:v>0.14000000000000001</c:v>
                </c:pt>
                <c:pt idx="2">
                  <c:v>0.04</c:v>
                </c:pt>
                <c:pt idx="3">
                  <c:v>0.05</c:v>
                </c:pt>
                <c:pt idx="4">
                  <c:v>7.0000000000000007E-2</c:v>
                </c:pt>
                <c:pt idx="5">
                  <c:v>7.0000000000000007E-2</c:v>
                </c:pt>
                <c:pt idx="6">
                  <c:v>0.1</c:v>
                </c:pt>
                <c:pt idx="7">
                  <c:v>0.1</c:v>
                </c:pt>
                <c:pt idx="8">
                  <c:v>0.15</c:v>
                </c:pt>
                <c:pt idx="9">
                  <c:v>0.15</c:v>
                </c:pt>
                <c:pt idx="10">
                  <c:v>0.19</c:v>
                </c:pt>
                <c:pt idx="11">
                  <c:v>0.25</c:v>
                </c:pt>
                <c:pt idx="12">
                  <c:v>0.28999999999999998</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0.23</c:v>
                </c:pt>
                <c:pt idx="1">
                  <c:v>0.12</c:v>
                </c:pt>
                <c:pt idx="2">
                  <c:v>0.04</c:v>
                </c:pt>
                <c:pt idx="3">
                  <c:v>0.06</c:v>
                </c:pt>
                <c:pt idx="4">
                  <c:v>0.09</c:v>
                </c:pt>
                <c:pt idx="5">
                  <c:v>0.09</c:v>
                </c:pt>
                <c:pt idx="6">
                  <c:v>0.1</c:v>
                </c:pt>
                <c:pt idx="7">
                  <c:v>0.12</c:v>
                </c:pt>
                <c:pt idx="8">
                  <c:v>0.17</c:v>
                </c:pt>
                <c:pt idx="9">
                  <c:v>0.17</c:v>
                </c:pt>
                <c:pt idx="10">
                  <c:v>0.2</c:v>
                </c:pt>
                <c:pt idx="11">
                  <c:v>0.27</c:v>
                </c:pt>
                <c:pt idx="12">
                  <c:v>0.31</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16458616"/>
        <c:axId val="416457832"/>
      </c:barChart>
      <c:catAx>
        <c:axId val="416458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7832"/>
        <c:crosses val="autoZero"/>
        <c:auto val="1"/>
        <c:lblAlgn val="ctr"/>
        <c:lblOffset val="100"/>
        <c:noMultiLvlLbl val="0"/>
      </c:catAx>
      <c:valAx>
        <c:axId val="416457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861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0.26</c:v>
                </c:pt>
                <c:pt idx="1">
                  <c:v>0.15</c:v>
                </c:pt>
                <c:pt idx="2">
                  <c:v>0.05</c:v>
                </c:pt>
                <c:pt idx="3">
                  <c:v>0.05</c:v>
                </c:pt>
                <c:pt idx="4">
                  <c:v>7.0000000000000007E-2</c:v>
                </c:pt>
                <c:pt idx="5">
                  <c:v>0.04</c:v>
                </c:pt>
                <c:pt idx="6">
                  <c:v>0.1</c:v>
                </c:pt>
                <c:pt idx="7">
                  <c:v>0.12</c:v>
                </c:pt>
                <c:pt idx="8">
                  <c:v>0.12</c:v>
                </c:pt>
                <c:pt idx="9">
                  <c:v>0.12</c:v>
                </c:pt>
                <c:pt idx="10">
                  <c:v>0.16</c:v>
                </c:pt>
                <c:pt idx="11">
                  <c:v>0.17</c:v>
                </c:pt>
                <c:pt idx="12">
                  <c:v>0.2</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0.21</c:v>
                </c:pt>
                <c:pt idx="1">
                  <c:v>0.11</c:v>
                </c:pt>
                <c:pt idx="2">
                  <c:v>0.03</c:v>
                </c:pt>
                <c:pt idx="3">
                  <c:v>0.06</c:v>
                </c:pt>
                <c:pt idx="4">
                  <c:v>0.09</c:v>
                </c:pt>
                <c:pt idx="5">
                  <c:v>7.0000000000000007E-2</c:v>
                </c:pt>
                <c:pt idx="6">
                  <c:v>0.12</c:v>
                </c:pt>
                <c:pt idx="7">
                  <c:v>0.08</c:v>
                </c:pt>
                <c:pt idx="8">
                  <c:v>0.16</c:v>
                </c:pt>
                <c:pt idx="9">
                  <c:v>0.2</c:v>
                </c:pt>
                <c:pt idx="10">
                  <c:v>0.2</c:v>
                </c:pt>
                <c:pt idx="11">
                  <c:v>0.33</c:v>
                </c:pt>
                <c:pt idx="12">
                  <c:v>0.38</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All pupils</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DD66-4CC1-A41F-9AC84CC5C498}"/>
              </c:ext>
            </c:extLst>
          </c:dPt>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0.24</c:v>
                </c:pt>
                <c:pt idx="1">
                  <c:v>0.13</c:v>
                </c:pt>
                <c:pt idx="2">
                  <c:v>0.04</c:v>
                </c:pt>
                <c:pt idx="3">
                  <c:v>0.05</c:v>
                </c:pt>
                <c:pt idx="4">
                  <c:v>0.08</c:v>
                </c:pt>
                <c:pt idx="5">
                  <c:v>0.06</c:v>
                </c:pt>
                <c:pt idx="6">
                  <c:v>0.11</c:v>
                </c:pt>
                <c:pt idx="7">
                  <c:v>0.1</c:v>
                </c:pt>
                <c:pt idx="8">
                  <c:v>0.14000000000000001</c:v>
                </c:pt>
                <c:pt idx="9">
                  <c:v>0.16</c:v>
                </c:pt>
                <c:pt idx="10">
                  <c:v>0.18</c:v>
                </c:pt>
                <c:pt idx="11">
                  <c:v>0.25</c:v>
                </c:pt>
                <c:pt idx="12">
                  <c:v>0.28999999999999998</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67687120"/>
        <c:axId val="467682416"/>
      </c:barChart>
      <c:catAx>
        <c:axId val="467687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2416"/>
        <c:crosses val="autoZero"/>
        <c:auto val="1"/>
        <c:lblAlgn val="ctr"/>
        <c:lblOffset val="100"/>
        <c:noMultiLvlLbl val="0"/>
      </c:catAx>
      <c:valAx>
        <c:axId val="467682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120"/>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73929342337084"/>
          <c:y val="4.8611086611135994E-2"/>
          <c:w val="0.55384683196713147"/>
          <c:h val="0.74564745202218874"/>
        </c:manualLayout>
      </c:layout>
      <c:barChart>
        <c:barDir val="bar"/>
        <c:grouping val="clustered"/>
        <c:varyColors val="0"/>
        <c:ser>
          <c:idx val="0"/>
          <c:order val="0"/>
          <c:tx>
            <c:strRef>
              <c:f>Sheet1!$B$1</c:f>
              <c:strCache>
                <c:ptCount val="1"/>
                <c:pt idx="0">
                  <c:v>2024</c:v>
                </c:pt>
              </c:strCache>
            </c:strRef>
          </c:tx>
          <c:invertIfNegative val="0"/>
          <c:dLbls>
            <c:dLbl>
              <c:idx val="0"/>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1F0-4B8D-A734-0B52E6F70A76}"/>
                </c:ext>
              </c:extLst>
            </c:dLbl>
            <c:dLbl>
              <c:idx val="1"/>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F0-4B8D-A734-0B52E6F70A76}"/>
                </c:ext>
              </c:extLst>
            </c:dLbl>
            <c:dLbl>
              <c:idx val="2"/>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1F0-4B8D-A734-0B52E6F70A76}"/>
                </c:ext>
              </c:extLst>
            </c:dLbl>
            <c:dLbl>
              <c:idx val="3"/>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1F0-4B8D-A734-0B52E6F70A76}"/>
                </c:ext>
              </c:extLst>
            </c:dLbl>
            <c:dLbl>
              <c:idx val="4"/>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1F0-4B8D-A734-0B52E6F70A76}"/>
                </c:ext>
              </c:extLst>
            </c:dLbl>
            <c:dLbl>
              <c:idx val="5"/>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41F0-4B8D-A734-0B52E6F70A76}"/>
                </c:ext>
              </c:extLst>
            </c:dLbl>
            <c:dLbl>
              <c:idx val="6"/>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41F0-4B8D-A734-0B52E6F70A76}"/>
                </c:ext>
              </c:extLst>
            </c:dLbl>
            <c:dLbl>
              <c:idx val="7"/>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41F0-4B8D-A734-0B52E6F70A76}"/>
                </c:ext>
              </c:extLst>
            </c:dLbl>
            <c:spPr>
              <a:noFill/>
              <a:ln>
                <a:noFill/>
              </a:ln>
              <a:effectLst/>
            </c:spPr>
            <c:txPr>
              <a:bodyPr wrap="square" lIns="38100" tIns="19050" rIns="38100" bIns="19050" anchor="ctr">
                <a:spAutoFit/>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Sheet1!$B$2:$B$9</c:f>
              <c:numCache>
                <c:formatCode>0%</c:formatCode>
                <c:ptCount val="8"/>
                <c:pt idx="0">
                  <c:v>0.21</c:v>
                </c:pt>
                <c:pt idx="1">
                  <c:v>0.05</c:v>
                </c:pt>
                <c:pt idx="2">
                  <c:v>0.1</c:v>
                </c:pt>
                <c:pt idx="3">
                  <c:v>0.18</c:v>
                </c:pt>
                <c:pt idx="4">
                  <c:v>0.27</c:v>
                </c:pt>
                <c:pt idx="5">
                  <c:v>0.26</c:v>
                </c:pt>
                <c:pt idx="6">
                  <c:v>0.32</c:v>
                </c:pt>
                <c:pt idx="7">
                  <c:v>0.56000000000000005</c:v>
                </c:pt>
              </c:numCache>
            </c:numRef>
          </c:val>
          <c:extLst>
            <c:ext xmlns:c16="http://schemas.microsoft.com/office/drawing/2014/chart" uri="{C3380CC4-5D6E-409C-BE32-E72D297353CC}">
              <c16:uniqueId val="{00000002-AD9D-4B29-8F4F-7C5BAA8C4413}"/>
            </c:ext>
          </c:extLst>
        </c:ser>
        <c:ser>
          <c:idx val="1"/>
          <c:order val="1"/>
          <c:tx>
            <c:strRef>
              <c:f>Sheet1!$C$1</c:f>
              <c:strCache>
                <c:ptCount val="1"/>
                <c:pt idx="0">
                  <c:v>2023</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BF-4567-A961-85E28333AC90}"/>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Sheet1!$C$2:$C$9</c:f>
              <c:numCache>
                <c:formatCode>0%</c:formatCode>
                <c:ptCount val="8"/>
                <c:pt idx="0">
                  <c:v>0.23</c:v>
                </c:pt>
                <c:pt idx="1">
                  <c:v>0.06</c:v>
                </c:pt>
                <c:pt idx="2">
                  <c:v>0.12</c:v>
                </c:pt>
                <c:pt idx="3">
                  <c:v>0.16</c:v>
                </c:pt>
                <c:pt idx="4">
                  <c:v>0.26</c:v>
                </c:pt>
                <c:pt idx="5">
                  <c:v>0.27</c:v>
                </c:pt>
                <c:pt idx="6">
                  <c:v>0.31</c:v>
                </c:pt>
                <c:pt idx="7">
                  <c:v>0.52</c:v>
                </c:pt>
              </c:numCache>
            </c:numRef>
          </c:val>
          <c:extLst>
            <c:ext xmlns:c16="http://schemas.microsoft.com/office/drawing/2014/chart" uri="{C3380CC4-5D6E-409C-BE32-E72D297353CC}">
              <c16:uniqueId val="{00000002-048B-4AAA-92E5-76DCF19968AE}"/>
            </c:ext>
          </c:extLst>
        </c:ser>
        <c:ser>
          <c:idx val="2"/>
          <c:order val="2"/>
          <c:tx>
            <c:strRef>
              <c:f>Sheet1!$D$1</c:f>
              <c:strCache>
                <c:ptCount val="1"/>
                <c:pt idx="0">
                  <c:v>2022</c:v>
                </c:pt>
              </c:strCache>
            </c:strRef>
          </c:tx>
          <c:spPr>
            <a:solidFill>
              <a:schemeClr val="accent1">
                <a:lumMod val="50000"/>
              </a:schemeClr>
            </a:solidFill>
          </c:spPr>
          <c:invertIfNegative val="0"/>
          <c:dLbls>
            <c:dLbl>
              <c:idx val="1"/>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1A-49F1-973D-C2D99B80CC6B}"/>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Sheet1!$D$2:$D$9</c:f>
              <c:numCache>
                <c:formatCode>0%</c:formatCode>
                <c:ptCount val="8"/>
                <c:pt idx="0">
                  <c:v>0.19</c:v>
                </c:pt>
                <c:pt idx="1">
                  <c:v>0.06</c:v>
                </c:pt>
                <c:pt idx="2">
                  <c:v>0.13</c:v>
                </c:pt>
                <c:pt idx="3">
                  <c:v>0.17</c:v>
                </c:pt>
                <c:pt idx="4">
                  <c:v>0.26</c:v>
                </c:pt>
                <c:pt idx="5">
                  <c:v>0.28999999999999998</c:v>
                </c:pt>
                <c:pt idx="6">
                  <c:v>0.33</c:v>
                </c:pt>
                <c:pt idx="7">
                  <c:v>0.57999999999999996</c:v>
                </c:pt>
              </c:numCache>
            </c:numRef>
          </c:val>
          <c:extLst>
            <c:ext xmlns:c16="http://schemas.microsoft.com/office/drawing/2014/chart" uri="{C3380CC4-5D6E-409C-BE32-E72D297353CC}">
              <c16:uniqueId val="{00000001-BCD9-497C-9902-9E75C67C2E9F}"/>
            </c:ext>
          </c:extLst>
        </c:ser>
        <c:dLbls>
          <c:showLegendKey val="0"/>
          <c:showVal val="0"/>
          <c:showCatName val="0"/>
          <c:showSerName val="0"/>
          <c:showPercent val="0"/>
          <c:showBubbleSize val="0"/>
        </c:dLbls>
        <c:gapWidth val="80"/>
        <c:overlap val="-25"/>
        <c:axId val="467239688"/>
        <c:axId val="467242040"/>
      </c:barChart>
      <c:catAx>
        <c:axId val="467239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040"/>
        <c:crosses val="autoZero"/>
        <c:auto val="1"/>
        <c:lblAlgn val="ctr"/>
        <c:lblOffset val="100"/>
        <c:noMultiLvlLbl val="0"/>
      </c:catAx>
      <c:valAx>
        <c:axId val="467242040"/>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9688"/>
        <c:crosses val="autoZero"/>
        <c:crossBetween val="between"/>
      </c:valAx>
      <c:spPr>
        <a:noFill/>
        <a:ln>
          <a:noFill/>
        </a:ln>
        <a:effectLst/>
      </c:spPr>
    </c:plotArea>
    <c:legend>
      <c:legendPos val="b"/>
      <c:layout>
        <c:manualLayout>
          <c:xMode val="edge"/>
          <c:yMode val="edge"/>
          <c:x val="0.42863391257579592"/>
          <c:y val="0.87205744518963557"/>
          <c:w val="0.30291070714879376"/>
          <c:h val="5.401433072143999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8909985250517212"/>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0.23</c:v>
                </c:pt>
                <c:pt idx="1">
                  <c:v>0.36</c:v>
                </c:pt>
                <c:pt idx="2">
                  <c:v>0.41</c:v>
                </c:pt>
              </c:numCache>
            </c:numRef>
          </c:val>
          <c:extLst>
            <c:ext xmlns:c16="http://schemas.microsoft.com/office/drawing/2014/chart" uri="{C3380CC4-5D6E-409C-BE32-E72D297353CC}">
              <c16:uniqueId val="{00000000-3EB2-40F7-A7D9-F96971AE8ACB}"/>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0.24</c:v>
                </c:pt>
                <c:pt idx="1">
                  <c:v>0.36</c:v>
                </c:pt>
                <c:pt idx="2">
                  <c:v>0.4</c:v>
                </c:pt>
              </c:numCache>
            </c:numRef>
          </c:val>
          <c:extLst>
            <c:ext xmlns:c16="http://schemas.microsoft.com/office/drawing/2014/chart" uri="{C3380CC4-5D6E-409C-BE32-E72D297353CC}">
              <c16:uniqueId val="{00000001-3EB2-40F7-A7D9-F96971AE8ACB}"/>
            </c:ext>
          </c:extLst>
        </c:ser>
        <c:ser>
          <c:idx val="2"/>
          <c:order val="2"/>
          <c:tx>
            <c:strRef>
              <c:f>Sheet1!$D$1</c:f>
              <c:strCache>
                <c:ptCount val="1"/>
                <c:pt idx="0">
                  <c:v>2022</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0.23</c:v>
                </c:pt>
                <c:pt idx="1">
                  <c:v>0.37</c:v>
                </c:pt>
                <c:pt idx="2">
                  <c:v>0.4</c:v>
                </c:pt>
              </c:numCache>
            </c:numRef>
          </c:val>
          <c:extLst>
            <c:ext xmlns:c16="http://schemas.microsoft.com/office/drawing/2014/chart" uri="{C3380CC4-5D6E-409C-BE32-E72D297353CC}">
              <c16:uniqueId val="{00000004-3EB2-40F7-A7D9-F96971AE8ACB}"/>
            </c:ext>
          </c:extLst>
        </c:ser>
        <c:dLbls>
          <c:dLblPos val="inEnd"/>
          <c:showLegendKey val="0"/>
          <c:showVal val="1"/>
          <c:showCatName val="0"/>
          <c:showSerName val="0"/>
          <c:showPercent val="0"/>
          <c:showBubbleSize val="0"/>
        </c:dLbls>
        <c:gapWidth val="100"/>
        <c:overlap val="-25"/>
        <c:axId val="467241648"/>
        <c:axId val="467240080"/>
      </c:barChart>
      <c:valAx>
        <c:axId val="46724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41648"/>
        <c:crosses val="autoZero"/>
        <c:crossBetween val="between"/>
      </c:valAx>
      <c:catAx>
        <c:axId val="467241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7240080"/>
        <c:crosses val="autoZero"/>
        <c:auto val="1"/>
        <c:lblAlgn val="ctr"/>
        <c:lblOffset val="100"/>
        <c:noMultiLvlLbl val="0"/>
      </c:catAx>
      <c:spPr>
        <a:noFill/>
        <a:ln>
          <a:noFill/>
        </a:ln>
        <a:effectLst/>
      </c:spPr>
    </c:plotArea>
    <c:legend>
      <c:legendPos val="b"/>
      <c:layout>
        <c:manualLayout>
          <c:xMode val="edge"/>
          <c:yMode val="edge"/>
          <c:x val="0.40655149379271022"/>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9944786724968"/>
          <c:y val="3.8501353939451054E-2"/>
          <c:w val="0.62377350752645866"/>
          <c:h val="0.78909985250517212"/>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0.19</c:v>
                </c:pt>
                <c:pt idx="1">
                  <c:v>0.63</c:v>
                </c:pt>
                <c:pt idx="2">
                  <c:v>0.18</c:v>
                </c:pt>
              </c:numCache>
            </c:numRef>
          </c:val>
          <c:extLst>
            <c:ext xmlns:c16="http://schemas.microsoft.com/office/drawing/2014/chart" uri="{C3380CC4-5D6E-409C-BE32-E72D297353CC}">
              <c16:uniqueId val="{00000000-335D-48DF-A453-39AAEF8E8060}"/>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0.18</c:v>
                </c:pt>
                <c:pt idx="1">
                  <c:v>0.63</c:v>
                </c:pt>
                <c:pt idx="2">
                  <c:v>0.19</c:v>
                </c:pt>
              </c:numCache>
            </c:numRef>
          </c:val>
          <c:extLst>
            <c:ext xmlns:c16="http://schemas.microsoft.com/office/drawing/2014/chart" uri="{C3380CC4-5D6E-409C-BE32-E72D297353CC}">
              <c16:uniqueId val="{00000001-335D-48DF-A453-39AAEF8E8060}"/>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0.19</c:v>
                </c:pt>
                <c:pt idx="1">
                  <c:v>0.66</c:v>
                </c:pt>
                <c:pt idx="2">
                  <c:v>0.16</c:v>
                </c:pt>
              </c:numCache>
            </c:numRef>
          </c:val>
          <c:extLst>
            <c:ext xmlns:c16="http://schemas.microsoft.com/office/drawing/2014/chart" uri="{C3380CC4-5D6E-409C-BE32-E72D297353CC}">
              <c16:uniqueId val="{00000003-335D-48DF-A453-39AAEF8E8060}"/>
            </c:ext>
          </c:extLst>
        </c:ser>
        <c:dLbls>
          <c:dLblPos val="inEnd"/>
          <c:showLegendKey val="0"/>
          <c:showVal val="1"/>
          <c:showCatName val="0"/>
          <c:showSerName val="0"/>
          <c:showPercent val="0"/>
          <c:showBubbleSize val="0"/>
        </c:dLbls>
        <c:gapWidth val="100"/>
        <c:overlap val="-25"/>
        <c:axId val="468469736"/>
        <c:axId val="468463856"/>
      </c:barChart>
      <c:valAx>
        <c:axId val="46846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9736"/>
        <c:crosses val="autoZero"/>
        <c:crossBetween val="between"/>
      </c:valAx>
      <c:catAx>
        <c:axId val="468469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3856"/>
        <c:crosses val="autoZero"/>
        <c:auto val="1"/>
        <c:lblAlgn val="ctr"/>
        <c:lblOffset val="100"/>
        <c:noMultiLvlLbl val="0"/>
      </c:catAx>
      <c:spPr>
        <a:noFill/>
        <a:ln>
          <a:noFill/>
        </a:ln>
        <a:effectLst/>
      </c:spPr>
    </c:plotArea>
    <c:legend>
      <c:legendPos val="b"/>
      <c:layout>
        <c:manualLayout>
          <c:xMode val="edge"/>
          <c:yMode val="edge"/>
          <c:x val="0.44537810469580341"/>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6563335818558254"/>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0-3BF8-4D98-B644-F67839AC318A}"/>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0.27</c:v>
                </c:pt>
                <c:pt idx="1">
                  <c:v>0.73</c:v>
                </c:pt>
              </c:numCache>
            </c:numRef>
          </c:val>
          <c:extLst>
            <c:ext xmlns:c16="http://schemas.microsoft.com/office/drawing/2014/chart" uri="{C3380CC4-5D6E-409C-BE32-E72D297353CC}">
              <c16:uniqueId val="{00000001-3BF8-4D98-B644-F67839AC318A}"/>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0.28000000000000003</c:v>
                </c:pt>
                <c:pt idx="1">
                  <c:v>0.72</c:v>
                </c:pt>
              </c:numCache>
            </c:numRef>
          </c:val>
          <c:extLst>
            <c:ext xmlns:c16="http://schemas.microsoft.com/office/drawing/2014/chart" uri="{C3380CC4-5D6E-409C-BE32-E72D297353CC}">
              <c16:uniqueId val="{00000003-3BF8-4D98-B644-F67839AC318A}"/>
            </c:ext>
          </c:extLst>
        </c:ser>
        <c:dLbls>
          <c:dLblPos val="inEnd"/>
          <c:showLegendKey val="0"/>
          <c:showVal val="1"/>
          <c:showCatName val="0"/>
          <c:showSerName val="0"/>
          <c:showPercent val="0"/>
          <c:showBubbleSize val="0"/>
        </c:dLbls>
        <c:gapWidth val="100"/>
        <c:overlap val="-25"/>
        <c:axId val="468464640"/>
        <c:axId val="468461896"/>
      </c:barChart>
      <c:valAx>
        <c:axId val="468461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4640"/>
        <c:crosses val="autoZero"/>
        <c:crossBetween val="between"/>
      </c:valAx>
      <c:catAx>
        <c:axId val="4684646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68461896"/>
        <c:crosses val="autoZero"/>
        <c:auto val="1"/>
        <c:lblAlgn val="ctr"/>
        <c:lblOffset val="100"/>
        <c:noMultiLvlLbl val="0"/>
      </c:catAx>
      <c:spPr>
        <a:noFill/>
        <a:ln>
          <a:noFill/>
        </a:ln>
        <a:effectLst/>
      </c:spPr>
    </c:plotArea>
    <c:legend>
      <c:legendPos val="b"/>
      <c:layout>
        <c:manualLayout>
          <c:xMode val="edge"/>
          <c:yMode val="edge"/>
          <c:x val="0.39441817788549366"/>
          <c:y val="0.93105695045348436"/>
          <c:w val="0.32764347693829243"/>
          <c:h val="6.0143136021256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8821982560802"/>
          <c:y val="0.11307807559786723"/>
          <c:w val="0.62358749973028227"/>
          <c:h val="0.69084009617265596"/>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Sheet1!$B$2:$B$6</c:f>
              <c:numCache>
                <c:formatCode>0%</c:formatCode>
                <c:ptCount val="5"/>
                <c:pt idx="0">
                  <c:v>0.04</c:v>
                </c:pt>
                <c:pt idx="1">
                  <c:v>0.06</c:v>
                </c:pt>
                <c:pt idx="2">
                  <c:v>0.22</c:v>
                </c:pt>
                <c:pt idx="3">
                  <c:v>0.32</c:v>
                </c:pt>
                <c:pt idx="4">
                  <c:v>0.36</c:v>
                </c:pt>
              </c:numCache>
            </c:numRef>
          </c:val>
          <c:extLst>
            <c:ext xmlns:c16="http://schemas.microsoft.com/office/drawing/2014/chart" uri="{C3380CC4-5D6E-409C-BE32-E72D297353CC}">
              <c16:uniqueId val="{00000004-543E-4907-8118-C6AD9C503CA2}"/>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Sheet1!$C$2:$C$6</c:f>
              <c:numCache>
                <c:formatCode>0%</c:formatCode>
                <c:ptCount val="5"/>
                <c:pt idx="0">
                  <c:v>0.03</c:v>
                </c:pt>
                <c:pt idx="1">
                  <c:v>0.05</c:v>
                </c:pt>
                <c:pt idx="2">
                  <c:v>0.2</c:v>
                </c:pt>
                <c:pt idx="3">
                  <c:v>0.32</c:v>
                </c:pt>
                <c:pt idx="4">
                  <c:v>0.4</c:v>
                </c:pt>
              </c:numCache>
            </c:numRef>
          </c:val>
          <c:extLst xmlns:c15="http://schemas.microsoft.com/office/drawing/2012/chart">
            <c:ext xmlns:c16="http://schemas.microsoft.com/office/drawing/2014/chart" uri="{C3380CC4-5D6E-409C-BE32-E72D297353CC}">
              <c16:uniqueId val="{00000005-543E-4907-8118-C6AD9C503CA2}"/>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Not at all happy</c:v>
                </c:pt>
                <c:pt idx="1">
                  <c:v>Not happy</c:v>
                </c:pt>
                <c:pt idx="2">
                  <c:v>Okay</c:v>
                </c:pt>
                <c:pt idx="3">
                  <c:v>Happy</c:v>
                </c:pt>
                <c:pt idx="4">
                  <c:v>Very happy</c:v>
                </c:pt>
              </c:strCache>
            </c:strRef>
          </c:cat>
          <c:val>
            <c:numRef>
              <c:f>Sheet1!$D$2:$D$6</c:f>
              <c:numCache>
                <c:formatCode>0%</c:formatCode>
                <c:ptCount val="5"/>
                <c:pt idx="0">
                  <c:v>0.04</c:v>
                </c:pt>
                <c:pt idx="1">
                  <c:v>0.05</c:v>
                </c:pt>
                <c:pt idx="2">
                  <c:v>0.21</c:v>
                </c:pt>
                <c:pt idx="3">
                  <c:v>0.3</c:v>
                </c:pt>
                <c:pt idx="4">
                  <c:v>0.39</c:v>
                </c:pt>
              </c:numCache>
            </c:numRef>
          </c:val>
          <c:extLst>
            <c:ext xmlns:c16="http://schemas.microsoft.com/office/drawing/2014/chart" uri="{C3380CC4-5D6E-409C-BE32-E72D297353CC}">
              <c16:uniqueId val="{00000003-A87D-43C6-B875-357CCC17A0C8}"/>
            </c:ext>
          </c:extLst>
        </c:ser>
        <c:dLbls>
          <c:showLegendKey val="0"/>
          <c:showVal val="1"/>
          <c:showCatName val="0"/>
          <c:showSerName val="0"/>
          <c:showPercent val="0"/>
          <c:showBubbleSize val="0"/>
        </c:dLbls>
        <c:gapWidth val="80"/>
        <c:overlap val="-25"/>
        <c:axId val="468472480"/>
        <c:axId val="468465032"/>
        <c:extLst/>
      </c:barChart>
      <c:valAx>
        <c:axId val="468465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2480"/>
        <c:crosses val="autoZero"/>
        <c:crossBetween val="between"/>
      </c:valAx>
      <c:catAx>
        <c:axId val="468472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8465032"/>
        <c:crosses val="autoZero"/>
        <c:auto val="1"/>
        <c:lblAlgn val="ctr"/>
        <c:lblOffset val="100"/>
        <c:noMultiLvlLbl val="0"/>
      </c:catAx>
      <c:spPr>
        <a:noFill/>
        <a:ln>
          <a:noFill/>
        </a:ln>
        <a:effectLst/>
      </c:spPr>
    </c:plotArea>
    <c:legend>
      <c:legendPos val="b"/>
      <c:layout>
        <c:manualLayout>
          <c:xMode val="edge"/>
          <c:yMode val="edge"/>
          <c:x val="0.36589979257530286"/>
          <c:y val="0.91448740520498017"/>
          <c:w val="0.2682002272196366"/>
          <c:h val="5.1401831506258787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dirty="0"/>
              <a:t>Do you feel able to keep yourself clean at home?</a:t>
            </a:r>
            <a:endParaRPr lang="en-US" dirty="0"/>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7216982156701"/>
          <c:y val="5.1174516324167509E-2"/>
          <c:w val="0.5941059415637463"/>
          <c:h val="0.81441833695355281"/>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Sheet1!$B$2:$B$10</c:f>
              <c:numCache>
                <c:formatCode>0%</c:formatCode>
                <c:ptCount val="9"/>
                <c:pt idx="0">
                  <c:v>0.05</c:v>
                </c:pt>
                <c:pt idx="1">
                  <c:v>0.14000000000000001</c:v>
                </c:pt>
                <c:pt idx="2">
                  <c:v>0.23</c:v>
                </c:pt>
                <c:pt idx="3">
                  <c:v>0.24</c:v>
                </c:pt>
                <c:pt idx="4">
                  <c:v>0.26</c:v>
                </c:pt>
                <c:pt idx="5">
                  <c:v>0.52</c:v>
                </c:pt>
                <c:pt idx="6">
                  <c:v>0.51</c:v>
                </c:pt>
                <c:pt idx="7">
                  <c:v>0.68</c:v>
                </c:pt>
                <c:pt idx="8">
                  <c:v>0.67</c:v>
                </c:pt>
              </c:numCache>
            </c:numRef>
          </c:val>
          <c:extLst>
            <c:ext xmlns:c16="http://schemas.microsoft.com/office/drawing/2014/chart" uri="{C3380CC4-5D6E-409C-BE32-E72D297353CC}">
              <c16:uniqueId val="{00000000-ED21-4E03-ADD2-43113124A78A}"/>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Sheet1!$C$2:$C$10</c:f>
              <c:numCache>
                <c:formatCode>0%</c:formatCode>
                <c:ptCount val="9"/>
                <c:pt idx="0">
                  <c:v>0.06</c:v>
                </c:pt>
                <c:pt idx="1">
                  <c:v>0.14000000000000001</c:v>
                </c:pt>
                <c:pt idx="2">
                  <c:v>0.23</c:v>
                </c:pt>
                <c:pt idx="3">
                  <c:v>0.24</c:v>
                </c:pt>
                <c:pt idx="4">
                  <c:v>0.27</c:v>
                </c:pt>
                <c:pt idx="5">
                  <c:v>0.51</c:v>
                </c:pt>
                <c:pt idx="6">
                  <c:v>0.49</c:v>
                </c:pt>
                <c:pt idx="7">
                  <c:v>0.67</c:v>
                </c:pt>
                <c:pt idx="8">
                  <c:v>0.67</c:v>
                </c:pt>
              </c:numCache>
            </c:numRef>
          </c:val>
          <c:extLst>
            <c:ext xmlns:c16="http://schemas.microsoft.com/office/drawing/2014/chart" uri="{C3380CC4-5D6E-409C-BE32-E72D297353CC}">
              <c16:uniqueId val="{00000001-ED21-4E03-ADD2-43113124A78A}"/>
            </c:ext>
          </c:extLst>
        </c:ser>
        <c:ser>
          <c:idx val="2"/>
          <c:order val="2"/>
          <c:tx>
            <c:strRef>
              <c:f>Sheet1!$D$1</c:f>
              <c:strCache>
                <c:ptCount val="1"/>
                <c:pt idx="0">
                  <c:v>2022</c:v>
                </c:pt>
              </c:strCache>
            </c:strRef>
          </c:tx>
          <c:spPr>
            <a:solidFill>
              <a:schemeClr val="accent1">
                <a:lumMod val="50000"/>
              </a:schemeClr>
            </a:solidFill>
            <a:ln>
              <a:solidFill>
                <a:srgbClr val="00A79D"/>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Sheet1!$D$2:$D$10</c:f>
              <c:numCache>
                <c:formatCode>0%</c:formatCode>
                <c:ptCount val="9"/>
                <c:pt idx="0">
                  <c:v>0.05</c:v>
                </c:pt>
                <c:pt idx="1">
                  <c:v>0.14000000000000001</c:v>
                </c:pt>
                <c:pt idx="2">
                  <c:v>0.23</c:v>
                </c:pt>
                <c:pt idx="3">
                  <c:v>0.23</c:v>
                </c:pt>
                <c:pt idx="4">
                  <c:v>0.27</c:v>
                </c:pt>
                <c:pt idx="5">
                  <c:v>0.5</c:v>
                </c:pt>
                <c:pt idx="6">
                  <c:v>0.51</c:v>
                </c:pt>
                <c:pt idx="7">
                  <c:v>0.68</c:v>
                </c:pt>
                <c:pt idx="8">
                  <c:v>0.7</c:v>
                </c:pt>
              </c:numCache>
            </c:numRef>
          </c:val>
          <c:extLst>
            <c:ext xmlns:c16="http://schemas.microsoft.com/office/drawing/2014/chart" uri="{C3380CC4-5D6E-409C-BE32-E72D297353CC}">
              <c16:uniqueId val="{00000001-B494-4ECF-8F32-1D50E6786807}"/>
            </c:ext>
          </c:extLst>
        </c:ser>
        <c:dLbls>
          <c:showLegendKey val="0"/>
          <c:showVal val="0"/>
          <c:showCatName val="0"/>
          <c:showSerName val="0"/>
          <c:showPercent val="0"/>
          <c:showBubbleSize val="0"/>
        </c:dLbls>
        <c:gapWidth val="80"/>
        <c:overlap val="-25"/>
        <c:axId val="414182912"/>
        <c:axId val="414180560"/>
        <c:extLst/>
      </c:barChart>
      <c:catAx>
        <c:axId val="4141829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560"/>
        <c:crosses val="autoZero"/>
        <c:auto val="1"/>
        <c:lblAlgn val="ctr"/>
        <c:lblOffset val="100"/>
        <c:noMultiLvlLbl val="0"/>
      </c:catAx>
      <c:valAx>
        <c:axId val="414180560"/>
        <c:scaling>
          <c:orientation val="minMax"/>
        </c:scaling>
        <c:delete val="0"/>
        <c:axPos val="b"/>
        <c:majorGridlines>
          <c:spPr>
            <a:ln w="9525">
              <a:solidFill>
                <a:schemeClr val="bg1">
                  <a:lumMod val="85000"/>
                </a:schemeClr>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82912"/>
        <c:crosses val="autoZero"/>
        <c:crossBetween val="between"/>
        <c:majorUnit val="0.1"/>
      </c:valAx>
      <c:spPr>
        <a:noFill/>
        <a:ln>
          <a:noFill/>
        </a:ln>
        <a:effectLst/>
      </c:spPr>
    </c:plotArea>
    <c:legend>
      <c:legendPos val="b"/>
      <c:layout>
        <c:manualLayout>
          <c:xMode val="edge"/>
          <c:yMode val="edge"/>
          <c:x val="0.46815227010216004"/>
          <c:y val="0.92532386873561123"/>
          <c:w val="0.26999864945142227"/>
          <c:h val="7.467613126438874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4671009597670222"/>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Sheet1!$B$2:$B$18</c:f>
              <c:numCache>
                <c:formatCode>0%</c:formatCode>
                <c:ptCount val="17"/>
                <c:pt idx="0">
                  <c:v>0.13</c:v>
                </c:pt>
                <c:pt idx="1">
                  <c:v>0.03</c:v>
                </c:pt>
                <c:pt idx="2">
                  <c:v>0.05</c:v>
                </c:pt>
                <c:pt idx="3">
                  <c:v>7.0000000000000007E-2</c:v>
                </c:pt>
                <c:pt idx="4">
                  <c:v>0.06</c:v>
                </c:pt>
                <c:pt idx="5">
                  <c:v>0.06</c:v>
                </c:pt>
                <c:pt idx="6">
                  <c:v>0.08</c:v>
                </c:pt>
                <c:pt idx="7">
                  <c:v>0.09</c:v>
                </c:pt>
                <c:pt idx="8">
                  <c:v>0.11</c:v>
                </c:pt>
                <c:pt idx="9">
                  <c:v>0.13</c:v>
                </c:pt>
                <c:pt idx="10">
                  <c:v>0.17</c:v>
                </c:pt>
                <c:pt idx="11">
                  <c:v>0.16</c:v>
                </c:pt>
                <c:pt idx="12">
                  <c:v>0.17</c:v>
                </c:pt>
                <c:pt idx="13">
                  <c:v>0.18</c:v>
                </c:pt>
                <c:pt idx="14">
                  <c:v>0.19</c:v>
                </c:pt>
                <c:pt idx="15">
                  <c:v>0.23</c:v>
                </c:pt>
                <c:pt idx="16">
                  <c:v>0.35</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Sheet1!$C$2:$C$18</c:f>
              <c:numCache>
                <c:formatCode>0%</c:formatCode>
                <c:ptCount val="17"/>
                <c:pt idx="0">
                  <c:v>0.14000000000000001</c:v>
                </c:pt>
                <c:pt idx="1">
                  <c:v>0.05</c:v>
                </c:pt>
                <c:pt idx="2">
                  <c:v>0.05</c:v>
                </c:pt>
                <c:pt idx="3">
                  <c:v>0.05</c:v>
                </c:pt>
                <c:pt idx="4">
                  <c:v>7.0000000000000007E-2</c:v>
                </c:pt>
                <c:pt idx="5">
                  <c:v>0.08</c:v>
                </c:pt>
                <c:pt idx="6">
                  <c:v>0.1</c:v>
                </c:pt>
                <c:pt idx="7">
                  <c:v>0.1</c:v>
                </c:pt>
                <c:pt idx="8">
                  <c:v>0.12</c:v>
                </c:pt>
                <c:pt idx="9">
                  <c:v>0.13</c:v>
                </c:pt>
                <c:pt idx="10">
                  <c:v>0.14000000000000001</c:v>
                </c:pt>
                <c:pt idx="11">
                  <c:v>0.17</c:v>
                </c:pt>
                <c:pt idx="12">
                  <c:v>0.17</c:v>
                </c:pt>
                <c:pt idx="13">
                  <c:v>0.17</c:v>
                </c:pt>
                <c:pt idx="14">
                  <c:v>0.2</c:v>
                </c:pt>
                <c:pt idx="15">
                  <c:v>0.23</c:v>
                </c:pt>
                <c:pt idx="16">
                  <c:v>0.31</c:v>
                </c:pt>
              </c:numCache>
            </c:numRef>
          </c:val>
          <c:extLst>
            <c:ext xmlns:c16="http://schemas.microsoft.com/office/drawing/2014/chart" uri="{C3380CC4-5D6E-409C-BE32-E72D297353CC}">
              <c16:uniqueId val="{00000004-2C2A-45CD-9B69-C9154683B5C6}"/>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Sheet1!$D$2:$D$18</c:f>
              <c:numCache>
                <c:formatCode>0%</c:formatCode>
                <c:ptCount val="17"/>
                <c:pt idx="0">
                  <c:v>0.13</c:v>
                </c:pt>
                <c:pt idx="1">
                  <c:v>0.05</c:v>
                </c:pt>
                <c:pt idx="2">
                  <c:v>0.05</c:v>
                </c:pt>
                <c:pt idx="3">
                  <c:v>7.0000000000000007E-2</c:v>
                </c:pt>
                <c:pt idx="4">
                  <c:v>0.05</c:v>
                </c:pt>
                <c:pt idx="5">
                  <c:v>0.09</c:v>
                </c:pt>
                <c:pt idx="6">
                  <c:v>0.08</c:v>
                </c:pt>
                <c:pt idx="7">
                  <c:v>0.12</c:v>
                </c:pt>
                <c:pt idx="8">
                  <c:v>0.15</c:v>
                </c:pt>
                <c:pt idx="9">
                  <c:v>0.12</c:v>
                </c:pt>
                <c:pt idx="10">
                  <c:v>0.15</c:v>
                </c:pt>
                <c:pt idx="11">
                  <c:v>0.17</c:v>
                </c:pt>
                <c:pt idx="12">
                  <c:v>0.19</c:v>
                </c:pt>
                <c:pt idx="13">
                  <c:v>0.2</c:v>
                </c:pt>
                <c:pt idx="14">
                  <c:v>0.21</c:v>
                </c:pt>
                <c:pt idx="15">
                  <c:v>0.21</c:v>
                </c:pt>
                <c:pt idx="16">
                  <c:v>0.31</c:v>
                </c:pt>
              </c:numCache>
            </c:numRef>
          </c:val>
          <c:extLst>
            <c:ext xmlns:c16="http://schemas.microsoft.com/office/drawing/2014/chart" uri="{C3380CC4-5D6E-409C-BE32-E72D297353CC}">
              <c16:uniqueId val="{00000006-F533-4DC8-B212-CF66273240C4}"/>
            </c:ext>
          </c:extLst>
        </c:ser>
        <c:dLbls>
          <c:showLegendKey val="0"/>
          <c:showVal val="0"/>
          <c:showCatName val="0"/>
          <c:showSerName val="0"/>
          <c:showPercent val="0"/>
          <c:showBubbleSize val="0"/>
        </c:dLbls>
        <c:gapWidth val="80"/>
        <c:overlap val="-25"/>
        <c:axId val="467686336"/>
        <c:axId val="467687512"/>
      </c:barChart>
      <c:valAx>
        <c:axId val="467687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6336"/>
        <c:crosses val="autoZero"/>
        <c:crossBetween val="between"/>
      </c:valAx>
      <c:catAx>
        <c:axId val="46768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67687512"/>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11905717497829614"/>
          <c:h val="3.8746846487537644E-2"/>
        </c:manualLayout>
      </c:layout>
      <c:overlay val="0"/>
      <c:txPr>
        <a:bodyPr/>
        <a:lstStyle/>
        <a:p>
          <a:pPr>
            <a:defRPr sz="900"/>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5859111820829"/>
          <c:y val="0.10245613373907406"/>
          <c:w val="0.80589650267406976"/>
          <c:h val="0.7886687815126211"/>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Sheet1!$B$2:$B$6</c:f>
              <c:numCache>
                <c:formatCode>0%</c:formatCode>
                <c:ptCount val="5"/>
                <c:pt idx="0">
                  <c:v>0.56000000000000005</c:v>
                </c:pt>
                <c:pt idx="1">
                  <c:v>0.28000000000000003</c:v>
                </c:pt>
                <c:pt idx="2">
                  <c:v>0.15</c:v>
                </c:pt>
                <c:pt idx="3">
                  <c:v>0.18</c:v>
                </c:pt>
                <c:pt idx="4">
                  <c:v>0.14000000000000001</c:v>
                </c:pt>
              </c:numCache>
            </c:numRef>
          </c:val>
          <c:extLst>
            <c:ext xmlns:c16="http://schemas.microsoft.com/office/drawing/2014/chart" uri="{C3380CC4-5D6E-409C-BE32-E72D297353CC}">
              <c16:uniqueId val="{00000000-EEF7-42B9-BF3A-ACE18477B7A8}"/>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Sheet1!$C$2:$C$6</c:f>
              <c:numCache>
                <c:formatCode>0%</c:formatCode>
                <c:ptCount val="5"/>
                <c:pt idx="0">
                  <c:v>0.25</c:v>
                </c:pt>
                <c:pt idx="1">
                  <c:v>0.47</c:v>
                </c:pt>
                <c:pt idx="2">
                  <c:v>0.41</c:v>
                </c:pt>
                <c:pt idx="3">
                  <c:v>0.4</c:v>
                </c:pt>
                <c:pt idx="4">
                  <c:v>0.28000000000000003</c:v>
                </c:pt>
              </c:numCache>
            </c:numRef>
          </c:val>
          <c:extLst>
            <c:ext xmlns:c16="http://schemas.microsoft.com/office/drawing/2014/chart" uri="{C3380CC4-5D6E-409C-BE32-E72D297353CC}">
              <c16:uniqueId val="{00000001-EEF7-42B9-BF3A-ACE18477B7A8}"/>
            </c:ext>
          </c:extLst>
        </c:ser>
        <c:ser>
          <c:idx val="2"/>
          <c:order val="2"/>
          <c:tx>
            <c:strRef>
              <c:f>Sheet1!$D$1</c:f>
              <c:strCache>
                <c:ptCount val="1"/>
                <c:pt idx="0">
                  <c:v>Usually</c:v>
                </c:pt>
              </c:strCache>
            </c:strRef>
          </c:tx>
          <c:spPr>
            <a:solidFill>
              <a:schemeClr val="bg2">
                <a:lumMod val="75000"/>
              </a:schemeClr>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Sheet1!$D$2:$D$6</c:f>
              <c:numCache>
                <c:formatCode>0%</c:formatCode>
                <c:ptCount val="5"/>
                <c:pt idx="0">
                  <c:v>0.12</c:v>
                </c:pt>
                <c:pt idx="1">
                  <c:v>0.17</c:v>
                </c:pt>
                <c:pt idx="2">
                  <c:v>0.35</c:v>
                </c:pt>
                <c:pt idx="3">
                  <c:v>0.25</c:v>
                </c:pt>
                <c:pt idx="4">
                  <c:v>0.27</c:v>
                </c:pt>
              </c:numCache>
            </c:numRef>
          </c:val>
          <c:extLst>
            <c:ext xmlns:c16="http://schemas.microsoft.com/office/drawing/2014/chart" uri="{C3380CC4-5D6E-409C-BE32-E72D297353CC}">
              <c16:uniqueId val="{00000002-EEF7-42B9-BF3A-ACE18477B7A8}"/>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Sheet1!$E$2:$E$6</c:f>
              <c:numCache>
                <c:formatCode>0%</c:formatCode>
                <c:ptCount val="5"/>
                <c:pt idx="0">
                  <c:v>7.0000000000000007E-2</c:v>
                </c:pt>
                <c:pt idx="1">
                  <c:v>0.08</c:v>
                </c:pt>
                <c:pt idx="2">
                  <c:v>0.09</c:v>
                </c:pt>
                <c:pt idx="3">
                  <c:v>0.17</c:v>
                </c:pt>
                <c:pt idx="4">
                  <c:v>0.31</c:v>
                </c:pt>
              </c:numCache>
            </c:numRef>
          </c:val>
          <c:extLst>
            <c:ext xmlns:c16="http://schemas.microsoft.com/office/drawing/2014/chart" uri="{C3380CC4-5D6E-409C-BE32-E72D297353CC}">
              <c16:uniqueId val="{00000003-EEF7-42B9-BF3A-ACE18477B7A8}"/>
            </c:ext>
          </c:extLst>
        </c:ser>
        <c:dLbls>
          <c:showLegendKey val="0"/>
          <c:showVal val="0"/>
          <c:showCatName val="0"/>
          <c:showSerName val="0"/>
          <c:showPercent val="0"/>
          <c:showBubbleSize val="0"/>
        </c:dLbls>
        <c:gapWidth val="70"/>
        <c:overlap val="100"/>
        <c:axId val="467682808"/>
        <c:axId val="467681632"/>
      </c:barChart>
      <c:catAx>
        <c:axId val="46768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67681632"/>
        <c:crosses val="autoZero"/>
        <c:auto val="1"/>
        <c:lblAlgn val="ctr"/>
        <c:lblOffset val="100"/>
        <c:noMultiLvlLbl val="0"/>
      </c:catAx>
      <c:valAx>
        <c:axId val="46768163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2808"/>
        <c:crosses val="autoZero"/>
        <c:crossBetween val="between"/>
        <c:majorUnit val="0.1"/>
      </c:valAx>
      <c:spPr>
        <a:noFill/>
        <a:ln>
          <a:noFill/>
        </a:ln>
        <a:effectLst/>
      </c:spPr>
    </c:plotArea>
    <c:legend>
      <c:legendPos val="b"/>
      <c:layout>
        <c:manualLayout>
          <c:xMode val="edge"/>
          <c:yMode val="edge"/>
          <c:x val="0.38479011399545859"/>
          <c:y val="0.94837150580287943"/>
          <c:w val="0.29968484089730135"/>
          <c:h val="5.1628494197120615E-2"/>
        </c:manualLayout>
      </c:layout>
      <c:overlay val="0"/>
      <c:spPr>
        <a:noFill/>
        <a:ln>
          <a:noFill/>
        </a:ln>
        <a:effectLst/>
      </c:spPr>
      <c:txPr>
        <a:bodyPr rot="0" vert="horz"/>
        <a:lstStyle/>
        <a:p>
          <a:pPr>
            <a:defRPr sz="10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5940609658288"/>
          <c:y val="5.1174516324167509E-2"/>
          <c:w val="0.68970977864090921"/>
          <c:h val="0.83506643536420333"/>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Sheet1!$B$2:$B$10</c:f>
              <c:numCache>
                <c:formatCode>0%</c:formatCode>
                <c:ptCount val="9"/>
                <c:pt idx="0">
                  <c:v>0.76</c:v>
                </c:pt>
                <c:pt idx="1">
                  <c:v>0.47</c:v>
                </c:pt>
                <c:pt idx="2">
                  <c:v>0.28999999999999998</c:v>
                </c:pt>
                <c:pt idx="3">
                  <c:v>0.32</c:v>
                </c:pt>
                <c:pt idx="4">
                  <c:v>0.43</c:v>
                </c:pt>
                <c:pt idx="5">
                  <c:v>0.1</c:v>
                </c:pt>
                <c:pt idx="6">
                  <c:v>0.09</c:v>
                </c:pt>
                <c:pt idx="7">
                  <c:v>7.0000000000000007E-2</c:v>
                </c:pt>
                <c:pt idx="8">
                  <c:v>0.08</c:v>
                </c:pt>
              </c:numCache>
            </c:numRef>
          </c:val>
          <c:extLst>
            <c:ext xmlns:c16="http://schemas.microsoft.com/office/drawing/2014/chart" uri="{C3380CC4-5D6E-409C-BE32-E72D297353CC}">
              <c16:uniqueId val="{00000000-37B2-44FF-AEB3-26358EFAF885}"/>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Sheet1!$C$2:$C$10</c:f>
              <c:numCache>
                <c:formatCode>0%</c:formatCode>
                <c:ptCount val="9"/>
                <c:pt idx="0">
                  <c:v>0.19</c:v>
                </c:pt>
                <c:pt idx="1">
                  <c:v>0.39</c:v>
                </c:pt>
                <c:pt idx="2">
                  <c:v>0.47</c:v>
                </c:pt>
                <c:pt idx="3">
                  <c:v>0.44</c:v>
                </c:pt>
                <c:pt idx="4">
                  <c:v>0.31</c:v>
                </c:pt>
                <c:pt idx="5">
                  <c:v>0.38</c:v>
                </c:pt>
                <c:pt idx="6">
                  <c:v>0.4</c:v>
                </c:pt>
                <c:pt idx="7">
                  <c:v>0.26</c:v>
                </c:pt>
                <c:pt idx="8">
                  <c:v>0.25</c:v>
                </c:pt>
              </c:numCache>
            </c:numRef>
          </c:val>
          <c:extLst>
            <c:ext xmlns:c16="http://schemas.microsoft.com/office/drawing/2014/chart" uri="{C3380CC4-5D6E-409C-BE32-E72D297353CC}">
              <c16:uniqueId val="{00000001-37B2-44FF-AEB3-26358EFAF885}"/>
            </c:ext>
          </c:extLst>
        </c:ser>
        <c:ser>
          <c:idx val="2"/>
          <c:order val="2"/>
          <c:tx>
            <c:strRef>
              <c:f>Sheet1!$D$1</c:f>
              <c:strCache>
                <c:ptCount val="1"/>
                <c:pt idx="0">
                  <c:v>Usually</c:v>
                </c:pt>
              </c:strCache>
            </c:strRef>
          </c:tx>
          <c:spPr>
            <a:solidFill>
              <a:schemeClr val="accent3"/>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Sheet1!$D$2:$D$10</c:f>
              <c:numCache>
                <c:formatCode>0%</c:formatCode>
                <c:ptCount val="9"/>
                <c:pt idx="0">
                  <c:v>0.03</c:v>
                </c:pt>
                <c:pt idx="1">
                  <c:v>0.09</c:v>
                </c:pt>
                <c:pt idx="2">
                  <c:v>0.16</c:v>
                </c:pt>
                <c:pt idx="3">
                  <c:v>0.15</c:v>
                </c:pt>
                <c:pt idx="4">
                  <c:v>0.13</c:v>
                </c:pt>
                <c:pt idx="5">
                  <c:v>0.35</c:v>
                </c:pt>
                <c:pt idx="6">
                  <c:v>0.31</c:v>
                </c:pt>
                <c:pt idx="7">
                  <c:v>0.37</c:v>
                </c:pt>
                <c:pt idx="8">
                  <c:v>0.33</c:v>
                </c:pt>
              </c:numCache>
            </c:numRef>
          </c:val>
          <c:extLst>
            <c:ext xmlns:c16="http://schemas.microsoft.com/office/drawing/2014/chart" uri="{C3380CC4-5D6E-409C-BE32-E72D297353CC}">
              <c16:uniqueId val="{00000002-37B2-44FF-AEB3-26358EFAF885}"/>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Sheet1!$E$2:$E$10</c:f>
              <c:numCache>
                <c:formatCode>0%</c:formatCode>
                <c:ptCount val="9"/>
                <c:pt idx="0">
                  <c:v>0.02</c:v>
                </c:pt>
                <c:pt idx="1">
                  <c:v>0.05</c:v>
                </c:pt>
                <c:pt idx="2">
                  <c:v>0.08</c:v>
                </c:pt>
                <c:pt idx="3">
                  <c:v>0.09</c:v>
                </c:pt>
                <c:pt idx="4">
                  <c:v>0.14000000000000001</c:v>
                </c:pt>
                <c:pt idx="5">
                  <c:v>0.17</c:v>
                </c:pt>
                <c:pt idx="6">
                  <c:v>0.2</c:v>
                </c:pt>
                <c:pt idx="7">
                  <c:v>0.31</c:v>
                </c:pt>
                <c:pt idx="8">
                  <c:v>0.34</c:v>
                </c:pt>
              </c:numCache>
            </c:numRef>
          </c:val>
          <c:extLst>
            <c:ext xmlns:c16="http://schemas.microsoft.com/office/drawing/2014/chart" uri="{C3380CC4-5D6E-409C-BE32-E72D297353CC}">
              <c16:uniqueId val="{00000003-37B2-44FF-AEB3-26358EFAF885}"/>
            </c:ext>
          </c:extLst>
        </c:ser>
        <c:dLbls>
          <c:showLegendKey val="0"/>
          <c:showVal val="0"/>
          <c:showCatName val="0"/>
          <c:showSerName val="0"/>
          <c:showPercent val="0"/>
          <c:showBubbleSize val="0"/>
        </c:dLbls>
        <c:gapWidth val="80"/>
        <c:overlap val="100"/>
        <c:axId val="467685552"/>
        <c:axId val="467683592"/>
      </c:barChart>
      <c:catAx>
        <c:axId val="467685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67683592"/>
        <c:crosses val="autoZero"/>
        <c:auto val="1"/>
        <c:lblAlgn val="ctr"/>
        <c:lblOffset val="100"/>
        <c:noMultiLvlLbl val="0"/>
      </c:catAx>
      <c:valAx>
        <c:axId val="46768359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555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7009193886422"/>
          <c:y val="1.2101617376397939E-2"/>
          <c:w val="0.75085110147861478"/>
          <c:h val="0.83924645039075363"/>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0.24</c:v>
                </c:pt>
                <c:pt idx="1">
                  <c:v>0.22</c:v>
                </c:pt>
                <c:pt idx="2">
                  <c:v>0.25</c:v>
                </c:pt>
                <c:pt idx="3">
                  <c:v>0.3</c:v>
                </c:pt>
              </c:numCache>
            </c:numRef>
          </c:val>
          <c:extLst xmlns:c15="http://schemas.microsoft.com/office/drawing/2012/chart">
            <c:ext xmlns:c16="http://schemas.microsoft.com/office/drawing/2014/chart" uri="{C3380CC4-5D6E-409C-BE32-E72D297353CC}">
              <c16:uniqueId val="{00000002-EAE4-4BC0-9C5B-F2D2A242478D}"/>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0.25</c:v>
                </c:pt>
                <c:pt idx="1">
                  <c:v>0.21</c:v>
                </c:pt>
                <c:pt idx="2">
                  <c:v>0.24</c:v>
                </c:pt>
                <c:pt idx="3">
                  <c:v>0.3</c:v>
                </c:pt>
              </c:numCache>
            </c:numRef>
          </c:val>
          <c:extLst>
            <c:ext xmlns:c16="http://schemas.microsoft.com/office/drawing/2014/chart" uri="{C3380CC4-5D6E-409C-BE32-E72D297353CC}">
              <c16:uniqueId val="{00000001-5A31-45B9-8C5E-E2CF7DCFCFE9}"/>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0.22</c:v>
                </c:pt>
                <c:pt idx="1">
                  <c:v>0.21</c:v>
                </c:pt>
                <c:pt idx="2">
                  <c:v>0.26</c:v>
                </c:pt>
                <c:pt idx="3">
                  <c:v>0.3</c:v>
                </c:pt>
              </c:numCache>
            </c:numRef>
          </c:val>
          <c:extLst>
            <c:ext xmlns:c16="http://schemas.microsoft.com/office/drawing/2014/chart" uri="{C3380CC4-5D6E-409C-BE32-E72D297353CC}">
              <c16:uniqueId val="{00000002-D6A3-46DC-97CE-CD3210057678}"/>
            </c:ext>
          </c:extLst>
        </c:ser>
        <c:dLbls>
          <c:dLblPos val="outEnd"/>
          <c:showLegendKey val="0"/>
          <c:showVal val="1"/>
          <c:showCatName val="0"/>
          <c:showSerName val="0"/>
          <c:showPercent val="0"/>
          <c:showBubbleSize val="0"/>
        </c:dLbls>
        <c:gapWidth val="80"/>
        <c:overlap val="-25"/>
        <c:axId val="467244000"/>
        <c:axId val="467242824"/>
        <c:extLst/>
      </c:barChart>
      <c:catAx>
        <c:axId val="467244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824"/>
        <c:crosses val="autoZero"/>
        <c:auto val="1"/>
        <c:lblAlgn val="ctr"/>
        <c:lblOffset val="100"/>
        <c:noMultiLvlLbl val="0"/>
      </c:catAx>
      <c:valAx>
        <c:axId val="467242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4000"/>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7664342947057"/>
          <c:y val="4.4371562343853858E-2"/>
          <c:w val="0.75835103235132728"/>
          <c:h val="0.75095924230171296"/>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want to say</c:v>
                </c:pt>
                <c:pt idx="1">
                  <c:v>No, never</c:v>
                </c:pt>
                <c:pt idx="2">
                  <c:v>Sometimes</c:v>
                </c:pt>
                <c:pt idx="3">
                  <c:v>Yes, always</c:v>
                </c:pt>
              </c:strCache>
            </c:strRef>
          </c:cat>
          <c:val>
            <c:numRef>
              <c:f>Sheet1!$B$2:$B$5</c:f>
              <c:numCache>
                <c:formatCode>0%</c:formatCode>
                <c:ptCount val="4"/>
                <c:pt idx="0">
                  <c:v>0.11</c:v>
                </c:pt>
                <c:pt idx="1">
                  <c:v>0.1</c:v>
                </c:pt>
                <c:pt idx="2">
                  <c:v>0.42</c:v>
                </c:pt>
                <c:pt idx="3">
                  <c:v>0.37</c:v>
                </c:pt>
              </c:numCache>
            </c:numRef>
          </c:val>
          <c:extLst>
            <c:ext xmlns:c16="http://schemas.microsoft.com/office/drawing/2014/chart" uri="{C3380CC4-5D6E-409C-BE32-E72D297353CC}">
              <c16:uniqueId val="{00000000-DCF7-4CB2-B607-0B90D82B41A8}"/>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Sheet1!$C$2:$C$5</c:f>
              <c:numCache>
                <c:formatCode>0%</c:formatCode>
                <c:ptCount val="4"/>
                <c:pt idx="0">
                  <c:v>0.1</c:v>
                </c:pt>
                <c:pt idx="1">
                  <c:v>0.11</c:v>
                </c:pt>
                <c:pt idx="2">
                  <c:v>0.4</c:v>
                </c:pt>
                <c:pt idx="3">
                  <c:v>0.38</c:v>
                </c:pt>
              </c:numCache>
            </c:numRef>
          </c:val>
          <c:extLst>
            <c:ext xmlns:c16="http://schemas.microsoft.com/office/drawing/2014/chart" uri="{C3380CC4-5D6E-409C-BE32-E72D297353CC}">
              <c16:uniqueId val="{00000001-1BDE-49EF-9647-E0F0A7688F91}"/>
            </c:ext>
          </c:extLst>
        </c:ser>
        <c:ser>
          <c:idx val="2"/>
          <c:order val="2"/>
          <c:tx>
            <c:strRef>
              <c:f>Sheet1!$D$1</c:f>
              <c:strCache>
                <c:ptCount val="1"/>
                <c:pt idx="0">
                  <c:v>2022</c:v>
                </c:pt>
              </c:strCache>
            </c:strRef>
          </c:tx>
          <c:spPr>
            <a:solidFill>
              <a:schemeClr val="accent1">
                <a:lumMod val="50000"/>
              </a:schemeClr>
            </a:solidFill>
            <a:ln>
              <a:no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Sheet1!$D$2:$D$5</c:f>
              <c:numCache>
                <c:formatCode>0%</c:formatCode>
                <c:ptCount val="4"/>
                <c:pt idx="0">
                  <c:v>0.1</c:v>
                </c:pt>
                <c:pt idx="1">
                  <c:v>0.11</c:v>
                </c:pt>
                <c:pt idx="2">
                  <c:v>0.41</c:v>
                </c:pt>
                <c:pt idx="3">
                  <c:v>0.38</c:v>
                </c:pt>
              </c:numCache>
            </c:numRef>
          </c:val>
          <c:extLst>
            <c:ext xmlns:c16="http://schemas.microsoft.com/office/drawing/2014/chart" uri="{C3380CC4-5D6E-409C-BE32-E72D297353CC}">
              <c16:uniqueId val="{00000002-1BDE-49EF-9647-E0F0A7688F91}"/>
            </c:ext>
          </c:extLst>
        </c:ser>
        <c:dLbls>
          <c:dLblPos val="outEnd"/>
          <c:showLegendKey val="0"/>
          <c:showVal val="1"/>
          <c:showCatName val="0"/>
          <c:showSerName val="0"/>
          <c:showPercent val="0"/>
          <c:showBubbleSize val="0"/>
        </c:dLbls>
        <c:gapWidth val="80"/>
        <c:overlap val="-25"/>
        <c:axId val="467237728"/>
        <c:axId val="467236944"/>
      </c:barChart>
      <c:valAx>
        <c:axId val="467236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7728"/>
        <c:crosses val="autoZero"/>
        <c:crossBetween val="between"/>
      </c:valAx>
      <c:catAx>
        <c:axId val="4672377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36944"/>
        <c:crosses val="autoZero"/>
        <c:auto val="1"/>
        <c:lblAlgn val="ctr"/>
        <c:lblOffset val="100"/>
        <c:noMultiLvlLbl val="0"/>
      </c:catAx>
      <c:spPr>
        <a:noFill/>
        <a:ln>
          <a:noFill/>
        </a:ln>
        <a:effectLst/>
      </c:spPr>
    </c:plotArea>
    <c:legend>
      <c:legendPos val="b"/>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8074109488423"/>
          <c:y val="3.3231483556166314E-2"/>
          <c:w val="0.69207435597964539"/>
          <c:h val="0.84962778971436115"/>
        </c:manualLayout>
      </c:layout>
      <c:barChart>
        <c:barDir val="bar"/>
        <c:grouping val="clustered"/>
        <c:varyColors val="0"/>
        <c:ser>
          <c:idx val="0"/>
          <c:order val="0"/>
          <c:tx>
            <c:strRef>
              <c:f>Sheet1!$B$1</c:f>
              <c:strCache>
                <c:ptCount val="1"/>
                <c:pt idx="0">
                  <c:v>2024</c:v>
                </c:pt>
              </c:strCache>
            </c:strRef>
          </c:tx>
          <c:invertIfNegative val="0"/>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B1-4E84-81FF-60611F65F68A}"/>
                </c:ext>
              </c:extLst>
            </c:dLbl>
            <c:dLbl>
              <c:idx val="2"/>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B1-4E84-81FF-60611F65F68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Sheet1!$B$2:$B$4</c:f>
              <c:numCache>
                <c:formatCode>0%</c:formatCode>
                <c:ptCount val="3"/>
                <c:pt idx="0">
                  <c:v>0.11</c:v>
                </c:pt>
                <c:pt idx="1">
                  <c:v>0.03</c:v>
                </c:pt>
                <c:pt idx="2">
                  <c:v>0.86</c:v>
                </c:pt>
              </c:numCache>
            </c:numRef>
          </c:val>
          <c:extLst>
            <c:ext xmlns:c16="http://schemas.microsoft.com/office/drawing/2014/chart" uri="{C3380CC4-5D6E-409C-BE32-E72D297353CC}">
              <c16:uniqueId val="{00000003-EDAB-42C2-8399-8204D16F1E29}"/>
            </c:ext>
          </c:extLst>
        </c:ser>
        <c:ser>
          <c:idx val="1"/>
          <c:order val="1"/>
          <c:tx>
            <c:strRef>
              <c:f>Sheet1!$C$1</c:f>
              <c:strCache>
                <c:ptCount val="1"/>
                <c:pt idx="0">
                  <c:v>2023</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D-4FCD-889B-05ACA99F487E}"/>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0.08</c:v>
                </c:pt>
                <c:pt idx="1">
                  <c:v>0.03</c:v>
                </c:pt>
                <c:pt idx="2">
                  <c:v>0.89</c:v>
                </c:pt>
              </c:numCache>
            </c:numRef>
          </c:val>
          <c:extLst>
            <c:ext xmlns:c16="http://schemas.microsoft.com/office/drawing/2014/chart" uri="{C3380CC4-5D6E-409C-BE32-E72D297353CC}">
              <c16:uniqueId val="{00000004-CA4B-4078-8DA1-0B351A0BF627}"/>
            </c:ext>
          </c:extLst>
        </c:ser>
        <c:ser>
          <c:idx val="2"/>
          <c:order val="2"/>
          <c:tx>
            <c:strRef>
              <c:f>Sheet1!$D$1</c:f>
              <c:strCache>
                <c:ptCount val="1"/>
                <c:pt idx="0">
                  <c:v>2022</c:v>
                </c:pt>
              </c:strCache>
            </c:strRef>
          </c:tx>
          <c:spPr>
            <a:solidFill>
              <a:schemeClr val="accent1">
                <a:lumMod val="50000"/>
              </a:schemeClr>
            </a:solidFill>
          </c:spPr>
          <c:invertIfNegative val="0"/>
          <c:dLbls>
            <c:dLbl>
              <c:idx val="1"/>
              <c:spPr>
                <a:noFill/>
                <a:ln>
                  <a:noFill/>
                </a:ln>
                <a:effectLst/>
              </c:spPr>
              <c:txPr>
                <a:bodyPr wrap="square" lIns="38100" tIns="19050" rIns="38100" bIns="19050" anchor="ctr">
                  <a:spAutoFit/>
                </a:bodyPr>
                <a:lstStyle/>
                <a:p>
                  <a:pPr>
                    <a:defRPr>
                      <a:solidFill>
                        <a:srgbClr val="40404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B1-4B4A-A65D-922AB2426FCB}"/>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0.09</c:v>
                </c:pt>
                <c:pt idx="1">
                  <c:v>0.04</c:v>
                </c:pt>
                <c:pt idx="2">
                  <c:v>0.88</c:v>
                </c:pt>
              </c:numCache>
            </c:numRef>
          </c:val>
          <c:extLst>
            <c:ext xmlns:c16="http://schemas.microsoft.com/office/drawing/2014/chart" uri="{C3380CC4-5D6E-409C-BE32-E72D297353CC}">
              <c16:uniqueId val="{00000004-D4B1-4B4A-A65D-922AB2426FCB}"/>
            </c:ext>
          </c:extLst>
        </c:ser>
        <c:dLbls>
          <c:showLegendKey val="0"/>
          <c:showVal val="0"/>
          <c:showCatName val="0"/>
          <c:showSerName val="0"/>
          <c:showPercent val="0"/>
          <c:showBubbleSize val="0"/>
        </c:dLbls>
        <c:gapWidth val="80"/>
        <c:overlap val="-25"/>
        <c:axId val="467240864"/>
        <c:axId val="467240472"/>
      </c:barChart>
      <c:valAx>
        <c:axId val="467240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0864"/>
        <c:crosses val="autoZero"/>
        <c:crossBetween val="between"/>
      </c:valAx>
      <c:catAx>
        <c:axId val="467240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0472"/>
        <c:crosses val="autoZero"/>
        <c:auto val="1"/>
        <c:lblAlgn val="ctr"/>
        <c:lblOffset val="100"/>
        <c:noMultiLvlLbl val="0"/>
      </c:catAx>
      <c:spPr>
        <a:noFill/>
        <a:ln>
          <a:noFill/>
        </a:ln>
        <a:effectLst/>
      </c:spPr>
    </c:plotArea>
    <c:legend>
      <c:legendPos val="b"/>
      <c:layout>
        <c:manualLayout>
          <c:xMode val="edge"/>
          <c:yMode val="edge"/>
          <c:x val="0.34205510942017231"/>
          <c:y val="0.93888667424907302"/>
          <c:w val="0.31588978115965538"/>
          <c:h val="6.1113325750926997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7995606965058"/>
          <c:y val="5.1502119915082203E-2"/>
          <c:w val="0.69440333339540472"/>
          <c:h val="0.81923179084851139"/>
        </c:manualLayout>
      </c:layout>
      <c:barChart>
        <c:barDir val="bar"/>
        <c:grouping val="clustered"/>
        <c:varyColors val="0"/>
        <c:ser>
          <c:idx val="0"/>
          <c:order val="0"/>
          <c:tx>
            <c:strRef>
              <c:f>Sheet1!$B$1</c:f>
              <c:strCache>
                <c:ptCount val="1"/>
                <c:pt idx="0">
                  <c:v>2024</c:v>
                </c:pt>
              </c:strCache>
            </c:strRef>
          </c:tx>
          <c:invertIfNegative val="0"/>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B-4D50-B202-C4C779E1E298}"/>
                </c:ext>
              </c:extLst>
            </c:dLbl>
            <c:dLbl>
              <c:idx val="2"/>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B-4D50-B202-C4C779E1E29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Sheet1!$B$2:$B$4</c:f>
              <c:numCache>
                <c:formatCode>0%</c:formatCode>
                <c:ptCount val="3"/>
                <c:pt idx="0">
                  <c:v>0.09</c:v>
                </c:pt>
                <c:pt idx="1">
                  <c:v>0.05</c:v>
                </c:pt>
                <c:pt idx="2">
                  <c:v>0.86</c:v>
                </c:pt>
              </c:numCache>
            </c:numRef>
          </c:val>
          <c:extLst>
            <c:ext xmlns:c16="http://schemas.microsoft.com/office/drawing/2014/chart" uri="{C3380CC4-5D6E-409C-BE32-E72D297353CC}">
              <c16:uniqueId val="{00000003-5D34-4B72-83A9-DF2CBCC6BAEE}"/>
            </c:ext>
          </c:extLst>
        </c:ser>
        <c:ser>
          <c:idx val="1"/>
          <c:order val="1"/>
          <c:tx>
            <c:strRef>
              <c:f>Sheet1!$C$1</c:f>
              <c:strCache>
                <c:ptCount val="1"/>
                <c:pt idx="0">
                  <c:v>2023</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09-4AE3-89B5-84704B0D3DF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Sheet1!$C$2:$C$4</c:f>
              <c:numCache>
                <c:formatCode>0%</c:formatCode>
                <c:ptCount val="3"/>
                <c:pt idx="0">
                  <c:v>0.08</c:v>
                </c:pt>
                <c:pt idx="1">
                  <c:v>0.05</c:v>
                </c:pt>
                <c:pt idx="2">
                  <c:v>0.86</c:v>
                </c:pt>
              </c:numCache>
            </c:numRef>
          </c:val>
          <c:extLst>
            <c:ext xmlns:c16="http://schemas.microsoft.com/office/drawing/2014/chart" uri="{C3380CC4-5D6E-409C-BE32-E72D297353CC}">
              <c16:uniqueId val="{00000004-3ACD-4CA1-B184-54061E62F4E9}"/>
            </c:ext>
          </c:extLst>
        </c:ser>
        <c:ser>
          <c:idx val="2"/>
          <c:order val="2"/>
          <c:tx>
            <c:strRef>
              <c:f>Sheet1!$D$1</c:f>
              <c:strCache>
                <c:ptCount val="1"/>
                <c:pt idx="0">
                  <c:v>2022</c:v>
                </c:pt>
              </c:strCache>
            </c:strRef>
          </c:tx>
          <c:spPr>
            <a:solidFill>
              <a:schemeClr val="accent1">
                <a:lumMod val="50000"/>
              </a:schemeClr>
            </a:solidFill>
          </c:spPr>
          <c:invertIfNegative val="0"/>
          <c:dLbls>
            <c:dLbl>
              <c:idx val="1"/>
              <c:layout>
                <c:manualLayout>
                  <c:x val="-5.5322551587649024E-2"/>
                  <c:y val="-6.16519716114863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12-4EDE-9CC4-DE4BEC19B2B9}"/>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Sheet1!$D$2:$D$4</c:f>
              <c:numCache>
                <c:formatCode>0%</c:formatCode>
                <c:ptCount val="3"/>
                <c:pt idx="0">
                  <c:v>0.08</c:v>
                </c:pt>
                <c:pt idx="1">
                  <c:v>0.06</c:v>
                </c:pt>
                <c:pt idx="2">
                  <c:v>0.87</c:v>
                </c:pt>
              </c:numCache>
            </c:numRef>
          </c:val>
          <c:extLst>
            <c:ext xmlns:c16="http://schemas.microsoft.com/office/drawing/2014/chart" uri="{C3380CC4-5D6E-409C-BE32-E72D297353CC}">
              <c16:uniqueId val="{00000004-74B9-43FD-8936-9A3E88CE6A3F}"/>
            </c:ext>
          </c:extLst>
        </c:ser>
        <c:dLbls>
          <c:showLegendKey val="0"/>
          <c:showVal val="0"/>
          <c:showCatName val="0"/>
          <c:showSerName val="0"/>
          <c:showPercent val="0"/>
          <c:showBubbleSize val="0"/>
        </c:dLbls>
        <c:gapWidth val="80"/>
        <c:overlap val="-25"/>
        <c:axId val="468474048"/>
        <c:axId val="468473264"/>
      </c:barChart>
      <c:valAx>
        <c:axId val="468473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4048"/>
        <c:crosses val="autoZero"/>
        <c:crossBetween val="between"/>
      </c:valAx>
      <c:catAx>
        <c:axId val="468474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8473264"/>
        <c:crosses val="autoZero"/>
        <c:auto val="1"/>
        <c:lblAlgn val="ctr"/>
        <c:lblOffset val="100"/>
        <c:noMultiLvlLbl val="0"/>
      </c:catAx>
      <c:spPr>
        <a:noFill/>
        <a:ln>
          <a:noFill/>
        </a:ln>
        <a:effectLst/>
      </c:spPr>
    </c:plotArea>
    <c:legend>
      <c:legendPos val="b"/>
      <c:layout>
        <c:manualLayout>
          <c:xMode val="edge"/>
          <c:yMode val="edge"/>
          <c:x val="0.41557636926106167"/>
          <c:y val="0.92941334203249248"/>
          <c:w val="0.31366379008620965"/>
          <c:h val="6.0810553174182026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Seen knives used as threat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1591624014780865"/>
          <c:w val="0.62442943244338356"/>
          <c:h val="0.6213422393786795"/>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0.11</c:v>
                </c:pt>
                <c:pt idx="1">
                  <c:v>0.72</c:v>
                </c:pt>
                <c:pt idx="2">
                  <c:v>0.17</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0.1</c:v>
                </c:pt>
                <c:pt idx="1">
                  <c:v>0.71</c:v>
                </c:pt>
                <c:pt idx="2">
                  <c:v>0.19</c:v>
                </c:pt>
              </c:numCache>
            </c:numRef>
          </c:val>
          <c:extLst>
            <c:ext xmlns:c16="http://schemas.microsoft.com/office/drawing/2014/chart" uri="{C3380CC4-5D6E-409C-BE32-E72D297353CC}">
              <c16:uniqueId val="{00000006-3868-4428-BDE7-8007944F3175}"/>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0.11</c:v>
                </c:pt>
                <c:pt idx="1">
                  <c:v>0.69</c:v>
                </c:pt>
                <c:pt idx="2">
                  <c:v>0.2</c:v>
                </c:pt>
              </c:numCache>
            </c:numRef>
          </c:val>
          <c:extLst>
            <c:ext xmlns:c16="http://schemas.microsoft.com/office/drawing/2014/chart" uri="{C3380CC4-5D6E-409C-BE32-E72D297353CC}">
              <c16:uniqueId val="{00000007-D9FD-44C8-BA34-553715C76DCF}"/>
            </c:ext>
          </c:extLst>
        </c:ser>
        <c:dLbls>
          <c:dLblPos val="inEnd"/>
          <c:showLegendKey val="0"/>
          <c:showVal val="1"/>
          <c:showCatName val="0"/>
          <c:showSerName val="0"/>
          <c:showPercent val="0"/>
          <c:showBubbleSize val="0"/>
        </c:dLbls>
        <c:gapWidth val="100"/>
        <c:overlap val="-25"/>
        <c:axId val="468464248"/>
        <c:axId val="468459544"/>
      </c:barChart>
      <c:valAx>
        <c:axId val="46845954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4248"/>
        <c:crosses val="autoZero"/>
        <c:crossBetween val="between"/>
      </c:valAx>
      <c:catAx>
        <c:axId val="468464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59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Carried</a:t>
            </a:r>
            <a:r>
              <a:rPr lang="en-GB" sz="1200" baseline="0" dirty="0"/>
              <a:t> / seen knife for protection</a:t>
            </a:r>
            <a:endParaRPr lang="en-GB"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13990384673708525"/>
          <c:w val="0.65049066757803264"/>
          <c:h val="0.6521559269642816"/>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0.85</c:v>
                </c:pt>
                <c:pt idx="2">
                  <c:v>7.0000000000000007E-2</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0.08</c:v>
                </c:pt>
                <c:pt idx="1">
                  <c:v>0.84</c:v>
                </c:pt>
                <c:pt idx="2">
                  <c:v>0.08</c:v>
                </c:pt>
              </c:numCache>
            </c:numRef>
          </c:val>
          <c:extLst>
            <c:ext xmlns:c16="http://schemas.microsoft.com/office/drawing/2014/chart" uri="{C3380CC4-5D6E-409C-BE32-E72D297353CC}">
              <c16:uniqueId val="{00000003-1B10-48DF-9A15-98636995B2C9}"/>
            </c:ext>
          </c:extLst>
        </c:ser>
        <c:ser>
          <c:idx val="2"/>
          <c:order val="2"/>
          <c:tx>
            <c:strRef>
              <c:f>Sheet1!$D$1</c:f>
              <c:strCache>
                <c:ptCount val="1"/>
                <c:pt idx="0">
                  <c:v>2022</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7.0000000000000007E-2</c:v>
                </c:pt>
                <c:pt idx="1">
                  <c:v>0.84</c:v>
                </c:pt>
                <c:pt idx="2">
                  <c:v>0.08</c:v>
                </c:pt>
              </c:numCache>
            </c:numRef>
          </c:val>
          <c:extLst>
            <c:ext xmlns:c16="http://schemas.microsoft.com/office/drawing/2014/chart" uri="{C3380CC4-5D6E-409C-BE32-E72D297353CC}">
              <c16:uniqueId val="{00000004-2C14-4731-A77A-9B66FF8A63FF}"/>
            </c:ext>
          </c:extLst>
        </c:ser>
        <c:dLbls>
          <c:dLblPos val="inEnd"/>
          <c:showLegendKey val="0"/>
          <c:showVal val="1"/>
          <c:showCatName val="0"/>
          <c:showSerName val="0"/>
          <c:showPercent val="0"/>
          <c:showBubbleSize val="0"/>
        </c:dLbls>
        <c:gapWidth val="100"/>
        <c:overlap val="-25"/>
        <c:axId val="467684376"/>
        <c:axId val="467685160"/>
      </c:barChart>
      <c:valAx>
        <c:axId val="467685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4376"/>
        <c:crosses val="autoZero"/>
        <c:crossBetween val="between"/>
      </c:valAx>
      <c:catAx>
        <c:axId val="4676843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947218984001202"/>
        </c:manualLayout>
      </c:layout>
      <c:barChart>
        <c:barDir val="bar"/>
        <c:grouping val="percentStacked"/>
        <c:varyColors val="0"/>
        <c:ser>
          <c:idx val="0"/>
          <c:order val="0"/>
          <c:tx>
            <c:strRef>
              <c:f>Sheet1!$B$1</c:f>
              <c:strCache>
                <c:ptCount val="1"/>
                <c:pt idx="0">
                  <c:v>Not at all safe</c:v>
                </c:pt>
              </c:strCache>
            </c:strRef>
          </c:tx>
          <c:spPr>
            <a:solidFill>
              <a:schemeClr val="accent4"/>
            </a:solidFill>
            <a:ln>
              <a:noFill/>
            </a:ln>
            <a:effectLst/>
          </c:spPr>
          <c:invertIfNegative val="0"/>
          <c:dLbls>
            <c:dLbl>
              <c:idx val="0"/>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63A-4235-830E-3F371E00961A}"/>
                </c:ext>
              </c:extLst>
            </c:dLbl>
            <c:dLbl>
              <c:idx val="1"/>
              <c:delete val="1"/>
              <c:extLst>
                <c:ext xmlns:c15="http://schemas.microsoft.com/office/drawing/2012/chart" uri="{CE6537A1-D6FC-4f65-9D91-7224C49458BB}"/>
                <c:ext xmlns:c16="http://schemas.microsoft.com/office/drawing/2014/chart" uri="{C3380CC4-5D6E-409C-BE32-E72D297353CC}">
                  <c16:uniqueId val="{00000001-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2-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3-6784-4CDF-9F52-12DF038A3E01}"/>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0.17</c:v>
                </c:pt>
                <c:pt idx="1">
                  <c:v>0.02</c:v>
                </c:pt>
                <c:pt idx="2">
                  <c:v>0.02</c:v>
                </c:pt>
                <c:pt idx="3">
                  <c:v>0.03</c:v>
                </c:pt>
              </c:numCache>
            </c:numRef>
          </c:val>
          <c:extLst>
            <c:ext xmlns:c16="http://schemas.microsoft.com/office/drawing/2014/chart" uri="{C3380CC4-5D6E-409C-BE32-E72D297353CC}">
              <c16:uniqueId val="{00000004-6784-4CDF-9F52-12DF038A3E01}"/>
            </c:ext>
          </c:extLst>
        </c:ser>
        <c:ser>
          <c:idx val="1"/>
          <c:order val="1"/>
          <c:tx>
            <c:strRef>
              <c:f>Sheet1!$C$1</c:f>
              <c:strCache>
                <c:ptCount val="1"/>
                <c:pt idx="0">
                  <c:v>Not safe</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6-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7-6784-4CDF-9F52-12DF038A3E01}"/>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0.13</c:v>
                </c:pt>
                <c:pt idx="1">
                  <c:v>0.02</c:v>
                </c:pt>
                <c:pt idx="2">
                  <c:v>0.03</c:v>
                </c:pt>
                <c:pt idx="3">
                  <c:v>0.03</c:v>
                </c:pt>
              </c:numCache>
            </c:numRef>
          </c:val>
          <c:extLst>
            <c:ext xmlns:c16="http://schemas.microsoft.com/office/drawing/2014/chart" uri="{C3380CC4-5D6E-409C-BE32-E72D297353CC}">
              <c16:uniqueId val="{00000008-6784-4CDF-9F52-12DF038A3E01}"/>
            </c:ext>
          </c:extLst>
        </c:ser>
        <c:ser>
          <c:idx val="2"/>
          <c:order val="2"/>
          <c:tx>
            <c:strRef>
              <c:f>Sheet1!$D$1</c:f>
              <c:strCache>
                <c:ptCount val="1"/>
                <c:pt idx="0">
                  <c:v>Okay</c:v>
                </c:pt>
              </c:strCache>
            </c:strRef>
          </c:tx>
          <c:spPr>
            <a:solidFill>
              <a:schemeClr val="bg1">
                <a:lumMod val="65000"/>
              </a:schemeClr>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0.33</c:v>
                </c:pt>
                <c:pt idx="1">
                  <c:v>0.1</c:v>
                </c:pt>
                <c:pt idx="2">
                  <c:v>0.08</c:v>
                </c:pt>
                <c:pt idx="3">
                  <c:v>0.14000000000000001</c:v>
                </c:pt>
              </c:numCache>
            </c:numRef>
          </c:val>
          <c:extLst>
            <c:ext xmlns:c16="http://schemas.microsoft.com/office/drawing/2014/chart" uri="{C3380CC4-5D6E-409C-BE32-E72D297353CC}">
              <c16:uniqueId val="{00000009-6784-4CDF-9F52-12DF038A3E01}"/>
            </c:ext>
          </c:extLst>
        </c:ser>
        <c:ser>
          <c:idx val="3"/>
          <c:order val="3"/>
          <c:tx>
            <c:strRef>
              <c:f>Sheet1!$E$1</c:f>
              <c:strCache>
                <c:ptCount val="1"/>
                <c:pt idx="0">
                  <c:v>Safe</c:v>
                </c:pt>
              </c:strCache>
            </c:strRef>
          </c:tx>
          <c:spPr>
            <a:solidFill>
              <a:srgbClr val="0070C0"/>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Sheet1!$E$2:$E$5</c:f>
              <c:numCache>
                <c:formatCode>0%</c:formatCode>
                <c:ptCount val="4"/>
                <c:pt idx="0">
                  <c:v>0.22</c:v>
                </c:pt>
                <c:pt idx="1">
                  <c:v>0.33</c:v>
                </c:pt>
                <c:pt idx="2">
                  <c:v>0.21</c:v>
                </c:pt>
                <c:pt idx="3">
                  <c:v>0.32</c:v>
                </c:pt>
              </c:numCache>
            </c:numRef>
          </c:val>
          <c:extLst>
            <c:ext xmlns:c16="http://schemas.microsoft.com/office/drawing/2014/chart" uri="{C3380CC4-5D6E-409C-BE32-E72D297353CC}">
              <c16:uniqueId val="{0000000A-6784-4CDF-9F52-12DF038A3E01}"/>
            </c:ext>
          </c:extLst>
        </c:ser>
        <c:ser>
          <c:idx val="4"/>
          <c:order val="4"/>
          <c:tx>
            <c:strRef>
              <c:f>Sheet1!$F$1</c:f>
              <c:strCache>
                <c:ptCount val="1"/>
                <c:pt idx="0">
                  <c:v>Very safe</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Sheet1!$F$2:$F$5</c:f>
              <c:numCache>
                <c:formatCode>0%</c:formatCode>
                <c:ptCount val="4"/>
                <c:pt idx="0">
                  <c:v>0.16</c:v>
                </c:pt>
                <c:pt idx="1">
                  <c:v>0.53</c:v>
                </c:pt>
                <c:pt idx="2">
                  <c:v>0.66</c:v>
                </c:pt>
                <c:pt idx="3">
                  <c:v>0.49</c:v>
                </c:pt>
              </c:numCache>
            </c:numRef>
          </c:val>
          <c:extLst>
            <c:ext xmlns:c16="http://schemas.microsoft.com/office/drawing/2014/chart" uri="{C3380CC4-5D6E-409C-BE32-E72D297353CC}">
              <c16:uniqueId val="{0000000B-6784-4CDF-9F52-12DF038A3E01}"/>
            </c:ext>
          </c:extLst>
        </c:ser>
        <c:dLbls>
          <c:showLegendKey val="0"/>
          <c:showVal val="0"/>
          <c:showCatName val="0"/>
          <c:showSerName val="0"/>
          <c:showPercent val="0"/>
          <c:showBubbleSize val="0"/>
        </c:dLbls>
        <c:gapWidth val="80"/>
        <c:overlap val="100"/>
        <c:axId val="467687904"/>
        <c:axId val="467688296"/>
      </c:barChart>
      <c:catAx>
        <c:axId val="467687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8296"/>
        <c:crosses val="autoZero"/>
        <c:auto val="1"/>
        <c:lblAlgn val="ctr"/>
        <c:lblOffset val="100"/>
        <c:noMultiLvlLbl val="0"/>
      </c:catAx>
      <c:valAx>
        <c:axId val="467688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904"/>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0.24</c:v>
                </c:pt>
                <c:pt idx="1">
                  <c:v>0.22</c:v>
                </c:pt>
                <c:pt idx="2">
                  <c:v>0.25</c:v>
                </c:pt>
                <c:pt idx="3">
                  <c:v>0.3</c:v>
                </c:pt>
              </c:numCache>
            </c:numRef>
          </c:val>
          <c:extLst xmlns:c15="http://schemas.microsoft.com/office/drawing/2012/chart">
            <c:ext xmlns:c16="http://schemas.microsoft.com/office/drawing/2014/chart" uri="{C3380CC4-5D6E-409C-BE32-E72D297353CC}">
              <c16:uniqueId val="{00000000-9780-413E-B43E-A21AE54D057E}"/>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0.25</c:v>
                </c:pt>
                <c:pt idx="1">
                  <c:v>0.21</c:v>
                </c:pt>
                <c:pt idx="2">
                  <c:v>0.24</c:v>
                </c:pt>
                <c:pt idx="3">
                  <c:v>0.3</c:v>
                </c:pt>
              </c:numCache>
            </c:numRef>
          </c:val>
          <c:extLst>
            <c:ext xmlns:c16="http://schemas.microsoft.com/office/drawing/2014/chart" uri="{C3380CC4-5D6E-409C-BE32-E72D297353CC}">
              <c16:uniqueId val="{00000002-9780-413E-B43E-A21AE54D057E}"/>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0.22</c:v>
                </c:pt>
                <c:pt idx="1">
                  <c:v>0.21</c:v>
                </c:pt>
                <c:pt idx="2">
                  <c:v>0.26</c:v>
                </c:pt>
                <c:pt idx="3">
                  <c:v>0.3</c:v>
                </c:pt>
              </c:numCache>
            </c:numRef>
          </c:val>
          <c:extLst>
            <c:ext xmlns:c16="http://schemas.microsoft.com/office/drawing/2014/chart" uri="{C3380CC4-5D6E-409C-BE32-E72D297353CC}">
              <c16:uniqueId val="{00000003-9780-413E-B43E-A21AE54D057E}"/>
            </c:ext>
          </c:extLst>
        </c:ser>
        <c:dLbls>
          <c:dLblPos val="outEnd"/>
          <c:showLegendKey val="0"/>
          <c:showVal val="1"/>
          <c:showCatName val="0"/>
          <c:showSerName val="0"/>
          <c:showPercent val="0"/>
          <c:showBubbleSize val="0"/>
        </c:dLbls>
        <c:gapWidth val="80"/>
        <c:overlap val="-25"/>
        <c:axId val="414181736"/>
        <c:axId val="414185264"/>
        <c:extLst/>
      </c:barChart>
      <c:catAx>
        <c:axId val="41418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5264"/>
        <c:crosses val="autoZero"/>
        <c:auto val="1"/>
        <c:lblAlgn val="ctr"/>
        <c:lblOffset val="100"/>
        <c:noMultiLvlLbl val="0"/>
      </c:catAx>
      <c:valAx>
        <c:axId val="414185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418173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39710035782836"/>
          <c:y val="8.8837275897795706E-2"/>
          <c:w val="0.73296171170596214"/>
          <c:h val="0.74177359491374673"/>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4-0512-44F8-A902-A6A5994D8220}"/>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0.3</c:v>
                </c:pt>
                <c:pt idx="1">
                  <c:v>0.7</c:v>
                </c:pt>
              </c:numCache>
            </c:numRef>
          </c:val>
          <c:extLst>
            <c:ext xmlns:c16="http://schemas.microsoft.com/office/drawing/2014/chart" uri="{C3380CC4-5D6E-409C-BE32-E72D297353CC}">
              <c16:uniqueId val="{00000005-F026-4EF8-9308-296094A89677}"/>
            </c:ext>
          </c:extLst>
        </c:ser>
        <c:dLbls>
          <c:dLblPos val="outEnd"/>
          <c:showLegendKey val="0"/>
          <c:showVal val="1"/>
          <c:showCatName val="0"/>
          <c:showSerName val="0"/>
          <c:showPercent val="0"/>
          <c:showBubbleSize val="0"/>
        </c:dLbls>
        <c:gapWidth val="80"/>
        <c:overlap val="-25"/>
        <c:axId val="417982456"/>
        <c:axId val="417985200"/>
      </c:barChart>
      <c:valAx>
        <c:axId val="417985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82456"/>
        <c:crosses val="autoZero"/>
        <c:crossBetween val="between"/>
      </c:valAx>
      <c:catAx>
        <c:axId val="4179824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85200"/>
        <c:crosses val="autoZero"/>
        <c:auto val="1"/>
        <c:lblAlgn val="ctr"/>
        <c:lblOffset val="100"/>
        <c:noMultiLvlLbl val="0"/>
      </c:catAx>
      <c:spPr>
        <a:noFill/>
        <a:ln>
          <a:noFill/>
        </a:ln>
        <a:effectLst/>
      </c:spPr>
    </c:plotArea>
    <c:legend>
      <c:legendPos val="b"/>
      <c:layout>
        <c:manualLayout>
          <c:xMode val="edge"/>
          <c:yMode val="edge"/>
          <c:x val="0.31803901320790939"/>
          <c:y val="0.91781199677053982"/>
          <c:w val="0.36392197358418127"/>
          <c:h val="6.73008365239637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9615719542354"/>
          <c:y val="0.10361716486367438"/>
          <c:w val="0.64780909148384014"/>
          <c:h val="0.74236655653779293"/>
        </c:manualLayout>
      </c:layout>
      <c:doughnutChart>
        <c:varyColors val="1"/>
        <c:ser>
          <c:idx val="0"/>
          <c:order val="0"/>
          <c:tx>
            <c:strRef>
              <c:f>Sheet1!$B$1</c:f>
              <c:strCache>
                <c:ptCount val="1"/>
                <c:pt idx="0">
                  <c:v>Alcohol</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3A6F-4C67-9995-66F9B44AB342}"/>
              </c:ext>
            </c:extLst>
          </c:dPt>
          <c:dPt>
            <c:idx val="1"/>
            <c:bubble3D val="0"/>
            <c:spPr>
              <a:solidFill>
                <a:srgbClr val="00A79D"/>
              </a:solidFill>
              <a:ln w="19050">
                <a:noFill/>
              </a:ln>
              <a:effectLst/>
            </c:spPr>
            <c:extLst>
              <c:ext xmlns:c16="http://schemas.microsoft.com/office/drawing/2014/chart" uri="{C3380CC4-5D6E-409C-BE32-E72D297353CC}">
                <c16:uniqueId val="{00000003-3A6F-4C67-9995-66F9B44AB3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4-3A6F-4C67-9995-66F9B44AB342}"/>
            </c:ext>
          </c:extLst>
        </c:ser>
        <c:dLbls>
          <c:showLegendKey val="0"/>
          <c:showVal val="1"/>
          <c:showCatName val="0"/>
          <c:showSerName val="0"/>
          <c:showPercent val="0"/>
          <c:showBubbleSize val="0"/>
          <c:showLeaderLines val="1"/>
        </c:dLbls>
        <c:firstSliceAng val="0"/>
        <c:holeSize val="43"/>
      </c:doughnutChart>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solidFill>
            <a:schemeClr val="bg1"/>
          </a:solidFill>
          <a:latin typeface="+mn-lt"/>
          <a:cs typeface="DINPro" panose="020B0504020101020102"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r>
              <a:rPr lang="en-GB" sz="1200" dirty="0">
                <a:solidFill>
                  <a:schemeClr val="tx1">
                    <a:lumMod val="75000"/>
                    <a:lumOff val="25000"/>
                  </a:schemeClr>
                </a:solidFill>
              </a:rPr>
              <a:t>Parent/Carer</a:t>
            </a:r>
            <a:r>
              <a:rPr lang="en-GB" sz="1200" baseline="0" dirty="0">
                <a:solidFill>
                  <a:schemeClr val="tx1">
                    <a:lumMod val="75000"/>
                    <a:lumOff val="25000"/>
                  </a:schemeClr>
                </a:solidFill>
              </a:rPr>
              <a:t> drinks alcohol</a:t>
            </a:r>
            <a:endParaRPr lang="en-GB" sz="1200" dirty="0">
              <a:solidFill>
                <a:schemeClr val="tx1">
                  <a:lumMod val="75000"/>
                  <a:lumOff val="25000"/>
                </a:schemeClr>
              </a:solidFill>
            </a:endParaRPr>
          </a:p>
        </c:rich>
      </c:tx>
      <c:layout>
        <c:manualLayout>
          <c:xMode val="edge"/>
          <c:yMode val="edge"/>
          <c:x val="0.33523964023929326"/>
          <c:y val="3.922626817794967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0759615719542354"/>
          <c:y val="0.14760726863348575"/>
          <c:w val="0.56993776122474249"/>
          <c:h val="0.66756277075708259"/>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Sheet1!$B$2:$B$4</c:f>
              <c:numCache>
                <c:formatCode>0%</c:formatCode>
                <c:ptCount val="3"/>
                <c:pt idx="0">
                  <c:v>0.19</c:v>
                </c:pt>
                <c:pt idx="1">
                  <c:v>0.34</c:v>
                </c:pt>
                <c:pt idx="2">
                  <c:v>0.48</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2023</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Sheet1!$C$2:$C$4</c:f>
              <c:numCache>
                <c:formatCode>0%</c:formatCode>
                <c:ptCount val="3"/>
                <c:pt idx="0">
                  <c:v>0.18</c:v>
                </c:pt>
                <c:pt idx="1">
                  <c:v>0.35</c:v>
                </c:pt>
                <c:pt idx="2">
                  <c:v>0.46</c:v>
                </c:pt>
              </c:numCache>
            </c:numRef>
          </c:val>
          <c:extLst>
            <c:ext xmlns:c16="http://schemas.microsoft.com/office/drawing/2014/chart" uri="{C3380CC4-5D6E-409C-BE32-E72D297353CC}">
              <c16:uniqueId val="{00000007-68D0-4403-A9DD-5D8FB0AE3013}"/>
            </c:ext>
          </c:extLst>
        </c:ser>
        <c:ser>
          <c:idx val="2"/>
          <c:order val="2"/>
          <c:tx>
            <c:strRef>
              <c:f>Sheet1!$D$1</c:f>
              <c:strCache>
                <c:ptCount val="1"/>
                <c:pt idx="0">
                  <c:v>2022</c:v>
                </c:pt>
              </c:strCache>
            </c:strRef>
          </c:tx>
          <c:spPr>
            <a:solidFill>
              <a:schemeClr val="accent1">
                <a:lumMod val="5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Sheet1!$D$2:$D$4</c:f>
              <c:numCache>
                <c:formatCode>0%</c:formatCode>
                <c:ptCount val="3"/>
                <c:pt idx="0">
                  <c:v>0.19</c:v>
                </c:pt>
                <c:pt idx="1">
                  <c:v>0.34</c:v>
                </c:pt>
                <c:pt idx="2">
                  <c:v>0.47</c:v>
                </c:pt>
              </c:numCache>
            </c:numRef>
          </c:val>
          <c:extLst>
            <c:ext xmlns:c16="http://schemas.microsoft.com/office/drawing/2014/chart" uri="{C3380CC4-5D6E-409C-BE32-E72D297353CC}">
              <c16:uniqueId val="{00000006-CB63-4CDA-AE69-239BCEF5810B}"/>
            </c:ext>
          </c:extLst>
        </c:ser>
        <c:dLbls>
          <c:dLblPos val="inEnd"/>
          <c:showLegendKey val="0"/>
          <c:showVal val="1"/>
          <c:showCatName val="0"/>
          <c:showSerName val="0"/>
          <c:showPercent val="0"/>
          <c:showBubbleSize val="0"/>
        </c:dLbls>
        <c:gapWidth val="100"/>
        <c:overlap val="-25"/>
        <c:axId val="421594768"/>
        <c:axId val="421590456"/>
      </c:barChart>
      <c:valAx>
        <c:axId val="421590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4768"/>
        <c:crosses val="autoZero"/>
        <c:crossBetween val="between"/>
      </c:valAx>
      <c:catAx>
        <c:axId val="421594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0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r>
              <a:rPr lang="en-GB" sz="1200" dirty="0">
                <a:solidFill>
                  <a:schemeClr val="tx1">
                    <a:lumMod val="75000"/>
                    <a:lumOff val="25000"/>
                  </a:schemeClr>
                </a:solidFill>
              </a:rPr>
              <a:t>Notice</a:t>
            </a:r>
            <a:r>
              <a:rPr lang="en-GB" sz="1200" baseline="0" dirty="0">
                <a:solidFill>
                  <a:schemeClr val="tx1">
                    <a:lumMod val="75000"/>
                    <a:lumOff val="25000"/>
                  </a:schemeClr>
                </a:solidFill>
              </a:rPr>
              <a:t> these things - Yes</a:t>
            </a:r>
            <a:endParaRPr lang="en-GB" sz="1200" dirty="0">
              <a:solidFill>
                <a:schemeClr val="tx1">
                  <a:lumMod val="75000"/>
                  <a:lumOff val="25000"/>
                </a:schemeClr>
              </a:solidFill>
            </a:endParaRPr>
          </a:p>
        </c:rich>
      </c:tx>
      <c:layout>
        <c:manualLayout>
          <c:xMode val="edge"/>
          <c:yMode val="edge"/>
          <c:x val="0.46167129846837246"/>
          <c:y val="4.995728889888172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38975678397960722"/>
          <c:y val="0.12179394720432522"/>
          <c:w val="0.53466769491449528"/>
          <c:h val="0.78232536211693982"/>
        </c:manualLayout>
      </c:layout>
      <c:barChart>
        <c:barDir val="bar"/>
        <c:grouping val="clustered"/>
        <c:varyColors val="0"/>
        <c:ser>
          <c:idx val="0"/>
          <c:order val="0"/>
          <c:tx>
            <c:strRef>
              <c:f>Sheet1!$B$1</c:f>
              <c:strCache>
                <c:ptCount val="1"/>
                <c:pt idx="0">
                  <c:v>2024</c:v>
                </c:pt>
              </c:strCache>
            </c:strRef>
          </c:tx>
          <c:spPr>
            <a:solidFill>
              <a:schemeClr val="accent1"/>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55-4119-8AF2-4B0F2CF09479}"/>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55-4119-8AF2-4B0F2CF09479}"/>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55-4119-8AF2-4B0F2CF09479}"/>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55-4119-8AF2-4B0F2CF0947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Sheet1!$B$2:$B$11</c:f>
              <c:numCache>
                <c:formatCode>0%</c:formatCode>
                <c:ptCount val="10"/>
                <c:pt idx="0">
                  <c:v>0.69</c:v>
                </c:pt>
                <c:pt idx="1">
                  <c:v>0.03</c:v>
                </c:pt>
                <c:pt idx="2">
                  <c:v>0.05</c:v>
                </c:pt>
                <c:pt idx="3">
                  <c:v>0.04</c:v>
                </c:pt>
                <c:pt idx="4">
                  <c:v>0.06</c:v>
                </c:pt>
                <c:pt idx="5">
                  <c:v>7.0000000000000007E-2</c:v>
                </c:pt>
                <c:pt idx="6">
                  <c:v>0.09</c:v>
                </c:pt>
                <c:pt idx="7">
                  <c:v>0.11</c:v>
                </c:pt>
                <c:pt idx="8">
                  <c:v>0.1</c:v>
                </c:pt>
                <c:pt idx="9">
                  <c:v>0.17</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2023</c:v>
                </c:pt>
              </c:strCache>
            </c:strRef>
          </c:tx>
          <c:spPr>
            <a:solidFill>
              <a:srgbClr val="00A79D"/>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5-404B-9983-C60A04B16728}"/>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15-404B-9983-C60A04B16728}"/>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Sheet1!$C$2:$C$11</c:f>
              <c:numCache>
                <c:formatCode>0%</c:formatCode>
                <c:ptCount val="10"/>
                <c:pt idx="0">
                  <c:v>0.69</c:v>
                </c:pt>
                <c:pt idx="1">
                  <c:v>0.04</c:v>
                </c:pt>
                <c:pt idx="2">
                  <c:v>0.05</c:v>
                </c:pt>
                <c:pt idx="3">
                  <c:v>0.05</c:v>
                </c:pt>
                <c:pt idx="4">
                  <c:v>0.05</c:v>
                </c:pt>
                <c:pt idx="5">
                  <c:v>0.08</c:v>
                </c:pt>
                <c:pt idx="6">
                  <c:v>0.09</c:v>
                </c:pt>
                <c:pt idx="7">
                  <c:v>0.1</c:v>
                </c:pt>
                <c:pt idx="8">
                  <c:v>0.11</c:v>
                </c:pt>
                <c:pt idx="9">
                  <c:v>0.17</c:v>
                </c:pt>
              </c:numCache>
            </c:numRef>
          </c:val>
          <c:extLst>
            <c:ext xmlns:c16="http://schemas.microsoft.com/office/drawing/2014/chart" uri="{C3380CC4-5D6E-409C-BE32-E72D297353CC}">
              <c16:uniqueId val="{00000005-3B6E-4CE5-AAA9-A608C9DAE950}"/>
            </c:ext>
          </c:extLst>
        </c:ser>
        <c:ser>
          <c:idx val="2"/>
          <c:order val="2"/>
          <c:tx>
            <c:strRef>
              <c:f>Sheet1!$D$1</c:f>
              <c:strCache>
                <c:ptCount val="1"/>
                <c:pt idx="0">
                  <c:v>2022</c:v>
                </c:pt>
              </c:strCache>
            </c:strRef>
          </c:tx>
          <c:spPr>
            <a:solidFill>
              <a:schemeClr val="accent1">
                <a:lumMod val="50000"/>
              </a:schemeClr>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12-4DFD-9F36-4A666612F147}"/>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12-4DFD-9F36-4A666612F147}"/>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Sheet1!$D$2:$D$11</c:f>
              <c:numCache>
                <c:formatCode>0%</c:formatCode>
                <c:ptCount val="10"/>
                <c:pt idx="0">
                  <c:v>0.67</c:v>
                </c:pt>
                <c:pt idx="1">
                  <c:v>0.04</c:v>
                </c:pt>
                <c:pt idx="2">
                  <c:v>0.05</c:v>
                </c:pt>
                <c:pt idx="3">
                  <c:v>0.06</c:v>
                </c:pt>
                <c:pt idx="4">
                  <c:v>0.06</c:v>
                </c:pt>
                <c:pt idx="5">
                  <c:v>0.08</c:v>
                </c:pt>
                <c:pt idx="6">
                  <c:v>0.09</c:v>
                </c:pt>
                <c:pt idx="7">
                  <c:v>0.11</c:v>
                </c:pt>
                <c:pt idx="8">
                  <c:v>0.1</c:v>
                </c:pt>
                <c:pt idx="9">
                  <c:v>0.19</c:v>
                </c:pt>
              </c:numCache>
            </c:numRef>
          </c:val>
          <c:extLst>
            <c:ext xmlns:c16="http://schemas.microsoft.com/office/drawing/2014/chart" uri="{C3380CC4-5D6E-409C-BE32-E72D297353CC}">
              <c16:uniqueId val="{00000004-A017-4083-BFF0-BC115795914D}"/>
            </c:ext>
          </c:extLst>
        </c:ser>
        <c:dLbls>
          <c:dLblPos val="inEnd"/>
          <c:showLegendKey val="0"/>
          <c:showVal val="1"/>
          <c:showCatName val="0"/>
          <c:showSerName val="0"/>
          <c:showPercent val="0"/>
          <c:showBubbleSize val="0"/>
        </c:dLbls>
        <c:gapWidth val="100"/>
        <c:overlap val="-25"/>
        <c:axId val="421595944"/>
        <c:axId val="421593984"/>
      </c:barChart>
      <c:valAx>
        <c:axId val="42159398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5944"/>
        <c:crosses val="autoZero"/>
        <c:crossBetween val="between"/>
      </c:valAx>
      <c:catAx>
        <c:axId val="421595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3984"/>
        <c:crosses val="autoZero"/>
        <c:auto val="1"/>
        <c:lblAlgn val="ctr"/>
        <c:lblOffset val="100"/>
        <c:noMultiLvlLbl val="0"/>
      </c:catAx>
      <c:spPr>
        <a:noFill/>
        <a:ln>
          <a:noFill/>
        </a:ln>
        <a:effectLst/>
      </c:spPr>
    </c:plotArea>
    <c:legend>
      <c:legendPos val="b"/>
      <c:layout>
        <c:manualLayout>
          <c:xMode val="edge"/>
          <c:yMode val="edge"/>
          <c:x val="0.48921823831153516"/>
          <c:y val="0.94619353615205892"/>
          <c:w val="0.24810766122740227"/>
          <c:h val="4.75459646394317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80600902239081"/>
          <c:y val="3.2921548556776363E-2"/>
          <c:w val="0.53721718251968631"/>
          <c:h val="0.7386714034607299"/>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2"/>
              <c:layout>
                <c:manualLayout>
                  <c:x val="-6.9995942437673887E-3"/>
                  <c:y val="-5.6825577627207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81-47B3-A8EB-63B06EC1C20B}"/>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A012-4EE4-A609-3FDFF5C5C005}"/>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A012-4EE4-A609-3FDFF5C5C0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ef>
          </c:cat>
          <c:val>
            <c:numRef>
              <c:f>Sheet1!$B$2:$B$6</c:f>
              <c:numCache>
                <c:formatCode>0%</c:formatCode>
                <c:ptCount val="5"/>
                <c:pt idx="0">
                  <c:v>0</c:v>
                </c:pt>
                <c:pt idx="1">
                  <c:v>0.01</c:v>
                </c:pt>
                <c:pt idx="2">
                  <c:v>0.06</c:v>
                </c:pt>
                <c:pt idx="3">
                  <c:v>0.13</c:v>
                </c:pt>
                <c:pt idx="4">
                  <c:v>0.81</c:v>
                </c:pt>
              </c:numCache>
            </c:numRef>
          </c:val>
          <c:extLst>
            <c:ext xmlns:c16="http://schemas.microsoft.com/office/drawing/2014/chart" uri="{C3380CC4-5D6E-409C-BE32-E72D297353CC}">
              <c16:uniqueId val="{00000004-3A6F-4C67-9995-66F9B44AB342}"/>
            </c:ext>
          </c:extLst>
        </c:ser>
        <c:ser>
          <c:idx val="1"/>
          <c:order val="1"/>
          <c:tx>
            <c:strRef>
              <c:f>Sheet1!$C$1</c:f>
              <c:strCache>
                <c:ptCount val="1"/>
                <c:pt idx="0">
                  <c:v>2023</c:v>
                </c:pt>
              </c:strCache>
            </c:strRef>
          </c:tx>
          <c:spPr>
            <a:solidFill>
              <a:srgbClr val="00A79D"/>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33-4A9A-8000-4850BB2547ED}"/>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D5D-47A8-98B9-628F26DDDD22}"/>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D5D-47A8-98B9-628F26DDDD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ef>
          </c:cat>
          <c:val>
            <c:numRef>
              <c:f>Sheet1!$C$2:$C$6</c:f>
              <c:numCache>
                <c:formatCode>0%</c:formatCode>
                <c:ptCount val="5"/>
                <c:pt idx="0">
                  <c:v>0.01</c:v>
                </c:pt>
                <c:pt idx="1">
                  <c:v>0.01</c:v>
                </c:pt>
                <c:pt idx="2">
                  <c:v>0.06</c:v>
                </c:pt>
                <c:pt idx="3">
                  <c:v>0.14000000000000001</c:v>
                </c:pt>
                <c:pt idx="4">
                  <c:v>0.78</c:v>
                </c:pt>
              </c:numCache>
            </c:numRef>
          </c:val>
          <c:extLst>
            <c:ext xmlns:c16="http://schemas.microsoft.com/office/drawing/2014/chart" uri="{C3380CC4-5D6E-409C-BE32-E72D297353CC}">
              <c16:uniqueId val="{00000004-7E39-4237-A096-C37606D9F061}"/>
            </c:ext>
          </c:extLst>
        </c:ser>
        <c:ser>
          <c:idx val="2"/>
          <c:order val="2"/>
          <c:tx>
            <c:strRef>
              <c:f>Sheet1!$D$1</c:f>
              <c:strCache>
                <c:ptCount val="1"/>
                <c:pt idx="0">
                  <c:v>2022</c:v>
                </c:pt>
              </c:strCache>
            </c:strRef>
          </c:tx>
          <c:spPr>
            <a:solidFill>
              <a:schemeClr val="accent1">
                <a:lumMod val="50000"/>
              </a:schemeClr>
            </a:solid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6-CEC6-4989-9D97-7E0175D623D1}"/>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5-CEC6-4989-9D97-7E0175D623D1}"/>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D-47A8-98B9-628F26DDDD22}"/>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CEC6-4989-9D97-7E0175D623D1}"/>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EC6-4989-9D97-7E0175D623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ef>
          </c:cat>
          <c:val>
            <c:numRef>
              <c:f>Sheet1!$D$2:$D$6</c:f>
              <c:numCache>
                <c:formatCode>0%</c:formatCode>
                <c:ptCount val="5"/>
                <c:pt idx="0">
                  <c:v>0.01</c:v>
                </c:pt>
                <c:pt idx="1">
                  <c:v>0.01</c:v>
                </c:pt>
                <c:pt idx="2">
                  <c:v>0.06</c:v>
                </c:pt>
                <c:pt idx="3">
                  <c:v>0.23</c:v>
                </c:pt>
                <c:pt idx="4">
                  <c:v>0.7</c:v>
                </c:pt>
              </c:numCache>
            </c:numRef>
          </c:val>
          <c:extLst>
            <c:ext xmlns:c16="http://schemas.microsoft.com/office/drawing/2014/chart" uri="{C3380CC4-5D6E-409C-BE32-E72D297353CC}">
              <c16:uniqueId val="{00000004-CEC6-4989-9D97-7E0175D623D1}"/>
            </c:ext>
          </c:extLst>
        </c:ser>
        <c:dLbls>
          <c:dLblPos val="inEnd"/>
          <c:showLegendKey val="0"/>
          <c:showVal val="1"/>
          <c:showCatName val="0"/>
          <c:showSerName val="0"/>
          <c:showPercent val="0"/>
          <c:showBubbleSize val="0"/>
        </c:dLbls>
        <c:gapWidth val="150"/>
        <c:overlap val="-25"/>
        <c:axId val="421589672"/>
        <c:axId val="421592024"/>
      </c:barChart>
      <c:valAx>
        <c:axId val="421592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89672"/>
        <c:crosses val="autoZero"/>
        <c:crossBetween val="between"/>
        <c:majorUnit val="0.2"/>
      </c:valAx>
      <c:catAx>
        <c:axId val="421589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2024"/>
        <c:crosses val="autoZero"/>
        <c:auto val="0"/>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64529125278139"/>
          <c:y val="3.292154855677637E-2"/>
          <c:w val="0.52201628530767452"/>
          <c:h val="0.69837645834268458"/>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Disposable e.g. Blu bar, Elf bar, Lost Mary</c:v>
                </c:pt>
                <c:pt idx="1">
                  <c:v>Rechargeable e.g. pens or pods</c:v>
                </c:pt>
                <c:pt idx="2">
                  <c:v>Tanks and Mods</c:v>
                </c:pt>
              </c:strCache>
            </c:strRef>
          </c:cat>
          <c:val>
            <c:numRef>
              <c:f>Sheet1!$B$2:$B$4</c:f>
              <c:numCache>
                <c:formatCode>General</c:formatCode>
                <c:ptCount val="3"/>
                <c:pt idx="0">
                  <c:v>6</c:v>
                </c:pt>
                <c:pt idx="1">
                  <c:v>5</c:v>
                </c:pt>
                <c:pt idx="2">
                  <c:v>2</c:v>
                </c:pt>
              </c:numCache>
            </c:numRef>
          </c:val>
          <c:extLst>
            <c:ext xmlns:c16="http://schemas.microsoft.com/office/drawing/2014/chart" uri="{C3380CC4-5D6E-409C-BE32-E72D297353CC}">
              <c16:uniqueId val="{00000004-3A6F-4C67-9995-66F9B44AB342}"/>
            </c:ext>
          </c:extLst>
        </c:ser>
        <c:dLbls>
          <c:dLblPos val="inEnd"/>
          <c:showLegendKey val="0"/>
          <c:showVal val="1"/>
          <c:showCatName val="0"/>
          <c:showSerName val="0"/>
          <c:showPercent val="0"/>
          <c:showBubbleSize val="0"/>
        </c:dLbls>
        <c:gapWidth val="150"/>
        <c:overlap val="-25"/>
        <c:axId val="421589672"/>
        <c:axId val="421592024"/>
      </c:barChart>
      <c:valAx>
        <c:axId val="421592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89672"/>
        <c:crosses val="autoZero"/>
        <c:crossBetween val="between"/>
      </c:valAx>
      <c:catAx>
        <c:axId val="421589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2024"/>
        <c:crossesAt val="0"/>
        <c:auto val="0"/>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Smoker in the home</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7123033207564517"/>
          <c:y val="0.18159091869030783"/>
          <c:w val="0.75868853641811684"/>
          <c:h val="0.65347131044230922"/>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don't want to say</c:v>
                </c:pt>
                <c:pt idx="1">
                  <c:v>No</c:v>
                </c:pt>
                <c:pt idx="2">
                  <c:v>Yes</c:v>
                </c:pt>
              </c:strCache>
            </c:strRef>
          </c:cat>
          <c:val>
            <c:numRef>
              <c:f>Sheet1!$B$2:$B$4</c:f>
              <c:numCache>
                <c:formatCode>0%</c:formatCode>
                <c:ptCount val="3"/>
                <c:pt idx="0">
                  <c:v>0.09</c:v>
                </c:pt>
                <c:pt idx="1">
                  <c:v>0.57999999999999996</c:v>
                </c:pt>
                <c:pt idx="2">
                  <c:v>0.34</c:v>
                </c:pt>
              </c:numCache>
            </c:numRef>
          </c:val>
          <c:extLst>
            <c:ext xmlns:c16="http://schemas.microsoft.com/office/drawing/2014/chart" uri="{C3380CC4-5D6E-409C-BE32-E72D297353CC}">
              <c16:uniqueId val="{00000006-FF3D-4A1A-9A6B-A8648900F127}"/>
            </c:ext>
          </c:extLst>
        </c:ser>
        <c:ser>
          <c:idx val="1"/>
          <c:order val="1"/>
          <c:tx>
            <c:strRef>
              <c:f>Sheet1!$C$1</c:f>
              <c:strCache>
                <c:ptCount val="1"/>
                <c:pt idx="0">
                  <c:v>2023</c:v>
                </c:pt>
              </c:strCache>
            </c:strRef>
          </c:tx>
          <c:spPr>
            <a:solidFill>
              <a:srgbClr val="00A79D"/>
            </a:solidFill>
          </c:spPr>
          <c:invertIfNegative val="0"/>
          <c:dLbls>
            <c:dLbl>
              <c:idx val="0"/>
              <c:layout>
                <c:manualLayout>
                  <c:x val="-6.7789189002050762E-2"/>
                  <c:y val="-1.200227867158600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D-4920-A616-EBB3DEAB0805}"/>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0.08</c:v>
                </c:pt>
                <c:pt idx="1">
                  <c:v>0.56999999999999995</c:v>
                </c:pt>
                <c:pt idx="2">
                  <c:v>0.35</c:v>
                </c:pt>
              </c:numCache>
            </c:numRef>
          </c:val>
          <c:extLst>
            <c:ext xmlns:c16="http://schemas.microsoft.com/office/drawing/2014/chart" uri="{C3380CC4-5D6E-409C-BE32-E72D297353CC}">
              <c16:uniqueId val="{00000006-D34F-4948-ACDA-218C7A605168}"/>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0.09</c:v>
                </c:pt>
                <c:pt idx="1">
                  <c:v>0.54</c:v>
                </c:pt>
                <c:pt idx="2">
                  <c:v>0.37</c:v>
                </c:pt>
              </c:numCache>
            </c:numRef>
          </c:val>
          <c:extLst>
            <c:ext xmlns:c16="http://schemas.microsoft.com/office/drawing/2014/chart" uri="{C3380CC4-5D6E-409C-BE32-E72D297353CC}">
              <c16:uniqueId val="{00000007-5829-4C0C-BC03-87E214B02B11}"/>
            </c:ext>
          </c:extLst>
        </c:ser>
        <c:dLbls>
          <c:dLblPos val="inEnd"/>
          <c:showLegendKey val="0"/>
          <c:showVal val="1"/>
          <c:showCatName val="0"/>
          <c:showSerName val="0"/>
          <c:showPercent val="0"/>
          <c:showBubbleSize val="0"/>
        </c:dLbls>
        <c:gapWidth val="100"/>
        <c:overlap val="-25"/>
        <c:axId val="421588496"/>
        <c:axId val="421595160"/>
      </c:barChart>
      <c:valAx>
        <c:axId val="421595160"/>
        <c:scaling>
          <c:orientation val="minMax"/>
          <c:max val="1"/>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a:solidFill>
                  <a:schemeClr val="tx1">
                    <a:lumMod val="75000"/>
                    <a:lumOff val="25000"/>
                  </a:schemeClr>
                </a:solidFill>
              </a:defRPr>
            </a:pPr>
            <a:endParaRPr lang="en-US"/>
          </a:p>
        </c:txPr>
        <c:crossAx val="421588496"/>
        <c:crosses val="autoZero"/>
        <c:crossBetween val="between"/>
      </c:valAx>
      <c:catAx>
        <c:axId val="421588496"/>
        <c:scaling>
          <c:orientation val="minMax"/>
        </c:scaling>
        <c:delete val="0"/>
        <c:axPos val="l"/>
        <c:numFmt formatCode="General" sourceLinked="1"/>
        <c:majorTickMark val="out"/>
        <c:minorTickMark val="none"/>
        <c:tickLblPos val="nextTo"/>
        <c:txPr>
          <a:bodyPr/>
          <a:lstStyle/>
          <a:p>
            <a:pPr>
              <a:defRPr>
                <a:solidFill>
                  <a:schemeClr val="tx1">
                    <a:lumMod val="75000"/>
                    <a:lumOff val="25000"/>
                  </a:schemeClr>
                </a:solidFill>
              </a:defRPr>
            </a:pPr>
            <a:endParaRPr lang="en-US"/>
          </a:p>
        </c:txPr>
        <c:crossAx val="421595160"/>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Smoking indoors</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473123850381389"/>
          <c:y val="0.12717638544761145"/>
          <c:w val="0.79444027201350753"/>
          <c:h val="0.6945034651595926"/>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4-34BC-4136-937F-B87508BF12AA}"/>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0.85</c:v>
                </c:pt>
                <c:pt idx="1">
                  <c:v>0.15</c:v>
                </c:pt>
              </c:numCache>
            </c:numRef>
          </c:val>
          <c:extLst>
            <c:ext xmlns:c16="http://schemas.microsoft.com/office/drawing/2014/chart" uri="{C3380CC4-5D6E-409C-BE32-E72D297353CC}">
              <c16:uniqueId val="{00000004-CA7E-4C9C-904A-DBEAFDA6FA09}"/>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0.85</c:v>
                </c:pt>
                <c:pt idx="1">
                  <c:v>0.15</c:v>
                </c:pt>
              </c:numCache>
            </c:numRef>
          </c:val>
          <c:extLst>
            <c:ext xmlns:c16="http://schemas.microsoft.com/office/drawing/2014/chart" uri="{C3380CC4-5D6E-409C-BE32-E72D297353CC}">
              <c16:uniqueId val="{00000005-6869-4212-925C-559ADCE2338D}"/>
            </c:ext>
          </c:extLst>
        </c:ser>
        <c:dLbls>
          <c:showLegendKey val="0"/>
          <c:showVal val="0"/>
          <c:showCatName val="0"/>
          <c:showSerName val="0"/>
          <c:showPercent val="0"/>
          <c:showBubbleSize val="0"/>
        </c:dLbls>
        <c:gapWidth val="100"/>
        <c:overlap val="-25"/>
        <c:axId val="421585752"/>
        <c:axId val="421595552"/>
      </c:barChart>
      <c:valAx>
        <c:axId val="42159555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a:solidFill>
                  <a:schemeClr val="tx1">
                    <a:lumMod val="75000"/>
                    <a:lumOff val="25000"/>
                  </a:schemeClr>
                </a:solidFill>
              </a:defRPr>
            </a:pPr>
            <a:endParaRPr lang="en-US"/>
          </a:p>
        </c:txPr>
        <c:crossAx val="421585752"/>
        <c:crosses val="autoZero"/>
        <c:crossBetween val="between"/>
      </c:valAx>
      <c:catAx>
        <c:axId val="421585752"/>
        <c:scaling>
          <c:orientation val="minMax"/>
        </c:scaling>
        <c:delete val="0"/>
        <c:axPos val="l"/>
        <c:numFmt formatCode="General"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defRPr>
            </a:pPr>
            <a:endParaRPr lang="en-US"/>
          </a:p>
        </c:txPr>
        <c:crossAx val="421595552"/>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Smoking in a car</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5520169613976628"/>
          <c:y val="0.18037218437517372"/>
          <c:w val="0.80627423866594861"/>
          <c:h val="0.64130764812332852"/>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4F14-4FAD-8AA4-A902628FA3DF}"/>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0.83</c:v>
                </c:pt>
                <c:pt idx="1">
                  <c:v>0.17</c:v>
                </c:pt>
              </c:numCache>
            </c:numRef>
          </c:val>
          <c:extLst>
            <c:ext xmlns:c16="http://schemas.microsoft.com/office/drawing/2014/chart" uri="{C3380CC4-5D6E-409C-BE32-E72D297353CC}">
              <c16:uniqueId val="{00000004-86C4-4C6C-B813-82FBCED05203}"/>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0.85</c:v>
                </c:pt>
                <c:pt idx="1">
                  <c:v>0.15</c:v>
                </c:pt>
              </c:numCache>
            </c:numRef>
          </c:val>
          <c:extLst>
            <c:ext xmlns:c16="http://schemas.microsoft.com/office/drawing/2014/chart" uri="{C3380CC4-5D6E-409C-BE32-E72D297353CC}">
              <c16:uniqueId val="{00000005-1D81-4C0F-935B-6586022D57F4}"/>
            </c:ext>
          </c:extLst>
        </c:ser>
        <c:dLbls>
          <c:showLegendKey val="0"/>
          <c:showVal val="0"/>
          <c:showCatName val="0"/>
          <c:showSerName val="0"/>
          <c:showPercent val="0"/>
          <c:showBubbleSize val="0"/>
        </c:dLbls>
        <c:gapWidth val="100"/>
        <c:overlap val="-25"/>
        <c:axId val="421591240"/>
        <c:axId val="421587712"/>
      </c:barChart>
      <c:valAx>
        <c:axId val="42158771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txPr>
          <a:bodyPr/>
          <a:lstStyle/>
          <a:p>
            <a:pPr>
              <a:defRPr>
                <a:solidFill>
                  <a:schemeClr val="tx1">
                    <a:lumMod val="75000"/>
                    <a:lumOff val="25000"/>
                  </a:schemeClr>
                </a:solidFill>
              </a:defRPr>
            </a:pPr>
            <a:endParaRPr lang="en-US"/>
          </a:p>
        </c:txPr>
        <c:crossAx val="421591240"/>
        <c:crosses val="autoZero"/>
        <c:crossBetween val="between"/>
      </c:valAx>
      <c:catAx>
        <c:axId val="421591240"/>
        <c:scaling>
          <c:orientation val="minMax"/>
        </c:scaling>
        <c:delete val="0"/>
        <c:axPos val="l"/>
        <c:numFmt formatCode="General" sourceLinked="1"/>
        <c:majorTickMark val="out"/>
        <c:minorTickMark val="none"/>
        <c:tickLblPos val="nextTo"/>
        <c:txPr>
          <a:bodyPr/>
          <a:lstStyle/>
          <a:p>
            <a:pPr>
              <a:defRPr>
                <a:solidFill>
                  <a:schemeClr val="tx1">
                    <a:lumMod val="75000"/>
                    <a:lumOff val="25000"/>
                  </a:schemeClr>
                </a:solidFill>
              </a:defRPr>
            </a:pPr>
            <a:endParaRPr lang="en-US"/>
          </a:p>
        </c:txPr>
        <c:crossAx val="421587712"/>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404329267906"/>
          <c:y val="4.3359177993222753E-2"/>
          <c:w val="0.78342344885969695"/>
          <c:h val="0.77329574992633954"/>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Sheet1!$B$2:$B$5</c:f>
              <c:numCache>
                <c:formatCode>0%</c:formatCode>
                <c:ptCount val="4"/>
                <c:pt idx="0">
                  <c:v>0.05</c:v>
                </c:pt>
                <c:pt idx="1">
                  <c:v>0.21</c:v>
                </c:pt>
                <c:pt idx="2">
                  <c:v>0.69</c:v>
                </c:pt>
                <c:pt idx="3">
                  <c:v>0.05</c:v>
                </c:pt>
              </c:numCache>
            </c:numRef>
          </c:val>
          <c:extLst>
            <c:ext xmlns:c16="http://schemas.microsoft.com/office/drawing/2014/chart" uri="{C3380CC4-5D6E-409C-BE32-E72D297353CC}">
              <c16:uniqueId val="{00000003-D807-411A-825E-97649A27397E}"/>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Sheet1!$C$2:$C$5</c:f>
              <c:numCache>
                <c:formatCode>0%</c:formatCode>
                <c:ptCount val="4"/>
                <c:pt idx="0">
                  <c:v>0.06</c:v>
                </c:pt>
                <c:pt idx="1">
                  <c:v>0.18</c:v>
                </c:pt>
                <c:pt idx="2">
                  <c:v>0.7</c:v>
                </c:pt>
                <c:pt idx="3">
                  <c:v>0.06</c:v>
                </c:pt>
              </c:numCache>
            </c:numRef>
          </c:val>
          <c:extLst>
            <c:ext xmlns:c16="http://schemas.microsoft.com/office/drawing/2014/chart" uri="{C3380CC4-5D6E-409C-BE32-E72D297353CC}">
              <c16:uniqueId val="{00000002-B9A4-411D-8E68-DBC506DF3003}"/>
            </c:ext>
          </c:extLst>
        </c:ser>
        <c:ser>
          <c:idx val="2"/>
          <c:order val="2"/>
          <c:tx>
            <c:strRef>
              <c:f>Sheet1!$D$1</c:f>
              <c:strCache>
                <c:ptCount val="1"/>
                <c:pt idx="0">
                  <c:v>2022</c:v>
                </c:pt>
              </c:strCache>
            </c:strRef>
          </c:tx>
          <c:spPr>
            <a:solidFill>
              <a:schemeClr val="accent1">
                <a:lumMod val="50000"/>
              </a:schemeClr>
            </a:solidFill>
            <a:ln>
              <a:noFill/>
            </a:ln>
          </c:spPr>
          <c:invertIfNegative val="0"/>
          <c:dLbls>
            <c:dLbl>
              <c:idx val="0"/>
              <c:layout>
                <c:manualLayout>
                  <c:x val="-5.39981195020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29-47FF-A257-6C1BDF7DA48A}"/>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Sheet1!$D$2:$D$5</c:f>
              <c:numCache>
                <c:formatCode>0%</c:formatCode>
                <c:ptCount val="4"/>
                <c:pt idx="0">
                  <c:v>0.05</c:v>
                </c:pt>
                <c:pt idx="1">
                  <c:v>0.19</c:v>
                </c:pt>
                <c:pt idx="2">
                  <c:v>0.71</c:v>
                </c:pt>
                <c:pt idx="3">
                  <c:v>0.06</c:v>
                </c:pt>
              </c:numCache>
            </c:numRef>
          </c:val>
          <c:extLst>
            <c:ext xmlns:c16="http://schemas.microsoft.com/office/drawing/2014/chart" uri="{C3380CC4-5D6E-409C-BE32-E72D297353CC}">
              <c16:uniqueId val="{00000003-0D59-4A2C-BEA1-8290B82C6EC1}"/>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majorUnit val="0.2"/>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8253889044511"/>
          <c:y val="4.3019869964841501E-2"/>
          <c:w val="0.4511205061184006"/>
          <c:h val="0.78989729767718386"/>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0.37</c:v>
                </c:pt>
                <c:pt idx="1">
                  <c:v>0.86</c:v>
                </c:pt>
                <c:pt idx="2">
                  <c:v>0.87</c:v>
                </c:pt>
                <c:pt idx="3">
                  <c:v>0.8</c:v>
                </c:pt>
              </c:numCache>
            </c:numRef>
          </c:val>
          <c:extLst>
            <c:ext xmlns:c16="http://schemas.microsoft.com/office/drawing/2014/chart" uri="{C3380CC4-5D6E-409C-BE32-E72D297353CC}">
              <c16:uniqueId val="{00000000-6BCE-4772-BA94-3B0C89DD098C}"/>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0.36</c:v>
                </c:pt>
                <c:pt idx="1">
                  <c:v>0.85</c:v>
                </c:pt>
                <c:pt idx="2">
                  <c:v>0.85</c:v>
                </c:pt>
                <c:pt idx="3">
                  <c:v>0.8</c:v>
                </c:pt>
              </c:numCache>
            </c:numRef>
          </c:val>
          <c:extLst>
            <c:ext xmlns:c16="http://schemas.microsoft.com/office/drawing/2014/chart" uri="{C3380CC4-5D6E-409C-BE32-E72D297353CC}">
              <c16:uniqueId val="{00000001-6BCE-4772-BA94-3B0C89DD098C}"/>
            </c:ext>
          </c:extLst>
        </c:ser>
        <c:ser>
          <c:idx val="2"/>
          <c:order val="2"/>
          <c:tx>
            <c:strRef>
              <c:f>Sheet1!$D$1</c:f>
              <c:strCache>
                <c:ptCount val="1"/>
                <c:pt idx="0">
                  <c:v>2022</c:v>
                </c:pt>
              </c:strCache>
            </c:strRef>
          </c:tx>
          <c:spPr>
            <a:solidFill>
              <a:schemeClr val="accent1">
                <a:lumMod val="50000"/>
              </a:schemeClr>
            </a:solidFill>
            <a:ln>
              <a:solidFill>
                <a:srgbClr val="00A79D"/>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0.34</c:v>
                </c:pt>
                <c:pt idx="1">
                  <c:v>0.85</c:v>
                </c:pt>
                <c:pt idx="2">
                  <c:v>0.88</c:v>
                </c:pt>
                <c:pt idx="3">
                  <c:v>0.8</c:v>
                </c:pt>
              </c:numCache>
            </c:numRef>
          </c:val>
          <c:extLst>
            <c:ext xmlns:c16="http://schemas.microsoft.com/office/drawing/2014/chart" uri="{C3380CC4-5D6E-409C-BE32-E72D297353CC}">
              <c16:uniqueId val="{00000001-105F-4578-9D5D-22D6930840F4}"/>
            </c:ext>
          </c:extLst>
        </c:ser>
        <c:dLbls>
          <c:showLegendKey val="0"/>
          <c:showVal val="0"/>
          <c:showCatName val="0"/>
          <c:showSerName val="0"/>
          <c:showPercent val="0"/>
          <c:showBubbleSize val="0"/>
        </c:dLbls>
        <c:gapWidth val="80"/>
        <c:overlap val="-25"/>
        <c:axId val="414183304"/>
        <c:axId val="414182520"/>
      </c:barChart>
      <c:catAx>
        <c:axId val="414183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2520"/>
        <c:crosses val="autoZero"/>
        <c:auto val="1"/>
        <c:lblAlgn val="ctr"/>
        <c:lblOffset val="100"/>
        <c:noMultiLvlLbl val="0"/>
      </c:catAx>
      <c:valAx>
        <c:axId val="414182520"/>
        <c:scaling>
          <c:orientation val="minMax"/>
        </c:scaling>
        <c:delete val="0"/>
        <c:axPos val="b"/>
        <c:majorGridlines>
          <c:spPr>
            <a:ln w="9525">
              <a:solidFill>
                <a:schemeClr val="bg1">
                  <a:lumMod val="75000"/>
                </a:schemeClr>
              </a:solidFill>
            </a:ln>
          </c:spPr>
        </c:majorGridlines>
        <c:numFmt formatCode="0%"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14183304"/>
        <c:crosses val="autoZero"/>
        <c:crossBetween val="between"/>
        <c:majorUnit val="0.2"/>
      </c:valAx>
      <c:spPr>
        <a:noFill/>
        <a:ln>
          <a:noFill/>
        </a:ln>
        <a:effectLst/>
      </c:spPr>
    </c:plotArea>
    <c:legend>
      <c:legendPos val="b"/>
      <c:layout>
        <c:manualLayout>
          <c:xMode val="edge"/>
          <c:yMode val="edge"/>
          <c:x val="0.56733847770788204"/>
          <c:y val="0.91275791920953209"/>
          <c:w val="0.29463221061141132"/>
          <c:h val="8.724208079046788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32627899907279"/>
          <c:y val="5.9917341745289524E-2"/>
          <c:w val="0.56512453033480847"/>
          <c:h val="0.84128691756404506"/>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4AE-4589-8033-139723861EC3}"/>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4AE-4589-8033-139723861EC3}"/>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4AE-4589-8033-139723861EC3}"/>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3B-47A0-8D7D-B2F7AF06DE8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Sheet1!$B$2:$B$5</c:f>
              <c:numCache>
                <c:formatCode>0%</c:formatCode>
                <c:ptCount val="4"/>
                <c:pt idx="0">
                  <c:v>0.01</c:v>
                </c:pt>
                <c:pt idx="1">
                  <c:v>0.02</c:v>
                </c:pt>
                <c:pt idx="2">
                  <c:v>0.02</c:v>
                </c:pt>
                <c:pt idx="3">
                  <c:v>0.96</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2023</c:v>
                </c:pt>
              </c:strCache>
            </c:strRef>
          </c:tx>
          <c:spPr>
            <a:solidFill>
              <a:srgbClr val="00A79D"/>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4AE-4589-8033-139723861EC3}"/>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4AE-4589-8033-139723861EC3}"/>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4AE-4589-8033-139723861EC3}"/>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Sheet1!$C$2:$C$5</c:f>
              <c:numCache>
                <c:formatCode>0%</c:formatCode>
                <c:ptCount val="4"/>
                <c:pt idx="0">
                  <c:v>0.01</c:v>
                </c:pt>
                <c:pt idx="1">
                  <c:v>0.01</c:v>
                </c:pt>
                <c:pt idx="2">
                  <c:v>0.02</c:v>
                </c:pt>
                <c:pt idx="3">
                  <c:v>0.96</c:v>
                </c:pt>
              </c:numCache>
            </c:numRef>
          </c:val>
          <c:extLst>
            <c:ext xmlns:c16="http://schemas.microsoft.com/office/drawing/2014/chart" uri="{C3380CC4-5D6E-409C-BE32-E72D297353CC}">
              <c16:uniqueId val="{00000000-C470-498B-97EC-0B0CCD61B198}"/>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29-4425-859D-E048F15AFBD6}"/>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29-4425-859D-E048F15AFBD6}"/>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Sheet1!$D$2:$D$5</c:f>
              <c:numCache>
                <c:formatCode>General</c:formatCode>
                <c:ptCount val="4"/>
                <c:pt idx="0" formatCode="0%">
                  <c:v>0.01</c:v>
                </c:pt>
                <c:pt idx="2" formatCode="0%">
                  <c:v>0.02</c:v>
                </c:pt>
                <c:pt idx="3" formatCode="0%">
                  <c:v>0.97</c:v>
                </c:pt>
              </c:numCache>
            </c:numRef>
          </c:val>
          <c:extLst>
            <c:ext xmlns:c16="http://schemas.microsoft.com/office/drawing/2014/chart" uri="{C3380CC4-5D6E-409C-BE32-E72D297353CC}">
              <c16:uniqueId val="{00000000-A7CA-4F1B-A24F-C6C2593ADB52}"/>
            </c:ext>
          </c:extLst>
        </c:ser>
        <c:dLbls>
          <c:dLblPos val="outEnd"/>
          <c:showLegendKey val="0"/>
          <c:showVal val="1"/>
          <c:showCatName val="0"/>
          <c:showSerName val="0"/>
          <c:showPercent val="0"/>
          <c:showBubbleSize val="0"/>
        </c:dLbls>
        <c:gapWidth val="80"/>
        <c:overlap val="-25"/>
        <c:axId val="747979560"/>
        <c:axId val="747984264"/>
      </c:barChart>
      <c:valAx>
        <c:axId val="7479842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747979560"/>
        <c:crosses val="autoZero"/>
        <c:crossBetween val="between"/>
        <c:majorUnit val="0.2"/>
      </c:valAx>
      <c:catAx>
        <c:axId val="747979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747984264"/>
        <c:crosses val="autoZero"/>
        <c:auto val="1"/>
        <c:lblAlgn val="ctr"/>
        <c:lblOffset val="100"/>
        <c:noMultiLvlLbl val="0"/>
      </c:catAx>
      <c:spPr>
        <a:noFill/>
        <a:ln>
          <a:noFill/>
        </a:ln>
        <a:effectLst/>
      </c:spPr>
    </c:plotArea>
    <c:legend>
      <c:legendPos val="r"/>
      <c:layout>
        <c:manualLayout>
          <c:xMode val="edge"/>
          <c:yMode val="edge"/>
          <c:x val="0.8046750367508716"/>
          <c:y val="0.34383211365917371"/>
          <c:w val="0.14035777807310865"/>
          <c:h val="0.302481260676109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dirty="0"/>
              <a:t>Do you feel able to keep yourself clean at home?</a:t>
            </a:r>
            <a:endParaRPr lang="en-US" dirty="0"/>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0577142519769762"/>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Sheet1!$B$2:$B$7</c:f>
              <c:numCache>
                <c:formatCode>0%</c:formatCode>
                <c:ptCount val="6"/>
                <c:pt idx="0">
                  <c:v>0.22</c:v>
                </c:pt>
                <c:pt idx="1">
                  <c:v>7.0000000000000007E-2</c:v>
                </c:pt>
                <c:pt idx="2">
                  <c:v>0.11</c:v>
                </c:pt>
                <c:pt idx="3">
                  <c:v>0.19</c:v>
                </c:pt>
                <c:pt idx="4">
                  <c:v>0.25</c:v>
                </c:pt>
                <c:pt idx="5">
                  <c:v>0.68</c:v>
                </c:pt>
              </c:numCache>
            </c:numRef>
          </c:val>
          <c:extLst>
            <c:ext xmlns:c16="http://schemas.microsoft.com/office/drawing/2014/chart" uri="{C3380CC4-5D6E-409C-BE32-E72D297353CC}">
              <c16:uniqueId val="{00000002-4926-49B3-866A-EF96F472B3F4}"/>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Sheet1!$C$2:$C$7</c:f>
              <c:numCache>
                <c:formatCode>0%</c:formatCode>
                <c:ptCount val="6"/>
                <c:pt idx="0">
                  <c:v>0.23</c:v>
                </c:pt>
                <c:pt idx="1">
                  <c:v>7.0000000000000007E-2</c:v>
                </c:pt>
                <c:pt idx="2">
                  <c:v>0.12</c:v>
                </c:pt>
                <c:pt idx="3">
                  <c:v>0.19</c:v>
                </c:pt>
                <c:pt idx="4">
                  <c:v>0.24</c:v>
                </c:pt>
                <c:pt idx="5">
                  <c:v>0.65</c:v>
                </c:pt>
              </c:numCache>
            </c:numRef>
          </c:val>
          <c:extLst>
            <c:ext xmlns:c16="http://schemas.microsoft.com/office/drawing/2014/chart" uri="{C3380CC4-5D6E-409C-BE32-E72D297353CC}">
              <c16:uniqueId val="{00000002-C710-47FC-A90E-F86FF4F89116}"/>
            </c:ext>
          </c:extLst>
        </c:ser>
        <c:ser>
          <c:idx val="2"/>
          <c:order val="2"/>
          <c:tx>
            <c:strRef>
              <c:f>Sheet1!$D$1</c:f>
              <c:strCache>
                <c:ptCount val="1"/>
                <c:pt idx="0">
                  <c:v>2022</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Sheet1!$D$2:$D$7</c:f>
              <c:numCache>
                <c:formatCode>0%</c:formatCode>
                <c:ptCount val="6"/>
                <c:pt idx="0">
                  <c:v>0.23</c:v>
                </c:pt>
                <c:pt idx="1">
                  <c:v>7.0000000000000007E-2</c:v>
                </c:pt>
                <c:pt idx="2">
                  <c:v>0.11</c:v>
                </c:pt>
                <c:pt idx="3">
                  <c:v>0.18</c:v>
                </c:pt>
                <c:pt idx="4">
                  <c:v>0.24</c:v>
                </c:pt>
                <c:pt idx="5">
                  <c:v>0.67</c:v>
                </c:pt>
              </c:numCache>
            </c:numRef>
          </c:val>
          <c:extLst>
            <c:ext xmlns:c16="http://schemas.microsoft.com/office/drawing/2014/chart" uri="{C3380CC4-5D6E-409C-BE32-E72D297353CC}">
              <c16:uniqueId val="{00000002-0367-4377-BF8D-46FB587CC5E7}"/>
            </c:ext>
          </c:extLst>
        </c:ser>
        <c:dLbls>
          <c:showLegendKey val="0"/>
          <c:showVal val="0"/>
          <c:showCatName val="0"/>
          <c:showSerName val="0"/>
          <c:showPercent val="0"/>
          <c:showBubbleSize val="0"/>
        </c:dLbls>
        <c:gapWidth val="80"/>
        <c:overlap val="-25"/>
        <c:axId val="421593592"/>
        <c:axId val="421586928"/>
      </c:barChart>
      <c:valAx>
        <c:axId val="421586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3592"/>
        <c:crosses val="autoZero"/>
        <c:crossBetween val="between"/>
        <c:majorUnit val="0.1"/>
      </c:valAx>
      <c:catAx>
        <c:axId val="4215935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21586928"/>
        <c:crosses val="autoZero"/>
        <c:auto val="1"/>
        <c:lblAlgn val="ctr"/>
        <c:lblOffset val="100"/>
        <c:noMultiLvlLbl val="0"/>
      </c:catAx>
      <c:spPr>
        <a:noFill/>
        <a:ln>
          <a:noFill/>
        </a:ln>
        <a:effectLst/>
      </c:spPr>
    </c:plotArea>
    <c:legend>
      <c:legendPos val="b"/>
      <c:layout>
        <c:manualLayout>
          <c:xMode val="edge"/>
          <c:yMode val="edge"/>
          <c:x val="0.51307976230741492"/>
          <c:y val="0.91618068139903708"/>
          <c:w val="0.16874969379400881"/>
          <c:h val="4.7243137183103287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2076602034431"/>
          <c:y val="3.8338341881445609E-2"/>
          <c:w val="0.78342344885969695"/>
          <c:h val="0.78254259729328357"/>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Sheet1!$B$2:$B$4</c:f>
              <c:numCache>
                <c:formatCode>0%</c:formatCode>
                <c:ptCount val="3"/>
                <c:pt idx="0">
                  <c:v>0.25</c:v>
                </c:pt>
                <c:pt idx="1">
                  <c:v>0.12</c:v>
                </c:pt>
                <c:pt idx="2">
                  <c:v>0.63</c:v>
                </c:pt>
              </c:numCache>
            </c:numRef>
          </c:val>
          <c:extLst>
            <c:ext xmlns:c16="http://schemas.microsoft.com/office/drawing/2014/chart" uri="{C3380CC4-5D6E-409C-BE32-E72D297353CC}">
              <c16:uniqueId val="{00000001-86E2-448E-8129-BCA58FD13DE3}"/>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Sheet1!$C$2:$C$4</c:f>
              <c:numCache>
                <c:formatCode>0%</c:formatCode>
                <c:ptCount val="3"/>
                <c:pt idx="0">
                  <c:v>0.24</c:v>
                </c:pt>
                <c:pt idx="1">
                  <c:v>0.11</c:v>
                </c:pt>
                <c:pt idx="2">
                  <c:v>0.65</c:v>
                </c:pt>
              </c:numCache>
            </c:numRef>
          </c:val>
          <c:extLst>
            <c:ext xmlns:c16="http://schemas.microsoft.com/office/drawing/2014/chart" uri="{C3380CC4-5D6E-409C-BE32-E72D297353CC}">
              <c16:uniqueId val="{00000001-1021-4089-87FC-D6C3728BFC98}"/>
            </c:ext>
          </c:extLst>
        </c:ser>
        <c:ser>
          <c:idx val="2"/>
          <c:order val="2"/>
          <c:tx>
            <c:strRef>
              <c:f>Sheet1!$D$1</c:f>
              <c:strCache>
                <c:ptCount val="1"/>
                <c:pt idx="0">
                  <c:v>2022</c:v>
                </c:pt>
              </c:strCache>
            </c:strRef>
          </c:tx>
          <c:spPr>
            <a:solidFill>
              <a:schemeClr val="accent1">
                <a:lumMod val="50000"/>
              </a:schemeClr>
            </a:solidFill>
            <a:ln>
              <a:solidFill>
                <a:srgbClr val="00A79D"/>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Sheet1!$D$2:$D$4</c:f>
              <c:numCache>
                <c:formatCode>0%</c:formatCode>
                <c:ptCount val="3"/>
                <c:pt idx="0">
                  <c:v>0.27</c:v>
                </c:pt>
                <c:pt idx="1">
                  <c:v>0.09</c:v>
                </c:pt>
                <c:pt idx="2">
                  <c:v>0.63</c:v>
                </c:pt>
              </c:numCache>
            </c:numRef>
          </c:val>
          <c:extLst>
            <c:ext xmlns:c16="http://schemas.microsoft.com/office/drawing/2014/chart" uri="{C3380CC4-5D6E-409C-BE32-E72D297353CC}">
              <c16:uniqueId val="{00000002-265B-4909-AA28-23E71AD2ACCC}"/>
            </c:ext>
          </c:extLst>
        </c:ser>
        <c:dLbls>
          <c:showLegendKey val="0"/>
          <c:showVal val="0"/>
          <c:showCatName val="0"/>
          <c:showSerName val="0"/>
          <c:showPercent val="0"/>
          <c:showBubbleSize val="0"/>
        </c:dLbls>
        <c:gapWidth val="80"/>
        <c:overlap val="-25"/>
        <c:axId val="421592808"/>
        <c:axId val="421597120"/>
      </c:barChart>
      <c:valAx>
        <c:axId val="42159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2808"/>
        <c:crosses val="autoZero"/>
        <c:crossBetween val="between"/>
        <c:majorUnit val="0.2"/>
      </c:valAx>
      <c:catAx>
        <c:axId val="42159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7120"/>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6985122903773"/>
          <c:y val="0.11648636122980656"/>
          <c:w val="0.77600260559246437"/>
          <c:h val="0.77106221474969971"/>
        </c:manualLayout>
      </c:layout>
      <c:barChart>
        <c:barDir val="bar"/>
        <c:grouping val="clustered"/>
        <c:varyColors val="0"/>
        <c:ser>
          <c:idx val="0"/>
          <c:order val="0"/>
          <c:tx>
            <c:strRef>
              <c:f>Sheet1!$B$1</c:f>
              <c:strCache>
                <c:ptCount val="1"/>
                <c:pt idx="0">
                  <c:v>All Pupils</c:v>
                </c:pt>
              </c:strCache>
            </c:strRef>
          </c:tx>
          <c:spPr>
            <a:solidFill>
              <a:schemeClr val="accent1"/>
            </a:solidFill>
            <a:ln w="19050">
              <a:solidFill>
                <a:schemeClr val="accent1"/>
              </a:solidFill>
            </a:ln>
            <a:effectLst/>
          </c:spPr>
          <c:invertIfNegative val="0"/>
          <c:dPt>
            <c:idx val="0"/>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1678-4679-AD00-EBB55BFE61CC}"/>
              </c:ext>
            </c:extLst>
          </c:dPt>
          <c:dPt>
            <c:idx val="1"/>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1678-4679-AD00-EBB55BFE61CC}"/>
              </c:ext>
            </c:extLst>
          </c:dPt>
          <c:dPt>
            <c:idx val="2"/>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C468-4665-A952-61B12A4E64CB}"/>
              </c:ext>
            </c:extLst>
          </c:dPt>
          <c:dPt>
            <c:idx val="3"/>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1678-4679-AD00-EBB55BFE61CC}"/>
              </c:ext>
            </c:extLst>
          </c:dPt>
          <c:dPt>
            <c:idx val="6"/>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3-1678-4679-AD00-EBB55BFE61CC}"/>
              </c:ext>
            </c:extLst>
          </c:dPt>
          <c:dPt>
            <c:idx val="7"/>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5-1678-4679-AD00-EBB55BFE61CC}"/>
              </c:ext>
            </c:extLst>
          </c:dPt>
          <c:dPt>
            <c:idx val="8"/>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7-1678-4679-AD00-EBB55BFE61CC}"/>
              </c:ext>
            </c:extLst>
          </c:dPt>
          <c:dPt>
            <c:idx val="9"/>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9-1678-4679-AD00-EBB55BFE61CC}"/>
              </c:ext>
            </c:extLst>
          </c:dPt>
          <c:dLbls>
            <c:dLbl>
              <c:idx val="1"/>
              <c:layout>
                <c:manualLayout>
                  <c:x val="-2.6951393352024348E-2"/>
                  <c:y val="-2.3809916624046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78-4679-AD00-EBB55BFE61CC}"/>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Worried</c:v>
                </c:pt>
                <c:pt idx="1">
                  <c:v>  </c:v>
                </c:pt>
                <c:pt idx="2">
                  <c:v>  </c:v>
                </c:pt>
                <c:pt idx="3">
                  <c:v>  </c:v>
                </c:pt>
                <c:pt idx="4">
                  <c:v>  </c:v>
                </c:pt>
                <c:pt idx="5">
                  <c:v>  </c:v>
                </c:pt>
                <c:pt idx="6">
                  <c:v>  </c:v>
                </c:pt>
                <c:pt idx="7">
                  <c:v>  </c:v>
                </c:pt>
                <c:pt idx="8">
                  <c:v>  </c:v>
                </c:pt>
                <c:pt idx="9">
                  <c:v>Happy</c:v>
                </c:pt>
              </c:strCache>
            </c:strRef>
          </c:cat>
          <c:val>
            <c:numRef>
              <c:f>Sheet1!$B$2:$B$11</c:f>
              <c:numCache>
                <c:formatCode>0%</c:formatCode>
                <c:ptCount val="10"/>
                <c:pt idx="0">
                  <c:v>0.06</c:v>
                </c:pt>
                <c:pt idx="1">
                  <c:v>0.01</c:v>
                </c:pt>
                <c:pt idx="2">
                  <c:v>0.03</c:v>
                </c:pt>
                <c:pt idx="3">
                  <c:v>0.04</c:v>
                </c:pt>
                <c:pt idx="4">
                  <c:v>0.23</c:v>
                </c:pt>
                <c:pt idx="5">
                  <c:v>0.11</c:v>
                </c:pt>
                <c:pt idx="6">
                  <c:v>0.12</c:v>
                </c:pt>
                <c:pt idx="7">
                  <c:v>7.0000000000000007E-2</c:v>
                </c:pt>
                <c:pt idx="8">
                  <c:v>0.03</c:v>
                </c:pt>
                <c:pt idx="9">
                  <c:v>0.3</c:v>
                </c:pt>
              </c:numCache>
            </c:numRef>
          </c:val>
          <c:extLst>
            <c:ext xmlns:c16="http://schemas.microsoft.com/office/drawing/2014/chart" uri="{C3380CC4-5D6E-409C-BE32-E72D297353CC}">
              <c16:uniqueId val="{0000000B-1678-4679-AD00-EBB55BFE61CC}"/>
            </c:ext>
          </c:extLst>
        </c:ser>
        <c:dLbls>
          <c:showLegendKey val="0"/>
          <c:showVal val="0"/>
          <c:showCatName val="0"/>
          <c:showSerName val="0"/>
          <c:showPercent val="0"/>
          <c:showBubbleSize val="0"/>
        </c:dLbls>
        <c:gapWidth val="80"/>
        <c:axId val="421599864"/>
        <c:axId val="421597904"/>
      </c:barChart>
      <c:valAx>
        <c:axId val="421597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9864"/>
        <c:crosses val="autoZero"/>
        <c:crossBetween val="between"/>
      </c:valAx>
      <c:catAx>
        <c:axId val="421599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79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20743172301802"/>
          <c:y val="4.9193120780083491E-2"/>
          <c:w val="0.62951785970257923"/>
          <c:h val="0.82184270177640151"/>
        </c:manualLayout>
      </c:layout>
      <c:barChart>
        <c:barDir val="bar"/>
        <c:grouping val="percentStacked"/>
        <c:varyColors val="0"/>
        <c:ser>
          <c:idx val="0"/>
          <c:order val="0"/>
          <c:tx>
            <c:strRef>
              <c:f>Sheet1!$B$1</c:f>
              <c:strCache>
                <c:ptCount val="1"/>
                <c:pt idx="0">
                  <c:v>I don't want to say</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Have space to relax and do activities</c:v>
                </c:pt>
                <c:pt idx="1">
                  <c:v>Able to take part in activities important to you</c:v>
                </c:pt>
              </c:strCache>
            </c:strRef>
          </c:cat>
          <c:val>
            <c:numRef>
              <c:f>Sheet1!$B$2:$B$3</c:f>
              <c:numCache>
                <c:formatCode>0%</c:formatCode>
                <c:ptCount val="2"/>
                <c:pt idx="0">
                  <c:v>0.05</c:v>
                </c:pt>
                <c:pt idx="1">
                  <c:v>0.1</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No, I can't</c:v>
                </c:pt>
              </c:strCache>
            </c:strRef>
          </c:tx>
          <c:spPr>
            <a:solidFill>
              <a:srgbClr val="00A79D"/>
            </a:solidFill>
            <a:ln w="19050">
              <a:noFill/>
            </a:ln>
            <a:effectLst/>
          </c:spPr>
          <c:invertIfNegative val="0"/>
          <c:dPt>
            <c:idx val="1"/>
            <c:invertIfNegative val="0"/>
            <c:bubble3D val="0"/>
            <c:extLst>
              <c:ext xmlns:c16="http://schemas.microsoft.com/office/drawing/2014/chart" uri="{C3380CC4-5D6E-409C-BE32-E72D297353CC}">
                <c16:uniqueId val="{00000000-D250-4852-AE20-D5910CE99B24}"/>
              </c:ext>
            </c:extLst>
          </c:dPt>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dLbl>
              <c:idx val="1"/>
              <c:layout>
                <c:manualLayout>
                  <c:x val="3.4583584418042472E-3"/>
                  <c:y val="2.818733882446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0-4852-AE20-D5910CE99B24}"/>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Have space to relax and do activities</c:v>
                </c:pt>
                <c:pt idx="1">
                  <c:v>Able to take part in activities important to you</c:v>
                </c:pt>
              </c:strCache>
            </c:strRef>
          </c:cat>
          <c:val>
            <c:numRef>
              <c:f>Sheet1!$C$2:$C$3</c:f>
              <c:numCache>
                <c:formatCode>0%</c:formatCode>
                <c:ptCount val="2"/>
                <c:pt idx="0">
                  <c:v>0.06</c:v>
                </c:pt>
                <c:pt idx="1">
                  <c:v>0.06</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Yes, I can</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Have space to relax and do activities</c:v>
                </c:pt>
                <c:pt idx="1">
                  <c:v>Able to take part in activities important to you</c:v>
                </c:pt>
              </c:strCache>
            </c:strRef>
          </c:cat>
          <c:val>
            <c:numRef>
              <c:f>Sheet1!$D$2:$D$3</c:f>
              <c:numCache>
                <c:formatCode>0%</c:formatCode>
                <c:ptCount val="2"/>
                <c:pt idx="0">
                  <c:v>0.89</c:v>
                </c:pt>
                <c:pt idx="1">
                  <c:v>0.84</c:v>
                </c:pt>
              </c:numCache>
            </c:numRef>
          </c:val>
          <c:extLst>
            <c:ext xmlns:c16="http://schemas.microsoft.com/office/drawing/2014/chart" uri="{C3380CC4-5D6E-409C-BE32-E72D297353CC}">
              <c16:uniqueId val="{00000001-C0A7-4009-A926-E87ED96699B2}"/>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3200"/>
        <c:crosses val="autoZero"/>
        <c:auto val="1"/>
        <c:lblAlgn val="ctr"/>
        <c:lblOffset val="100"/>
        <c:noMultiLvlLbl val="0"/>
      </c:catAx>
      <c:spPr>
        <a:noFill/>
        <a:ln>
          <a:noFill/>
        </a:ln>
        <a:effectLst/>
      </c:spPr>
    </c:plotArea>
    <c:legend>
      <c:legendPos val="b"/>
      <c:layout>
        <c:manualLayout>
          <c:xMode val="edge"/>
          <c:yMode val="edge"/>
          <c:x val="0.2824811828122667"/>
          <c:y val="0.93211667605134907"/>
          <c:w val="0.5663337801995012"/>
          <c:h val="5.0970920653972893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2024</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5F-4719-BD30-82E890D6B076}"/>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Sheet1!$B$2:$B$11</c:f>
              <c:numCache>
                <c:formatCode>0%</c:formatCode>
                <c:ptCount val="10"/>
                <c:pt idx="0">
                  <c:v>0.02</c:v>
                </c:pt>
                <c:pt idx="1">
                  <c:v>0.11</c:v>
                </c:pt>
                <c:pt idx="2">
                  <c:v>0.06</c:v>
                </c:pt>
                <c:pt idx="3">
                  <c:v>7.0000000000000007E-2</c:v>
                </c:pt>
                <c:pt idx="4">
                  <c:v>0.1</c:v>
                </c:pt>
                <c:pt idx="5">
                  <c:v>0.35</c:v>
                </c:pt>
                <c:pt idx="6">
                  <c:v>0.56000000000000005</c:v>
                </c:pt>
                <c:pt idx="7">
                  <c:v>0.56000000000000005</c:v>
                </c:pt>
                <c:pt idx="8">
                  <c:v>0.55000000000000004</c:v>
                </c:pt>
                <c:pt idx="9">
                  <c:v>0.74</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2023</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B-46D9-A3D0-D3155F306B3F}"/>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Sheet1!$C$2:$C$11</c:f>
              <c:numCache>
                <c:formatCode>0%</c:formatCode>
                <c:ptCount val="10"/>
                <c:pt idx="0">
                  <c:v>0.02</c:v>
                </c:pt>
                <c:pt idx="1">
                  <c:v>0.1</c:v>
                </c:pt>
                <c:pt idx="2">
                  <c:v>0.06</c:v>
                </c:pt>
                <c:pt idx="3">
                  <c:v>0.06</c:v>
                </c:pt>
                <c:pt idx="4">
                  <c:v>0.09</c:v>
                </c:pt>
                <c:pt idx="5">
                  <c:v>0.36</c:v>
                </c:pt>
                <c:pt idx="6">
                  <c:v>0.51</c:v>
                </c:pt>
                <c:pt idx="7">
                  <c:v>0.52</c:v>
                </c:pt>
                <c:pt idx="8">
                  <c:v>0.54</c:v>
                </c:pt>
                <c:pt idx="9">
                  <c:v>0.7</c:v>
                </c:pt>
              </c:numCache>
            </c:numRef>
          </c:val>
          <c:extLst>
            <c:ext xmlns:c16="http://schemas.microsoft.com/office/drawing/2014/chart" uri="{C3380CC4-5D6E-409C-BE32-E72D297353CC}">
              <c16:uniqueId val="{00000000-0637-433A-957B-C728CB20B451}"/>
            </c:ext>
          </c:extLst>
        </c:ser>
        <c:ser>
          <c:idx val="2"/>
          <c:order val="2"/>
          <c:tx>
            <c:strRef>
              <c:f>Sheet1!$D$1</c:f>
              <c:strCache>
                <c:ptCount val="1"/>
                <c:pt idx="0">
                  <c:v>2022</c:v>
                </c:pt>
              </c:strCache>
            </c:strRef>
          </c:tx>
          <c:spPr>
            <a:solidFill>
              <a:schemeClr val="accent1">
                <a:lumMod val="50000"/>
              </a:schemeClr>
            </a:solidFill>
            <a:ln>
              <a:solidFill>
                <a:srgbClr val="00A79D"/>
              </a:solidFill>
            </a:ln>
          </c:spPr>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A-4E09-BC07-5A6E3B4CFB77}"/>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Sheet1!$D$2:$D$11</c:f>
              <c:numCache>
                <c:formatCode>0%</c:formatCode>
                <c:ptCount val="10"/>
                <c:pt idx="0">
                  <c:v>0.02</c:v>
                </c:pt>
                <c:pt idx="1">
                  <c:v>0.1</c:v>
                </c:pt>
                <c:pt idx="2">
                  <c:v>0.06</c:v>
                </c:pt>
                <c:pt idx="3">
                  <c:v>7.0000000000000007E-2</c:v>
                </c:pt>
                <c:pt idx="4">
                  <c:v>0.09</c:v>
                </c:pt>
                <c:pt idx="5">
                  <c:v>0.38</c:v>
                </c:pt>
                <c:pt idx="6">
                  <c:v>0.52</c:v>
                </c:pt>
                <c:pt idx="7">
                  <c:v>0.53</c:v>
                </c:pt>
                <c:pt idx="8">
                  <c:v>0.55000000000000004</c:v>
                </c:pt>
                <c:pt idx="9">
                  <c:v>0.72</c:v>
                </c:pt>
              </c:numCache>
            </c:numRef>
          </c:val>
          <c:extLst>
            <c:ext xmlns:c16="http://schemas.microsoft.com/office/drawing/2014/chart" uri="{C3380CC4-5D6E-409C-BE32-E72D297353CC}">
              <c16:uniqueId val="{00000000-1708-42D1-86B0-B772C232E715}"/>
            </c:ext>
          </c:extLst>
        </c:ser>
        <c:dLbls>
          <c:showLegendKey val="0"/>
          <c:showVal val="0"/>
          <c:showCatName val="0"/>
          <c:showSerName val="0"/>
          <c:showPercent val="0"/>
          <c:showBubbleSize val="0"/>
        </c:dLbls>
        <c:gapWidth val="80"/>
        <c:overlap val="-25"/>
        <c:axId val="418840832"/>
        <c:axId val="467239296"/>
      </c:barChart>
      <c:valAx>
        <c:axId val="4672392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832"/>
        <c:crosses val="autoZero"/>
        <c:crossBetween val="between"/>
      </c:valAx>
      <c:catAx>
        <c:axId val="418840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7239296"/>
        <c:crosses val="autoZero"/>
        <c:auto val="1"/>
        <c:lblAlgn val="ctr"/>
        <c:lblOffset val="100"/>
        <c:noMultiLvlLbl val="0"/>
      </c:catAx>
      <c:spPr>
        <a:noFill/>
        <a:ln>
          <a:noFill/>
        </a:ln>
        <a:effectLst/>
      </c:spPr>
    </c:plotArea>
    <c:legend>
      <c:legendPos val="b"/>
      <c:layout>
        <c:manualLayout>
          <c:xMode val="edge"/>
          <c:yMode val="edge"/>
          <c:x val="0.51277910083213052"/>
          <c:y val="0.86907491824224925"/>
          <c:w val="0.15563924576029797"/>
          <c:h val="4.221440667980722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0060112350253"/>
          <c:y val="4.3114932160965215E-2"/>
          <c:w val="0.70901496712687095"/>
          <c:h val="0.74568198853978229"/>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Tell you to explore and learn things on the internet</c:v>
                </c:pt>
                <c:pt idx="1">
                  <c:v>Watch what you are doing online</c:v>
                </c:pt>
                <c:pt idx="2">
                  <c:v>Have rules about what times you can go online</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Sheet1!$B$2:$B$9</c:f>
              <c:numCache>
                <c:formatCode>0%</c:formatCode>
                <c:ptCount val="8"/>
                <c:pt idx="0">
                  <c:v>0.44</c:v>
                </c:pt>
                <c:pt idx="1">
                  <c:v>0.45</c:v>
                </c:pt>
                <c:pt idx="2">
                  <c:v>0.47</c:v>
                </c:pt>
                <c:pt idx="3">
                  <c:v>0.5</c:v>
                </c:pt>
                <c:pt idx="4">
                  <c:v>0.53</c:v>
                </c:pt>
                <c:pt idx="5">
                  <c:v>0.71</c:v>
                </c:pt>
                <c:pt idx="6">
                  <c:v>0.77</c:v>
                </c:pt>
                <c:pt idx="7">
                  <c:v>0.81</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Tell you to explore and learn things on the internet</c:v>
                </c:pt>
                <c:pt idx="1">
                  <c:v>Watch what you are doing online</c:v>
                </c:pt>
                <c:pt idx="2">
                  <c:v>Have rules about what times you can go online</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Sheet1!$C$2:$C$9</c:f>
              <c:numCache>
                <c:formatCode>0%</c:formatCode>
                <c:ptCount val="8"/>
                <c:pt idx="0">
                  <c:v>0.5</c:v>
                </c:pt>
                <c:pt idx="1">
                  <c:v>0.49</c:v>
                </c:pt>
                <c:pt idx="2">
                  <c:v>0.49</c:v>
                </c:pt>
                <c:pt idx="3">
                  <c:v>0.53</c:v>
                </c:pt>
                <c:pt idx="4">
                  <c:v>0.56999999999999995</c:v>
                </c:pt>
                <c:pt idx="5">
                  <c:v>0.71</c:v>
                </c:pt>
                <c:pt idx="6">
                  <c:v>0.8</c:v>
                </c:pt>
                <c:pt idx="7">
                  <c:v>0.8</c:v>
                </c:pt>
              </c:numCache>
            </c:numRef>
          </c:val>
          <c:extLst>
            <c:ext xmlns:c16="http://schemas.microsoft.com/office/drawing/2014/chart" uri="{C3380CC4-5D6E-409C-BE32-E72D297353CC}">
              <c16:uniqueId val="{00000000-7375-4C9A-B77E-FB69D18AC358}"/>
            </c:ext>
          </c:extLst>
        </c:ser>
        <c:ser>
          <c:idx val="2"/>
          <c:order val="2"/>
          <c:tx>
            <c:strRef>
              <c:f>Sheet1!$D$1</c:f>
              <c:strCache>
                <c:ptCount val="1"/>
                <c:pt idx="0">
                  <c:v>2022</c:v>
                </c:pt>
              </c:strCache>
            </c:strRef>
          </c:tx>
          <c:spPr>
            <a:solidFill>
              <a:schemeClr val="accent1">
                <a:lumMod val="50000"/>
              </a:schemeClr>
            </a:solidFill>
            <a:ln>
              <a:solidFill>
                <a:schemeClr val="accent1">
                  <a:lumMod val="50000"/>
                </a:schemeClr>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Tell you to explore and learn things on the internet</c:v>
                </c:pt>
                <c:pt idx="1">
                  <c:v>Watch what you are doing online</c:v>
                </c:pt>
                <c:pt idx="2">
                  <c:v>Have rules about what times you can go online</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Sheet1!$D$2:$D$9</c:f>
              <c:numCache>
                <c:formatCode>0%</c:formatCode>
                <c:ptCount val="8"/>
                <c:pt idx="0">
                  <c:v>0.48</c:v>
                </c:pt>
                <c:pt idx="1">
                  <c:v>0.5</c:v>
                </c:pt>
                <c:pt idx="2">
                  <c:v>0.46</c:v>
                </c:pt>
                <c:pt idx="3">
                  <c:v>0.52</c:v>
                </c:pt>
                <c:pt idx="4">
                  <c:v>0.56000000000000005</c:v>
                </c:pt>
                <c:pt idx="5">
                  <c:v>0.72</c:v>
                </c:pt>
                <c:pt idx="6">
                  <c:v>0.75</c:v>
                </c:pt>
                <c:pt idx="7">
                  <c:v>0.8</c:v>
                </c:pt>
              </c:numCache>
            </c:numRef>
          </c:val>
          <c:extLst>
            <c:ext xmlns:c16="http://schemas.microsoft.com/office/drawing/2014/chart" uri="{C3380CC4-5D6E-409C-BE32-E72D297353CC}">
              <c16:uniqueId val="{00000000-209C-48F3-82FE-6DE3256D61B7}"/>
            </c:ext>
          </c:extLst>
        </c:ser>
        <c:dLbls>
          <c:showLegendKey val="0"/>
          <c:showVal val="0"/>
          <c:showCatName val="0"/>
          <c:showSerName val="0"/>
          <c:showPercent val="0"/>
          <c:showBubbleSize val="0"/>
        </c:dLbls>
        <c:gapWidth val="80"/>
        <c:overlap val="-25"/>
        <c:axId val="473905736"/>
        <c:axId val="473907696"/>
      </c:barChart>
      <c:valAx>
        <c:axId val="4739076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73905736"/>
        <c:crosses val="autoZero"/>
        <c:crossBetween val="between"/>
        <c:majorUnit val="0.1"/>
      </c:valAx>
      <c:catAx>
        <c:axId val="473905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73907696"/>
        <c:crosses val="autoZero"/>
        <c:auto val="1"/>
        <c:lblAlgn val="ctr"/>
        <c:lblOffset val="100"/>
        <c:noMultiLvlLbl val="0"/>
      </c:catAx>
      <c:spPr>
        <a:noFill/>
        <a:ln>
          <a:noFill/>
        </a:ln>
        <a:effectLst/>
      </c:spPr>
    </c:plotArea>
    <c:legend>
      <c:legendPos val="b"/>
      <c:layout>
        <c:manualLayout>
          <c:xMode val="edge"/>
          <c:yMode val="edge"/>
          <c:x val="0.53075575100368722"/>
          <c:y val="0.84806449519747318"/>
          <c:w val="0.15563924576029797"/>
          <c:h val="4.221440667980722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0060112350253"/>
          <c:y val="4.3114932160965215E-2"/>
          <c:w val="0.70901496712687095"/>
          <c:h val="0.74568198853978229"/>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X (Formerly known as 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Sheet1!$B$2:$B$18</c:f>
              <c:numCache>
                <c:formatCode>0%</c:formatCode>
                <c:ptCount val="17"/>
                <c:pt idx="0">
                  <c:v>0.05</c:v>
                </c:pt>
                <c:pt idx="1">
                  <c:v>0.14000000000000001</c:v>
                </c:pt>
                <c:pt idx="2">
                  <c:v>0.05</c:v>
                </c:pt>
                <c:pt idx="3">
                  <c:v>7.0000000000000007E-2</c:v>
                </c:pt>
                <c:pt idx="4">
                  <c:v>0.11</c:v>
                </c:pt>
                <c:pt idx="5">
                  <c:v>0.11</c:v>
                </c:pt>
                <c:pt idx="6">
                  <c:v>0.12</c:v>
                </c:pt>
                <c:pt idx="7">
                  <c:v>0.14000000000000001</c:v>
                </c:pt>
                <c:pt idx="8">
                  <c:v>0.37</c:v>
                </c:pt>
                <c:pt idx="9">
                  <c:v>0.44</c:v>
                </c:pt>
                <c:pt idx="10">
                  <c:v>0.43</c:v>
                </c:pt>
                <c:pt idx="11">
                  <c:v>0.52</c:v>
                </c:pt>
                <c:pt idx="12">
                  <c:v>0.55000000000000004</c:v>
                </c:pt>
                <c:pt idx="13">
                  <c:v>0.5</c:v>
                </c:pt>
                <c:pt idx="14">
                  <c:v>0.56999999999999995</c:v>
                </c:pt>
                <c:pt idx="15">
                  <c:v>0.66</c:v>
                </c:pt>
                <c:pt idx="16">
                  <c:v>0.78</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2023</c:v>
                </c:pt>
              </c:strCache>
            </c:strRef>
          </c:tx>
          <c:spPr>
            <a:solidFill>
              <a:srgbClr val="00A79D"/>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X (Formerly known as 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Sheet1!$C$2:$C$18</c:f>
              <c:numCache>
                <c:formatCode>0%</c:formatCode>
                <c:ptCount val="17"/>
                <c:pt idx="0">
                  <c:v>0.04</c:v>
                </c:pt>
                <c:pt idx="1">
                  <c:v>0.15</c:v>
                </c:pt>
                <c:pt idx="2">
                  <c:v>0.05</c:v>
                </c:pt>
                <c:pt idx="3">
                  <c:v>0.08</c:v>
                </c:pt>
                <c:pt idx="4">
                  <c:v>0.11</c:v>
                </c:pt>
                <c:pt idx="5">
                  <c:v>0.12</c:v>
                </c:pt>
                <c:pt idx="6">
                  <c:v>0.12</c:v>
                </c:pt>
                <c:pt idx="7">
                  <c:v>0.15</c:v>
                </c:pt>
                <c:pt idx="8">
                  <c:v>0.38</c:v>
                </c:pt>
                <c:pt idx="9">
                  <c:v>0.41</c:v>
                </c:pt>
                <c:pt idx="10">
                  <c:v>0.46</c:v>
                </c:pt>
                <c:pt idx="11">
                  <c:v>0.47</c:v>
                </c:pt>
                <c:pt idx="12">
                  <c:v>0.52</c:v>
                </c:pt>
                <c:pt idx="13">
                  <c:v>0.52</c:v>
                </c:pt>
                <c:pt idx="14">
                  <c:v>0.56999999999999995</c:v>
                </c:pt>
                <c:pt idx="15">
                  <c:v>0.65</c:v>
                </c:pt>
                <c:pt idx="16">
                  <c:v>0.75</c:v>
                </c:pt>
              </c:numCache>
            </c:numRef>
          </c:val>
          <c:extLst>
            <c:ext xmlns:c16="http://schemas.microsoft.com/office/drawing/2014/chart" uri="{C3380CC4-5D6E-409C-BE32-E72D297353CC}">
              <c16:uniqueId val="{00000002-83A7-48BD-AD6B-F06DD439CA8B}"/>
            </c:ext>
          </c:extLst>
        </c:ser>
        <c:ser>
          <c:idx val="2"/>
          <c:order val="2"/>
          <c:tx>
            <c:strRef>
              <c:f>Sheet1!$D$1</c:f>
              <c:strCache>
                <c:ptCount val="1"/>
                <c:pt idx="0">
                  <c:v>2022</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X (Formerly known as 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Sheet1!$D$2:$D$18</c:f>
              <c:numCache>
                <c:formatCode>0%</c:formatCode>
                <c:ptCount val="17"/>
                <c:pt idx="0">
                  <c:v>0.04</c:v>
                </c:pt>
                <c:pt idx="1">
                  <c:v>0.12</c:v>
                </c:pt>
                <c:pt idx="4">
                  <c:v>0.13</c:v>
                </c:pt>
                <c:pt idx="5">
                  <c:v>0.13</c:v>
                </c:pt>
                <c:pt idx="7">
                  <c:v>0.19</c:v>
                </c:pt>
                <c:pt idx="8">
                  <c:v>0.41</c:v>
                </c:pt>
                <c:pt idx="9">
                  <c:v>0.43</c:v>
                </c:pt>
                <c:pt idx="10">
                  <c:v>0.54</c:v>
                </c:pt>
                <c:pt idx="11">
                  <c:v>0.5</c:v>
                </c:pt>
                <c:pt idx="12">
                  <c:v>0.54</c:v>
                </c:pt>
                <c:pt idx="13">
                  <c:v>0.56000000000000005</c:v>
                </c:pt>
                <c:pt idx="14">
                  <c:v>0.56000000000000005</c:v>
                </c:pt>
                <c:pt idx="15">
                  <c:v>0.64</c:v>
                </c:pt>
                <c:pt idx="16">
                  <c:v>0.74</c:v>
                </c:pt>
              </c:numCache>
            </c:numRef>
          </c:val>
          <c:extLst>
            <c:ext xmlns:c16="http://schemas.microsoft.com/office/drawing/2014/chart" uri="{C3380CC4-5D6E-409C-BE32-E72D297353CC}">
              <c16:uniqueId val="{00000001-A890-43C5-97E7-537735429DD7}"/>
            </c:ext>
          </c:extLst>
        </c:ser>
        <c:dLbls>
          <c:showLegendKey val="0"/>
          <c:showVal val="0"/>
          <c:showCatName val="0"/>
          <c:showSerName val="0"/>
          <c:showPercent val="0"/>
          <c:showBubbleSize val="0"/>
        </c:dLbls>
        <c:gapWidth val="80"/>
        <c:overlap val="-25"/>
        <c:axId val="492621240"/>
        <c:axId val="492620456"/>
      </c:barChart>
      <c:valAx>
        <c:axId val="49262045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92621240"/>
        <c:crosses val="autoZero"/>
        <c:crossBetween val="between"/>
      </c:valAx>
      <c:catAx>
        <c:axId val="492621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92620456"/>
        <c:crosses val="autoZero"/>
        <c:auto val="1"/>
        <c:lblAlgn val="ctr"/>
        <c:lblOffset val="100"/>
        <c:noMultiLvlLbl val="0"/>
      </c:catAx>
      <c:spPr>
        <a:noFill/>
        <a:ln>
          <a:noFill/>
        </a:ln>
        <a:effectLst/>
      </c:spPr>
    </c:plotArea>
    <c:legend>
      <c:legendPos val="b"/>
      <c:layout>
        <c:manualLayout>
          <c:xMode val="edge"/>
          <c:yMode val="edge"/>
          <c:x val="0.50481580412136751"/>
          <c:y val="0.84806449519747318"/>
          <c:w val="0.15563924576029797"/>
          <c:h val="4.221440667980722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1401428788569696"/>
        </c:manualLayout>
      </c:layout>
      <c:barChart>
        <c:barDir val="bar"/>
        <c:grouping val="clustered"/>
        <c:varyColors val="0"/>
        <c:ser>
          <c:idx val="0"/>
          <c:order val="0"/>
          <c:tx>
            <c:strRef>
              <c:f>Sheet1!$B$1</c:f>
              <c:strCache>
                <c:ptCount val="1"/>
                <c:pt idx="0">
                  <c:v>2024</c:v>
                </c:pt>
              </c:strCache>
            </c:strRef>
          </c:tx>
          <c:invertIfNegative val="0"/>
          <c:dLbls>
            <c:dLbl>
              <c:idx val="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50-48EF-B269-1AD038A666F5}"/>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c:v>
                </c:pt>
                <c:pt idx="1">
                  <c:v>Yes, I found information online</c:v>
                </c:pt>
                <c:pt idx="2">
                  <c:v>Yes, by school</c:v>
                </c:pt>
                <c:pt idx="3">
                  <c:v>Yes, by parents/carers</c:v>
                </c:pt>
              </c:strCache>
            </c:strRef>
          </c:cat>
          <c:val>
            <c:numRef>
              <c:f>Sheet1!$B$2:$B$5</c:f>
              <c:numCache>
                <c:formatCode>0%</c:formatCode>
                <c:ptCount val="4"/>
                <c:pt idx="0">
                  <c:v>0.04</c:v>
                </c:pt>
                <c:pt idx="1">
                  <c:v>0.09</c:v>
                </c:pt>
                <c:pt idx="2">
                  <c:v>0.71</c:v>
                </c:pt>
                <c:pt idx="3">
                  <c:v>0.65</c:v>
                </c:pt>
              </c:numCache>
            </c:numRef>
          </c:val>
          <c:extLst>
            <c:ext xmlns:c16="http://schemas.microsoft.com/office/drawing/2014/chart" uri="{C3380CC4-5D6E-409C-BE32-E72D297353CC}">
              <c16:uniqueId val="{00000002-A80C-4C4C-9830-F2B90FBF158A}"/>
            </c:ext>
          </c:extLst>
        </c:ser>
        <c:dLbls>
          <c:showLegendKey val="0"/>
          <c:showVal val="0"/>
          <c:showCatName val="0"/>
          <c:showSerName val="0"/>
          <c:showPercent val="0"/>
          <c:showBubbleSize val="0"/>
        </c:dLbls>
        <c:gapWidth val="80"/>
        <c:overlap val="-25"/>
        <c:axId val="421598688"/>
        <c:axId val="421600648"/>
      </c:barChart>
      <c:valAx>
        <c:axId val="421600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688"/>
        <c:crosses val="autoZero"/>
        <c:crossBetween val="between"/>
      </c:valAx>
      <c:catAx>
        <c:axId val="421598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21600648"/>
        <c:crosses val="autoZero"/>
        <c:auto val="1"/>
        <c:lblAlgn val="ctr"/>
        <c:lblOffset val="100"/>
        <c:noMultiLvlLbl val="0"/>
      </c:catAx>
      <c:spPr>
        <a:noFill/>
        <a:ln>
          <a:noFill/>
        </a:ln>
        <a:effectLst/>
      </c:spPr>
    </c:plotArea>
    <c:legend>
      <c:legendPos val="b"/>
      <c:layout>
        <c:manualLayout>
          <c:xMode val="edge"/>
          <c:yMode val="edge"/>
          <c:x val="0.44097854611238113"/>
          <c:y val="0.93821774027577676"/>
          <c:w val="0.10407597216136481"/>
          <c:h val="6.178225972422309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184229104197"/>
          <c:y val="3.8690505039874486E-2"/>
          <c:w val="0.51490412112829076"/>
          <c:h val="0.86033863192922155"/>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Sheet1!$B$2:$B$10</c:f>
              <c:numCache>
                <c:formatCode>0%</c:formatCode>
                <c:ptCount val="9"/>
                <c:pt idx="0">
                  <c:v>0.09</c:v>
                </c:pt>
                <c:pt idx="1">
                  <c:v>0.18</c:v>
                </c:pt>
                <c:pt idx="2">
                  <c:v>0.05</c:v>
                </c:pt>
                <c:pt idx="3">
                  <c:v>0.05</c:v>
                </c:pt>
                <c:pt idx="4">
                  <c:v>7.0000000000000007E-2</c:v>
                </c:pt>
                <c:pt idx="5">
                  <c:v>0.14000000000000001</c:v>
                </c:pt>
                <c:pt idx="6">
                  <c:v>0.16</c:v>
                </c:pt>
                <c:pt idx="7">
                  <c:v>0.34</c:v>
                </c:pt>
                <c:pt idx="8">
                  <c:v>0.47</c:v>
                </c:pt>
              </c:numCache>
            </c:numRef>
          </c:val>
          <c:extLst>
            <c:ext xmlns:c16="http://schemas.microsoft.com/office/drawing/2014/chart" uri="{C3380CC4-5D6E-409C-BE32-E72D297353CC}">
              <c16:uniqueId val="{00000000-9421-42D4-9049-33A7D2E6C0C8}"/>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Sheet1!$C$2:$C$10</c:f>
              <c:numCache>
                <c:formatCode>0%</c:formatCode>
                <c:ptCount val="9"/>
                <c:pt idx="0">
                  <c:v>0.08</c:v>
                </c:pt>
                <c:pt idx="1">
                  <c:v>0.16</c:v>
                </c:pt>
                <c:pt idx="2">
                  <c:v>0.06</c:v>
                </c:pt>
                <c:pt idx="3">
                  <c:v>0.04</c:v>
                </c:pt>
                <c:pt idx="4">
                  <c:v>7.0000000000000007E-2</c:v>
                </c:pt>
                <c:pt idx="5">
                  <c:v>0.14000000000000001</c:v>
                </c:pt>
                <c:pt idx="6">
                  <c:v>0.18</c:v>
                </c:pt>
                <c:pt idx="7">
                  <c:v>0.36</c:v>
                </c:pt>
                <c:pt idx="8">
                  <c:v>0.48</c:v>
                </c:pt>
              </c:numCache>
            </c:numRef>
          </c:val>
          <c:extLst>
            <c:ext xmlns:c16="http://schemas.microsoft.com/office/drawing/2014/chart" uri="{C3380CC4-5D6E-409C-BE32-E72D297353CC}">
              <c16:uniqueId val="{00000004-9421-42D4-9049-33A7D2E6C0C8}"/>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Sheet1!$D$2:$D$10</c:f>
              <c:numCache>
                <c:formatCode>0%</c:formatCode>
                <c:ptCount val="9"/>
                <c:pt idx="0">
                  <c:v>9.0727418065547599E-2</c:v>
                </c:pt>
                <c:pt idx="1">
                  <c:v>0.14668265387689799</c:v>
                </c:pt>
                <c:pt idx="2">
                  <c:v>6.5547561950439703E-2</c:v>
                </c:pt>
                <c:pt idx="3">
                  <c:v>4.5563549160671499E-2</c:v>
                </c:pt>
                <c:pt idx="4">
                  <c:v>6.5147881694644305E-2</c:v>
                </c:pt>
                <c:pt idx="5">
                  <c:v>0.150679456434852</c:v>
                </c:pt>
                <c:pt idx="6">
                  <c:v>0.16466826538769</c:v>
                </c:pt>
                <c:pt idx="7">
                  <c:v>0.34492406075139898</c:v>
                </c:pt>
                <c:pt idx="8">
                  <c:v>0.47442046362909701</c:v>
                </c:pt>
              </c:numCache>
            </c:numRef>
          </c:val>
          <c:extLst>
            <c:ext xmlns:c16="http://schemas.microsoft.com/office/drawing/2014/chart" uri="{C3380CC4-5D6E-409C-BE32-E72D297353CC}">
              <c16:uniqueId val="{00000003-DBAA-4931-ACF7-A7278A67DE37}"/>
            </c:ext>
          </c:extLst>
        </c:ser>
        <c:dLbls>
          <c:dLblPos val="outEnd"/>
          <c:showLegendKey val="0"/>
          <c:showVal val="1"/>
          <c:showCatName val="0"/>
          <c:showSerName val="0"/>
          <c:showPercent val="0"/>
          <c:showBubbleSize val="0"/>
        </c:dLbls>
        <c:gapWidth val="36"/>
        <c:overlap val="-25"/>
        <c:axId val="318342000"/>
        <c:axId val="359610384"/>
      </c:barChart>
      <c:catAx>
        <c:axId val="318342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359610384"/>
        <c:crosses val="autoZero"/>
        <c:auto val="1"/>
        <c:lblAlgn val="ctr"/>
        <c:lblOffset val="100"/>
        <c:noMultiLvlLbl val="0"/>
      </c:catAx>
      <c:valAx>
        <c:axId val="35961038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1834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Always follow advice to stay safe</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a:solidFill>
                  <a:schemeClr val="accent1">
                    <a:lumMod val="50000"/>
                  </a:schemeClr>
                </a:solidFill>
              </a:ln>
            </c:spPr>
            <c:extLst>
              <c:ext xmlns:c16="http://schemas.microsoft.com/office/drawing/2014/chart" uri="{C3380CC4-5D6E-409C-BE32-E72D297353CC}">
                <c16:uniqueId val="{00000001-6E2E-405B-AFE3-EC0D607B50C5}"/>
              </c:ext>
            </c:extLst>
          </c:dPt>
          <c:dPt>
            <c:idx val="1"/>
            <c:invertIfNegative val="0"/>
            <c:bubble3D val="0"/>
            <c:spPr>
              <a:solidFill>
                <a:srgbClr val="00A79D"/>
              </a:solidFill>
              <a:ln>
                <a:noFill/>
              </a:ln>
            </c:spPr>
            <c:extLst>
              <c:ext xmlns:c16="http://schemas.microsoft.com/office/drawing/2014/chart" uri="{C3380CC4-5D6E-409C-BE32-E72D297353CC}">
                <c16:uniqueId val="{00000003-6E2E-405B-AFE3-EC0D607B50C5}"/>
              </c:ext>
            </c:extLst>
          </c:dPt>
          <c:dLbls>
            <c:dLbl>
              <c:idx val="0"/>
              <c:tx>
                <c:rich>
                  <a:bodyPr/>
                  <a:lstStyle/>
                  <a:p>
                    <a:fld id="{0ED450CC-C006-41FB-B5F4-4B9CA54DB20E}" type="SERIESNAME">
                      <a:rPr lang="en-US"/>
                      <a:pPr/>
                      <a:t>[SERIES NAME]</a:t>
                    </a:fld>
                    <a:r>
                      <a:rPr lang="en-US" baseline="0"/>
                      <a:t>, </a:t>
                    </a:r>
                  </a:p>
                  <a:p>
                    <a:fld id="{5682F24C-CC30-4DF4-AB6C-E574FBF05B74}"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2E-405B-AFE3-EC0D607B50C5}"/>
                </c:ext>
              </c:extLst>
            </c:dLbl>
            <c:dLbl>
              <c:idx val="1"/>
              <c:tx>
                <c:rich>
                  <a:bodyPr/>
                  <a:lstStyle/>
                  <a:p>
                    <a:fld id="{C3C1E36F-C925-4CA3-A4B7-80B81C867C11}" type="SERIESNAME">
                      <a:rPr lang="en-US"/>
                      <a:pPr/>
                      <a:t>[SERIES NAME]</a:t>
                    </a:fld>
                    <a:r>
                      <a:rPr lang="en-US" baseline="0"/>
                      <a:t>, </a:t>
                    </a:r>
                  </a:p>
                  <a:p>
                    <a:fld id="{E1AE35EB-6094-4086-9C82-4789612DF67A}"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E2E-405B-AFE3-EC0D607B50C5}"/>
                </c:ext>
              </c:extLst>
            </c:dLbl>
            <c:dLbl>
              <c:idx val="2"/>
              <c:tx>
                <c:rich>
                  <a:bodyPr/>
                  <a:lstStyle/>
                  <a:p>
                    <a:fld id="{A47D0C03-D47D-47E1-99CE-C31C78032AEC}" type="SERIESNAME">
                      <a:rPr lang="en-US"/>
                      <a:pPr/>
                      <a:t>[SERIES NAME]</a:t>
                    </a:fld>
                    <a:r>
                      <a:rPr lang="en-US" baseline="0"/>
                      <a:t>, </a:t>
                    </a:r>
                  </a:p>
                  <a:p>
                    <a:fld id="{7F896086-8D91-46AB-9FA1-ED8AE1BFC87F}"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E6C-453F-A3D6-93ACADE1926D}"/>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0">
                  <c:v>0.68</c:v>
                </c:pt>
                <c:pt idx="1">
                  <c:v>0.68</c:v>
                </c:pt>
                <c:pt idx="2">
                  <c:v>0.65</c:v>
                </c:pt>
              </c:numCache>
            </c:numRef>
          </c:val>
          <c:extLst>
            <c:ext xmlns:c16="http://schemas.microsoft.com/office/drawing/2014/chart" uri="{C3380CC4-5D6E-409C-BE32-E72D297353CC}">
              <c16:uniqueId val="{00000004-6E2E-405B-AFE3-EC0D607B50C5}"/>
            </c:ext>
          </c:extLst>
        </c:ser>
        <c:dLbls>
          <c:showLegendKey val="0"/>
          <c:showVal val="0"/>
          <c:showCatName val="0"/>
          <c:showSerName val="0"/>
          <c:showPercent val="0"/>
          <c:showBubbleSize val="0"/>
        </c:dLbls>
        <c:gapWidth val="100"/>
        <c:axId val="492605952"/>
        <c:axId val="492607128"/>
      </c:barChart>
      <c:catAx>
        <c:axId val="492605952"/>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92607128"/>
        <c:crosses val="autoZero"/>
        <c:auto val="1"/>
        <c:lblAlgn val="ctr"/>
        <c:lblOffset val="100"/>
        <c:noMultiLvlLbl val="0"/>
      </c:catAx>
      <c:valAx>
        <c:axId val="49260712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defRPr>
            </a:pPr>
            <a:endParaRPr lang="en-US"/>
          </a:p>
        </c:txPr>
        <c:crossAx val="492605952"/>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Know what the CEOP button is for</a:t>
            </a:r>
          </a:p>
        </c:rich>
      </c:tx>
      <c:overlay val="0"/>
      <c:spPr>
        <a:noFill/>
        <a:ln>
          <a:noFill/>
        </a:ln>
        <a:effectLst/>
      </c:spPr>
    </c:title>
    <c:autoTitleDeleted val="0"/>
    <c:plotArea>
      <c:layout>
        <c:manualLayout>
          <c:layoutTarget val="inner"/>
          <c:xMode val="edge"/>
          <c:yMode val="edge"/>
          <c:x val="0.18244950448765063"/>
          <c:y val="0.18159105938213874"/>
          <c:w val="0.75499367436261533"/>
          <c:h val="0.67965830394957305"/>
        </c:manualLayout>
      </c:layout>
      <c:barChart>
        <c:barDir val="col"/>
        <c:grouping val="clustered"/>
        <c:varyColors val="0"/>
        <c:ser>
          <c:idx val="0"/>
          <c:order val="0"/>
          <c:tx>
            <c:strRef>
              <c:f>Sheet1!$B$1</c:f>
              <c:strCache>
                <c:ptCount val="1"/>
                <c:pt idx="0">
                  <c:v>Yes</c:v>
                </c:pt>
              </c:strCache>
            </c:strRef>
          </c:tx>
          <c:spPr>
            <a:solidFill>
              <a:srgbClr val="00A79D"/>
            </a:solidFill>
            <a:ln>
              <a:noFill/>
            </a:ln>
          </c:spPr>
          <c:invertIfNegative val="0"/>
          <c:dPt>
            <c:idx val="0"/>
            <c:invertIfNegative val="0"/>
            <c:bubble3D val="0"/>
            <c:spPr>
              <a:solidFill>
                <a:schemeClr val="accent1">
                  <a:lumMod val="50000"/>
                </a:schemeClr>
              </a:solidFill>
              <a:ln>
                <a:noFill/>
              </a:ln>
            </c:spPr>
            <c:extLst>
              <c:ext xmlns:c16="http://schemas.microsoft.com/office/drawing/2014/chart" uri="{C3380CC4-5D6E-409C-BE32-E72D297353CC}">
                <c16:uniqueId val="{00000001-2FD4-4E57-832B-0D1515DF75F9}"/>
              </c:ext>
            </c:extLst>
          </c:dPt>
          <c:dPt>
            <c:idx val="2"/>
            <c:invertIfNegative val="0"/>
            <c:bubble3D val="0"/>
            <c:spPr>
              <a:solidFill>
                <a:schemeClr val="accent1"/>
              </a:solidFill>
              <a:ln>
                <a:noFill/>
              </a:ln>
            </c:spPr>
            <c:extLst>
              <c:ext xmlns:c16="http://schemas.microsoft.com/office/drawing/2014/chart" uri="{C3380CC4-5D6E-409C-BE32-E72D297353CC}">
                <c16:uniqueId val="{00000002-1A62-4706-B5DC-C385BBC4D826}"/>
              </c:ext>
            </c:extLst>
          </c:dPt>
          <c:dLbls>
            <c:dLbl>
              <c:idx val="0"/>
              <c:layout>
                <c:manualLayout>
                  <c:x val="-3.5019267636208172E-17"/>
                  <c:y val="9.3570029604142027E-2"/>
                </c:manualLayout>
              </c:layout>
              <c:spPr>
                <a:noFill/>
                <a:ln>
                  <a:noFill/>
                </a:ln>
                <a:effectLst/>
              </c:spPr>
              <c:txPr>
                <a:bodyPr wrap="square" lIns="38100" tIns="19050" rIns="38100" bIns="19050" anchor="ctr">
                  <a:spAutoFit/>
                </a:bodyPr>
                <a:lstStyle/>
                <a:p>
                  <a:pPr>
                    <a:defRPr sz="900">
                      <a:solidFill>
                        <a:prstClr val="white"/>
                      </a:solidFill>
                    </a:defRPr>
                  </a:pPr>
                  <a:endParaRPr lang="en-US"/>
                </a:p>
              </c:txPr>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FD4-4E57-832B-0D1515DF75F9}"/>
                </c:ext>
              </c:extLst>
            </c:dLbl>
            <c:dLbl>
              <c:idx val="1"/>
              <c:layout>
                <c:manualLayout>
                  <c:x val="-7.0038535272416343E-17"/>
                  <c:y val="7.47625714954403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FD4-4E57-832B-0D1515DF75F9}"/>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0">
                  <c:v>0.14000000000000001</c:v>
                </c:pt>
                <c:pt idx="1">
                  <c:v>0.11</c:v>
                </c:pt>
                <c:pt idx="2">
                  <c:v>0.13</c:v>
                </c:pt>
              </c:numCache>
            </c:numRef>
          </c:val>
          <c:extLst>
            <c:ext xmlns:c16="http://schemas.microsoft.com/office/drawing/2014/chart" uri="{C3380CC4-5D6E-409C-BE32-E72D297353CC}">
              <c16:uniqueId val="{00000004-2FD4-4E57-832B-0D1515DF75F9}"/>
            </c:ext>
          </c:extLst>
        </c:ser>
        <c:dLbls>
          <c:showLegendKey val="0"/>
          <c:showVal val="0"/>
          <c:showCatName val="0"/>
          <c:showSerName val="0"/>
          <c:showPercent val="0"/>
          <c:showBubbleSize val="0"/>
        </c:dLbls>
        <c:gapWidth val="100"/>
        <c:axId val="492617320"/>
        <c:axId val="492614968"/>
      </c:barChart>
      <c:catAx>
        <c:axId val="492617320"/>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92614968"/>
        <c:crosses val="autoZero"/>
        <c:auto val="1"/>
        <c:lblAlgn val="ctr"/>
        <c:lblOffset val="100"/>
        <c:noMultiLvlLbl val="0"/>
      </c:catAx>
      <c:valAx>
        <c:axId val="49261496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defRPr>
            </a:pPr>
            <a:endParaRPr lang="en-US"/>
          </a:p>
        </c:txPr>
        <c:crossAx val="492617320"/>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Lied</a:t>
            </a:r>
            <a:r>
              <a:rPr lang="en-GB" sz="1200" b="0" baseline="0" dirty="0">
                <a:solidFill>
                  <a:schemeClr val="tx1">
                    <a:lumMod val="75000"/>
                    <a:lumOff val="25000"/>
                  </a:schemeClr>
                </a:solidFill>
              </a:rPr>
              <a:t> about age for website or game </a:t>
            </a:r>
          </a:p>
        </c:rich>
      </c:tx>
      <c:layout>
        <c:manualLayout>
          <c:xMode val="edge"/>
          <c:yMode val="edge"/>
          <c:x val="0.15101861981747228"/>
          <c:y val="2.9588751304215465E-2"/>
        </c:manualLayout>
      </c:layout>
      <c:overlay val="0"/>
      <c:spPr>
        <a:noFill/>
        <a:ln>
          <a:noFill/>
        </a:ln>
        <a:effectLst/>
      </c:spPr>
    </c:title>
    <c:autoTitleDeleted val="0"/>
    <c:plotArea>
      <c:layout>
        <c:manualLayout>
          <c:layoutTarget val="inner"/>
          <c:xMode val="edge"/>
          <c:yMode val="edge"/>
          <c:x val="0.17492490957895743"/>
          <c:y val="0.19578929133264655"/>
          <c:w val="0.75499367436261533"/>
          <c:h val="0.64513806724878586"/>
        </c:manualLayout>
      </c:layout>
      <c:barChart>
        <c:barDir val="col"/>
        <c:grouping val="clustered"/>
        <c:varyColors val="0"/>
        <c:ser>
          <c:idx val="0"/>
          <c:order val="0"/>
          <c:tx>
            <c:strRef>
              <c:f>Sheet1!$B$1</c:f>
              <c:strCache>
                <c:ptCount val="1"/>
                <c:pt idx="0">
                  <c:v>2022</c:v>
                </c:pt>
              </c:strCache>
            </c:strRef>
          </c:tx>
          <c:spPr>
            <a:solidFill>
              <a:schemeClr val="accent1">
                <a:lumMod val="50000"/>
              </a:schemeClr>
            </a:solidFill>
            <a:ln>
              <a:solidFill>
                <a:schemeClr val="accent1">
                  <a:lumMod val="50000"/>
                </a:schemeClr>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0.51</c:v>
                </c:pt>
                <c:pt idx="1">
                  <c:v>0.33</c:v>
                </c:pt>
                <c:pt idx="2">
                  <c:v>0.17</c:v>
                </c:pt>
              </c:numCache>
            </c:numRef>
          </c:val>
          <c:extLst>
            <c:ext xmlns:c16="http://schemas.microsoft.com/office/drawing/2014/chart" uri="{C3380CC4-5D6E-409C-BE32-E72D297353CC}">
              <c16:uniqueId val="{00000004-F1DF-4CD2-B2A5-F0A2D40D648A}"/>
            </c:ext>
          </c:extLst>
        </c:ser>
        <c:ser>
          <c:idx val="1"/>
          <c:order val="1"/>
          <c:tx>
            <c:strRef>
              <c:f>Sheet1!$C$1</c:f>
              <c:strCache>
                <c:ptCount val="1"/>
                <c:pt idx="0">
                  <c:v>2023</c:v>
                </c:pt>
              </c:strCache>
            </c:strRef>
          </c:tx>
          <c:spPr>
            <a:solidFill>
              <a:srgbClr val="00A79D"/>
            </a:solidFill>
            <a:ln>
              <a:solidFill>
                <a:schemeClr val="accent1"/>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Sheet1!$C$2:$C$4</c:f>
              <c:numCache>
                <c:formatCode>0%</c:formatCode>
                <c:ptCount val="3"/>
                <c:pt idx="0">
                  <c:v>0.47</c:v>
                </c:pt>
                <c:pt idx="1">
                  <c:v>0.34</c:v>
                </c:pt>
                <c:pt idx="2">
                  <c:v>0.19</c:v>
                </c:pt>
              </c:numCache>
            </c:numRef>
          </c:val>
          <c:extLst>
            <c:ext xmlns:c16="http://schemas.microsoft.com/office/drawing/2014/chart" uri="{C3380CC4-5D6E-409C-BE32-E72D297353CC}">
              <c16:uniqueId val="{00000007-1204-465E-B6AD-66982B5FF107}"/>
            </c:ext>
          </c:extLst>
        </c:ser>
        <c:ser>
          <c:idx val="2"/>
          <c:order val="2"/>
          <c:tx>
            <c:strRef>
              <c:f>Sheet1!$D$1</c:f>
              <c:strCache>
                <c:ptCount val="1"/>
                <c:pt idx="0">
                  <c:v>2024</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Sheet1!$D$2:$D$4</c:f>
              <c:numCache>
                <c:formatCode>0%</c:formatCode>
                <c:ptCount val="3"/>
                <c:pt idx="0">
                  <c:v>0.45</c:v>
                </c:pt>
                <c:pt idx="1">
                  <c:v>0.37</c:v>
                </c:pt>
                <c:pt idx="2">
                  <c:v>0.18</c:v>
                </c:pt>
              </c:numCache>
            </c:numRef>
          </c:val>
          <c:extLst>
            <c:ext xmlns:c16="http://schemas.microsoft.com/office/drawing/2014/chart" uri="{C3380CC4-5D6E-409C-BE32-E72D297353CC}">
              <c16:uniqueId val="{00000005-D8CF-48BA-868A-729ABF58B4BB}"/>
            </c:ext>
          </c:extLst>
        </c:ser>
        <c:dLbls>
          <c:showLegendKey val="0"/>
          <c:showVal val="0"/>
          <c:showCatName val="0"/>
          <c:showSerName val="0"/>
          <c:showPercent val="0"/>
          <c:showBubbleSize val="0"/>
        </c:dLbls>
        <c:gapWidth val="100"/>
        <c:overlap val="-12"/>
        <c:axId val="492613792"/>
        <c:axId val="492610656"/>
      </c:barChart>
      <c:catAx>
        <c:axId val="492613792"/>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92610656"/>
        <c:crosses val="autoZero"/>
        <c:auto val="1"/>
        <c:lblAlgn val="ctr"/>
        <c:lblOffset val="100"/>
        <c:noMultiLvlLbl val="0"/>
      </c:catAx>
      <c:valAx>
        <c:axId val="492610656"/>
        <c:scaling>
          <c:orientation val="minMax"/>
          <c:max val="1"/>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defRPr>
            </a:pPr>
            <a:endParaRPr lang="en-US"/>
          </a:p>
        </c:txPr>
        <c:crossAx val="492613792"/>
        <c:crosses val="autoZero"/>
        <c:crossBetween val="between"/>
      </c:valAx>
      <c:spPr>
        <a:noFill/>
        <a:ln>
          <a:noFill/>
        </a:ln>
        <a:effectLst/>
      </c:spPr>
    </c:plotArea>
    <c:legend>
      <c:legendPos val="t"/>
      <c:layout>
        <c:manualLayout>
          <c:xMode val="edge"/>
          <c:yMode val="edge"/>
          <c:x val="0.50988185987149071"/>
          <c:y val="0.34392810707094934"/>
          <c:w val="0.40831499920874281"/>
          <c:h val="9.05931853039378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Seen upsetting pictures</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a:solidFill>
                  <a:schemeClr val="accent1">
                    <a:lumMod val="50000"/>
                  </a:schemeClr>
                </a:solidFill>
              </a:ln>
            </c:spPr>
            <c:extLst>
              <c:ext xmlns:c16="http://schemas.microsoft.com/office/drawing/2014/chart" uri="{C3380CC4-5D6E-409C-BE32-E72D297353CC}">
                <c16:uniqueId val="{00000001-FCCA-42CA-B7F5-ED31436410A9}"/>
              </c:ext>
            </c:extLst>
          </c:dPt>
          <c:dPt>
            <c:idx val="1"/>
            <c:invertIfNegative val="0"/>
            <c:bubble3D val="0"/>
            <c:spPr>
              <a:solidFill>
                <a:srgbClr val="00A79D"/>
              </a:solidFill>
              <a:ln>
                <a:noFill/>
              </a:ln>
            </c:spPr>
            <c:extLst>
              <c:ext xmlns:c16="http://schemas.microsoft.com/office/drawing/2014/chart" uri="{C3380CC4-5D6E-409C-BE32-E72D297353CC}">
                <c16:uniqueId val="{00000003-FCCA-42CA-B7F5-ED31436410A9}"/>
              </c:ext>
            </c:extLst>
          </c:dPt>
          <c:dLbls>
            <c:dLbl>
              <c:idx val="0"/>
              <c:tx>
                <c:rich>
                  <a:bodyPr/>
                  <a:lstStyle/>
                  <a:p>
                    <a:fld id="{3691AD20-650A-4402-A3B6-F88135AC495C}" type="SERIESNAME">
                      <a:rPr lang="en-US"/>
                      <a:pPr/>
                      <a:t>[SERIES NAME]</a:t>
                    </a:fld>
                    <a:r>
                      <a:rPr lang="en-US" baseline="0"/>
                      <a:t>, </a:t>
                    </a:r>
                  </a:p>
                  <a:p>
                    <a:fld id="{F706AA5E-D286-41E9-92E9-A49D0B522F54}"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CA-42CA-B7F5-ED31436410A9}"/>
                </c:ext>
              </c:extLst>
            </c:dLbl>
            <c:dLbl>
              <c:idx val="1"/>
              <c:tx>
                <c:rich>
                  <a:bodyPr/>
                  <a:lstStyle/>
                  <a:p>
                    <a:fld id="{34D752D8-033A-4D6F-8038-24C498605217}" type="SERIESNAME">
                      <a:rPr lang="en-US"/>
                      <a:pPr/>
                      <a:t>[SERIES NAME]</a:t>
                    </a:fld>
                    <a:r>
                      <a:rPr lang="en-US" baseline="0"/>
                      <a:t>, </a:t>
                    </a:r>
                  </a:p>
                  <a:p>
                    <a:fld id="{F34F27D0-56C4-49FA-B8A5-EF5420DF15BA}"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CA-42CA-B7F5-ED31436410A9}"/>
                </c:ext>
              </c:extLst>
            </c:dLbl>
            <c:dLbl>
              <c:idx val="2"/>
              <c:tx>
                <c:rich>
                  <a:bodyPr/>
                  <a:lstStyle/>
                  <a:p>
                    <a:fld id="{6298EDC8-7E28-473A-9F23-FE739DB78EFA}" type="SERIESNAME">
                      <a:rPr lang="en-US"/>
                      <a:pPr/>
                      <a:t>[SERIES NAME]</a:t>
                    </a:fld>
                    <a:r>
                      <a:rPr lang="en-US" baseline="0"/>
                      <a:t>, </a:t>
                    </a:r>
                  </a:p>
                  <a:p>
                    <a:fld id="{AD606CB1-72C5-4F1B-AD7F-102C50C5D4D9}" type="VALUE">
                      <a:rPr lang="en-US" baseline="0" smtClean="0"/>
                      <a:pPr/>
                      <a:t>[VALUE]</a:t>
                    </a:fld>
                    <a:endParaRPr lang="en-GB"/>
                  </a:p>
                </c:rich>
              </c:tx>
              <c:dLblPos val="in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5B1-4E79-9AF0-10F57FDC8DF4}"/>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0">
                  <c:v>0.32</c:v>
                </c:pt>
                <c:pt idx="1">
                  <c:v>0.32</c:v>
                </c:pt>
                <c:pt idx="2">
                  <c:v>0.31</c:v>
                </c:pt>
              </c:numCache>
            </c:numRef>
          </c:val>
          <c:extLst>
            <c:ext xmlns:c16="http://schemas.microsoft.com/office/drawing/2014/chart" uri="{C3380CC4-5D6E-409C-BE32-E72D297353CC}">
              <c16:uniqueId val="{00000004-FCCA-42CA-B7F5-ED31436410A9}"/>
            </c:ext>
          </c:extLst>
        </c:ser>
        <c:dLbls>
          <c:showLegendKey val="0"/>
          <c:showVal val="0"/>
          <c:showCatName val="0"/>
          <c:showSerName val="0"/>
          <c:showPercent val="0"/>
          <c:showBubbleSize val="0"/>
        </c:dLbls>
        <c:gapWidth val="100"/>
        <c:axId val="492606736"/>
        <c:axId val="492611832"/>
      </c:barChart>
      <c:catAx>
        <c:axId val="492606736"/>
        <c:scaling>
          <c:orientation val="minMax"/>
        </c:scaling>
        <c:delete val="0"/>
        <c:axPos val="b"/>
        <c:numFmt formatCode="General" sourceLinked="1"/>
        <c:majorTickMark val="out"/>
        <c:minorTickMark val="none"/>
        <c:tickLblPos val="nextTo"/>
        <c:spPr>
          <a:ln>
            <a:noFill/>
          </a:ln>
        </c:spPr>
        <c:txPr>
          <a:bodyPr/>
          <a:lstStyle/>
          <a:p>
            <a:pPr>
              <a:defRPr>
                <a:solidFill>
                  <a:schemeClr val="tx1">
                    <a:lumMod val="75000"/>
                    <a:lumOff val="25000"/>
                  </a:schemeClr>
                </a:solidFill>
              </a:defRPr>
            </a:pPr>
            <a:endParaRPr lang="en-US"/>
          </a:p>
        </c:txPr>
        <c:crossAx val="492611832"/>
        <c:crosses val="autoZero"/>
        <c:auto val="1"/>
        <c:lblAlgn val="ctr"/>
        <c:lblOffset val="100"/>
        <c:noMultiLvlLbl val="0"/>
      </c:catAx>
      <c:valAx>
        <c:axId val="492611832"/>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txPr>
          <a:bodyPr/>
          <a:lstStyle/>
          <a:p>
            <a:pPr>
              <a:defRPr>
                <a:solidFill>
                  <a:schemeClr val="tx1">
                    <a:lumMod val="75000"/>
                    <a:lumOff val="25000"/>
                  </a:schemeClr>
                </a:solidFill>
              </a:defRPr>
            </a:pPr>
            <a:endParaRPr lang="en-US"/>
          </a:p>
        </c:txPr>
        <c:crossAx val="492606736"/>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0-0638-4F05-B969-13BB4FE4FEFB}"/>
            </c:ext>
          </c:extLst>
        </c:ser>
        <c:ser>
          <c:idx val="1"/>
          <c:order val="1"/>
          <c:tx>
            <c:strRef>
              <c:f>Sheet1!$C$1</c:f>
              <c:strCache>
                <c:ptCount val="1"/>
                <c:pt idx="0">
                  <c:v>2023</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0.83</c:v>
                </c:pt>
                <c:pt idx="1">
                  <c:v>0.17</c:v>
                </c:pt>
              </c:numCache>
            </c:numRef>
          </c:val>
          <c:extLst>
            <c:ext xmlns:c16="http://schemas.microsoft.com/office/drawing/2014/chart" uri="{C3380CC4-5D6E-409C-BE32-E72D297353CC}">
              <c16:uniqueId val="{00000000-80B5-4C28-85BB-8F8DDE4E75E6}"/>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5757231388736"/>
          <c:y val="3.7918185250298019E-2"/>
          <c:w val="0.63989393524387961"/>
          <c:h val="0.71378280503816138"/>
        </c:manualLayout>
      </c:layout>
      <c:barChart>
        <c:barDir val="bar"/>
        <c:grouping val="percentStacked"/>
        <c:varyColors val="0"/>
        <c:ser>
          <c:idx val="0"/>
          <c:order val="0"/>
          <c:tx>
            <c:strRef>
              <c:f>Sheet1!$B$1</c:f>
              <c:strCache>
                <c:ptCount val="1"/>
                <c:pt idx="0">
                  <c:v>All good </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Sheet1!$B$2</c:f>
              <c:numCache>
                <c:formatCode>0%</c:formatCode>
                <c:ptCount val="1"/>
                <c:pt idx="0">
                  <c:v>0.61</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Most good, some bad</c:v>
                </c:pt>
              </c:strCache>
            </c:strRef>
          </c:tx>
          <c:spPr>
            <a:solidFill>
              <a:srgbClr val="00A79D"/>
            </a:solidFill>
            <a:ln w="19050">
              <a:noFill/>
            </a:ln>
            <a:effectLst/>
          </c:spPr>
          <c:invertIfNegative val="0"/>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Sheet1!$C$2</c:f>
              <c:numCache>
                <c:formatCode>0%</c:formatCode>
                <c:ptCount val="1"/>
                <c:pt idx="0">
                  <c:v>0.33</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Some good but most bad</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Sheet1!$D$2</c:f>
              <c:numCache>
                <c:formatCode>0%</c:formatCode>
                <c:ptCount val="1"/>
                <c:pt idx="0">
                  <c:v>0.03</c:v>
                </c:pt>
              </c:numCache>
            </c:numRef>
          </c:val>
          <c:extLst>
            <c:ext xmlns:c16="http://schemas.microsoft.com/office/drawing/2014/chart" uri="{C3380CC4-5D6E-409C-BE32-E72D297353CC}">
              <c16:uniqueId val="{00000001-C0A7-4009-A926-E87ED96699B2}"/>
            </c:ext>
          </c:extLst>
        </c:ser>
        <c:ser>
          <c:idx val="3"/>
          <c:order val="3"/>
          <c:tx>
            <c:strRef>
              <c:f>Sheet1!$E$1</c:f>
              <c:strCache>
                <c:ptCount val="1"/>
                <c:pt idx="0">
                  <c:v>All bad</c:v>
                </c:pt>
              </c:strCache>
            </c:strRef>
          </c:tx>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Sheet1!$E$2</c:f>
              <c:numCache>
                <c:formatCode>0%</c:formatCode>
                <c:ptCount val="1"/>
                <c:pt idx="0">
                  <c:v>0.03</c:v>
                </c:pt>
              </c:numCache>
            </c:numRef>
          </c:val>
          <c:extLst>
            <c:ext xmlns:c16="http://schemas.microsoft.com/office/drawing/2014/chart" uri="{C3380CC4-5D6E-409C-BE32-E72D297353CC}">
              <c16:uniqueId val="{00000001-9B6B-4E88-BADF-287EFA7E11B9}"/>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32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2024</c:v>
                </c:pt>
              </c:strCache>
            </c:strRef>
          </c:tx>
          <c:invertIfNegative val="0"/>
          <c:dLbls>
            <c:dLbl>
              <c:idx val="2"/>
              <c:layout>
                <c:manualLayout>
                  <c:x val="-4.886745497639237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B7-4D50-A4F7-9BBC69D554E4}"/>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0.76</c:v>
                </c:pt>
                <c:pt idx="1">
                  <c:v>0.17</c:v>
                </c:pt>
                <c:pt idx="2">
                  <c:v>0.06</c:v>
                </c:pt>
              </c:numCache>
            </c:numRef>
          </c:val>
          <c:extLst>
            <c:ext xmlns:c16="http://schemas.microsoft.com/office/drawing/2014/chart" uri="{C3380CC4-5D6E-409C-BE32-E72D297353CC}">
              <c16:uniqueId val="{00000000-0E7B-41EF-8C9A-93E5CB6F06F8}"/>
            </c:ext>
          </c:extLst>
        </c:ser>
        <c:ser>
          <c:idx val="1"/>
          <c:order val="1"/>
          <c:tx>
            <c:strRef>
              <c:f>Sheet1!$C$1</c:f>
              <c:strCache>
                <c:ptCount val="1"/>
                <c:pt idx="0">
                  <c:v>2023</c:v>
                </c:pt>
              </c:strCache>
            </c:strRef>
          </c:tx>
          <c:spPr>
            <a:solidFill>
              <a:srgbClr val="00A79D"/>
            </a:solidFill>
          </c:spPr>
          <c:invertIfNegative val="0"/>
          <c:dLbls>
            <c:dLbl>
              <c:idx val="2"/>
              <c:layout>
                <c:manualLayout>
                  <c:x val="-5.3553235416910067E-2"/>
                  <c:y val="1.7417081150912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76-4EA4-B402-A049A38DBAAA}"/>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Sheet1!$C$2:$C$4</c:f>
              <c:numCache>
                <c:formatCode>0%</c:formatCode>
                <c:ptCount val="3"/>
                <c:pt idx="0">
                  <c:v>0.77</c:v>
                </c:pt>
                <c:pt idx="1">
                  <c:v>0.16</c:v>
                </c:pt>
                <c:pt idx="2">
                  <c:v>7.0000000000000007E-2</c:v>
                </c:pt>
              </c:numCache>
            </c:numRef>
          </c:val>
          <c:extLst>
            <c:ext xmlns:c16="http://schemas.microsoft.com/office/drawing/2014/chart" uri="{C3380CC4-5D6E-409C-BE32-E72D297353CC}">
              <c16:uniqueId val="{00000000-1A1B-4D47-BC3A-25214AC566EE}"/>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majorUnit val="0.2"/>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52318196627325"/>
          <c:y val="1.6748548459131335E-5"/>
          <c:w val="0.45801630947868688"/>
          <c:h val="0.75929631478347681"/>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Sheet1!$B$2:$B$6</c:f>
              <c:numCache>
                <c:formatCode>0%</c:formatCode>
                <c:ptCount val="5"/>
                <c:pt idx="0">
                  <c:v>0.17</c:v>
                </c:pt>
                <c:pt idx="1">
                  <c:v>0</c:v>
                </c:pt>
                <c:pt idx="2">
                  <c:v>0</c:v>
                </c:pt>
                <c:pt idx="3">
                  <c:v>0.49</c:v>
                </c:pt>
                <c:pt idx="4">
                  <c:v>0.51</c:v>
                </c:pt>
              </c:numCache>
            </c:numRef>
          </c:val>
          <c:extLst>
            <c:ext xmlns:c16="http://schemas.microsoft.com/office/drawing/2014/chart" uri="{C3380CC4-5D6E-409C-BE32-E72D297353CC}">
              <c16:uniqueId val="{00000000-8C08-4F9E-AFE1-0412173DEEAF}"/>
            </c:ext>
          </c:extLst>
        </c:ser>
        <c:ser>
          <c:idx val="1"/>
          <c:order val="1"/>
          <c:tx>
            <c:strRef>
              <c:f>Sheet1!$C$1</c:f>
              <c:strCache>
                <c:ptCount val="1"/>
                <c:pt idx="0">
                  <c:v>2023</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Sheet1!$C$2:$C$6</c:f>
              <c:numCache>
                <c:formatCode>0%</c:formatCode>
                <c:ptCount val="5"/>
                <c:pt idx="0">
                  <c:v>0.19</c:v>
                </c:pt>
                <c:pt idx="1">
                  <c:v>0</c:v>
                </c:pt>
                <c:pt idx="2">
                  <c:v>0</c:v>
                </c:pt>
                <c:pt idx="3">
                  <c:v>0.46</c:v>
                </c:pt>
                <c:pt idx="4">
                  <c:v>0.53</c:v>
                </c:pt>
              </c:numCache>
            </c:numRef>
          </c:val>
          <c:extLst>
            <c:ext xmlns:c16="http://schemas.microsoft.com/office/drawing/2014/chart" uri="{C3380CC4-5D6E-409C-BE32-E72D297353CC}">
              <c16:uniqueId val="{00000003-8C08-4F9E-AFE1-0412173DEEAF}"/>
            </c:ext>
          </c:extLst>
        </c:ser>
        <c:ser>
          <c:idx val="2"/>
          <c:order val="2"/>
          <c:tx>
            <c:strRef>
              <c:f>Sheet1!$D$1</c:f>
              <c:strCache>
                <c:ptCount val="1"/>
                <c:pt idx="0">
                  <c:v>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Sheet1!$D$2:$D$6</c:f>
              <c:numCache>
                <c:formatCode>General</c:formatCode>
                <c:ptCount val="5"/>
                <c:pt idx="0" formatCode="0%">
                  <c:v>0.2</c:v>
                </c:pt>
                <c:pt idx="3" formatCode="0%">
                  <c:v>0.46</c:v>
                </c:pt>
                <c:pt idx="4" formatCode="0%">
                  <c:v>0.54</c:v>
                </c:pt>
              </c:numCache>
            </c:numRef>
          </c:val>
          <c:extLst>
            <c:ext xmlns:c16="http://schemas.microsoft.com/office/drawing/2014/chart" uri="{C3380CC4-5D6E-409C-BE32-E72D297353CC}">
              <c16:uniqueId val="{00000003-CB3F-48F2-977E-CEB8DA8387B0}"/>
            </c:ext>
          </c:extLst>
        </c:ser>
        <c:dLbls>
          <c:showLegendKey val="0"/>
          <c:showVal val="0"/>
          <c:showCatName val="0"/>
          <c:showSerName val="0"/>
          <c:showPercent val="0"/>
          <c:showBubbleSize val="0"/>
        </c:dLbls>
        <c:gapWidth val="36"/>
        <c:overlap val="-25"/>
        <c:axId val="411251736"/>
        <c:axId val="411252912"/>
      </c:barChart>
      <c:catAx>
        <c:axId val="41125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11252912"/>
        <c:crosses val="autoZero"/>
        <c:auto val="1"/>
        <c:lblAlgn val="ctr"/>
        <c:lblOffset val="100"/>
        <c:noMultiLvlLbl val="0"/>
      </c:catAx>
      <c:valAx>
        <c:axId val="411252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1736"/>
        <c:crosses val="autoZero"/>
        <c:crossBetween val="between"/>
        <c:majorUnit val="0.2"/>
      </c:valAx>
      <c:spPr>
        <a:noFill/>
        <a:ln>
          <a:noFill/>
        </a:ln>
        <a:effectLst/>
      </c:spPr>
    </c:plotArea>
    <c:legend>
      <c:legendPos val="b"/>
      <c:layout>
        <c:manualLayout>
          <c:xMode val="edge"/>
          <c:yMode val="edge"/>
          <c:x val="0.59933243168019379"/>
          <c:y val="0.88148219578545606"/>
          <c:w val="0.2443358288631112"/>
          <c:h val="0.11655619391773925"/>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31" cy="497915"/>
          </a:xfrm>
          <a:prstGeom prst="rect">
            <a:avLst/>
          </a:prstGeom>
        </p:spPr>
        <p:txBody>
          <a:bodyPr vert="horz" lIns="90873" tIns="45437" rIns="90873" bIns="45437" rtlCol="0"/>
          <a:lstStyle>
            <a:lvl1pPr algn="l">
              <a:defRPr sz="1200"/>
            </a:lvl1pPr>
          </a:lstStyle>
          <a:p>
            <a:endParaRPr lang="en-GB" dirty="0"/>
          </a:p>
        </p:txBody>
      </p:sp>
      <p:sp>
        <p:nvSpPr>
          <p:cNvPr id="3" name="Date Placeholder 2"/>
          <p:cNvSpPr>
            <a:spLocks noGrp="1"/>
          </p:cNvSpPr>
          <p:nvPr>
            <p:ph type="dt" sz="quarter" idx="1"/>
          </p:nvPr>
        </p:nvSpPr>
        <p:spPr>
          <a:xfrm>
            <a:off x="3884988" y="0"/>
            <a:ext cx="2971431" cy="497915"/>
          </a:xfrm>
          <a:prstGeom prst="rect">
            <a:avLst/>
          </a:prstGeom>
        </p:spPr>
        <p:txBody>
          <a:bodyPr vert="horz" lIns="90873" tIns="45437" rIns="90873" bIns="45437" rtlCol="0"/>
          <a:lstStyle>
            <a:lvl1pPr algn="r">
              <a:defRPr sz="1200"/>
            </a:lvl1pPr>
          </a:lstStyle>
          <a:p>
            <a:fld id="{E6A49BB4-2736-4DCC-999C-21F5CCAB9BE6}" type="datetimeFigureOut">
              <a:rPr lang="en-GB" smtClean="0"/>
              <a:t>28/11/2024</a:t>
            </a:fld>
            <a:endParaRPr lang="en-GB" dirty="0"/>
          </a:p>
        </p:txBody>
      </p:sp>
      <p:sp>
        <p:nvSpPr>
          <p:cNvPr id="4" name="Footer Placeholder 3"/>
          <p:cNvSpPr>
            <a:spLocks noGrp="1"/>
          </p:cNvSpPr>
          <p:nvPr>
            <p:ph type="ftr" sz="quarter" idx="2"/>
          </p:nvPr>
        </p:nvSpPr>
        <p:spPr>
          <a:xfrm>
            <a:off x="0" y="9447773"/>
            <a:ext cx="2971431" cy="497915"/>
          </a:xfrm>
          <a:prstGeom prst="rect">
            <a:avLst/>
          </a:prstGeom>
        </p:spPr>
        <p:txBody>
          <a:bodyPr vert="horz" lIns="90873" tIns="45437" rIns="90873" bIns="4543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988" y="9447773"/>
            <a:ext cx="2971431" cy="497915"/>
          </a:xfrm>
          <a:prstGeom prst="rect">
            <a:avLst/>
          </a:prstGeom>
        </p:spPr>
        <p:txBody>
          <a:bodyPr vert="horz" lIns="90873" tIns="45437" rIns="90873" bIns="45437" rtlCol="0" anchor="b"/>
          <a:lstStyle>
            <a:lvl1pPr algn="r">
              <a:defRPr sz="1200"/>
            </a:lvl1pPr>
          </a:lstStyle>
          <a:p>
            <a:fld id="{F0648CA9-1726-4C07-80D9-461AA62B9100}" type="slidenum">
              <a:rPr lang="en-GB" smtClean="0"/>
              <a:t>‹#›</a:t>
            </a:fld>
            <a:endParaRPr lang="en-GB" dirty="0"/>
          </a:p>
        </p:txBody>
      </p:sp>
    </p:spTree>
    <p:extLst>
      <p:ext uri="{BB962C8B-B14F-4D97-AF65-F5344CB8AC3E}">
        <p14:creationId xmlns:p14="http://schemas.microsoft.com/office/powerpoint/2010/main" val="316982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9012"/>
          </a:xfrm>
          <a:prstGeom prst="rect">
            <a:avLst/>
          </a:prstGeom>
        </p:spPr>
        <p:txBody>
          <a:bodyPr vert="horz" lIns="96004" tIns="48003" rIns="96004" bIns="48003" rtlCol="0"/>
          <a:lstStyle>
            <a:lvl1pPr algn="l">
              <a:defRPr sz="13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6004" tIns="48003" rIns="96004" bIns="48003" rtlCol="0"/>
          <a:lstStyle>
            <a:lvl1pPr algn="r">
              <a:defRPr sz="1300">
                <a:latin typeface="Calibri" panose="020F0502020204030204" pitchFamily="34" charset="0"/>
              </a:defRPr>
            </a:lvl1pPr>
          </a:lstStyle>
          <a:p>
            <a:fld id="{7193ABA9-045C-4724-8B70-98278BBE93E5}" type="datetimeFigureOut">
              <a:rPr lang="en-GB" smtClean="0"/>
              <a:pPr/>
              <a:t>28/11/2024</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6004" tIns="48003" rIns="96004" bIns="48003" rtlCol="0" anchor="ctr"/>
          <a:lstStyle/>
          <a:p>
            <a:endParaRPr lang="en-GB" dirty="0"/>
          </a:p>
        </p:txBody>
      </p:sp>
      <p:sp>
        <p:nvSpPr>
          <p:cNvPr id="5" name="Notes Placeholder 4"/>
          <p:cNvSpPr>
            <a:spLocks noGrp="1"/>
          </p:cNvSpPr>
          <p:nvPr>
            <p:ph type="body" sz="quarter" idx="3"/>
          </p:nvPr>
        </p:nvSpPr>
        <p:spPr>
          <a:xfrm>
            <a:off x="685800" y="4786363"/>
            <a:ext cx="5486400" cy="3916115"/>
          </a:xfrm>
          <a:prstGeom prst="rect">
            <a:avLst/>
          </a:prstGeom>
        </p:spPr>
        <p:txBody>
          <a:bodyPr vert="horz" lIns="96004" tIns="48003" rIns="96004" bIns="480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6679"/>
            <a:ext cx="2971800" cy="499009"/>
          </a:xfrm>
          <a:prstGeom prst="rect">
            <a:avLst/>
          </a:prstGeom>
        </p:spPr>
        <p:txBody>
          <a:bodyPr vert="horz" lIns="96004" tIns="48003" rIns="96004" bIns="48003" rtlCol="0" anchor="b"/>
          <a:lstStyle>
            <a:lvl1pPr algn="l">
              <a:defRPr sz="13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9446679"/>
            <a:ext cx="2971800" cy="499009"/>
          </a:xfrm>
          <a:prstGeom prst="rect">
            <a:avLst/>
          </a:prstGeom>
        </p:spPr>
        <p:txBody>
          <a:bodyPr vert="horz" lIns="96004" tIns="48003" rIns="96004" bIns="48003" rtlCol="0" anchor="b"/>
          <a:lstStyle>
            <a:lvl1pPr algn="r">
              <a:defRPr sz="1300">
                <a:latin typeface="Calibri" panose="020F0502020204030204" pitchFamily="34" charset="0"/>
              </a:defRPr>
            </a:lvl1pPr>
          </a:lstStyle>
          <a:p>
            <a:fld id="{74EBF720-DE48-4B24-AA24-66B55E2F2580}" type="slidenum">
              <a:rPr lang="en-GB" smtClean="0"/>
              <a:pPr/>
              <a:t>‹#›</a:t>
            </a:fld>
            <a:endParaRPr lang="en-GB" dirty="0"/>
          </a:p>
        </p:txBody>
      </p:sp>
    </p:spTree>
    <p:extLst>
      <p:ext uri="{BB962C8B-B14F-4D97-AF65-F5344CB8AC3E}">
        <p14:creationId xmlns:p14="http://schemas.microsoft.com/office/powerpoint/2010/main" val="39068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a:t>
            </a:fld>
            <a:endParaRPr lang="en-GB" dirty="0"/>
          </a:p>
        </p:txBody>
      </p:sp>
    </p:spTree>
    <p:extLst>
      <p:ext uri="{BB962C8B-B14F-4D97-AF65-F5344CB8AC3E}">
        <p14:creationId xmlns:p14="http://schemas.microsoft.com/office/powerpoint/2010/main" val="196584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10</a:t>
            </a:fld>
            <a:endParaRPr lang="en-GB" dirty="0"/>
          </a:p>
        </p:txBody>
      </p:sp>
    </p:spTree>
    <p:extLst>
      <p:ext uri="{BB962C8B-B14F-4D97-AF65-F5344CB8AC3E}">
        <p14:creationId xmlns:p14="http://schemas.microsoft.com/office/powerpoint/2010/main" val="1322601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128</a:t>
            </a:fld>
            <a:endParaRPr lang="en-GB" dirty="0"/>
          </a:p>
        </p:txBody>
      </p:sp>
    </p:spTree>
    <p:extLst>
      <p:ext uri="{BB962C8B-B14F-4D97-AF65-F5344CB8AC3E}">
        <p14:creationId xmlns:p14="http://schemas.microsoft.com/office/powerpoint/2010/main" val="5634799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129</a:t>
            </a:fld>
            <a:endParaRPr lang="en-GB" dirty="0"/>
          </a:p>
        </p:txBody>
      </p:sp>
    </p:spTree>
    <p:extLst>
      <p:ext uri="{BB962C8B-B14F-4D97-AF65-F5344CB8AC3E}">
        <p14:creationId xmlns:p14="http://schemas.microsoft.com/office/powerpoint/2010/main" val="26256775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130</a:t>
            </a:fld>
            <a:endParaRPr lang="en-GB" dirty="0"/>
          </a:p>
        </p:txBody>
      </p:sp>
    </p:spTree>
    <p:extLst>
      <p:ext uri="{BB962C8B-B14F-4D97-AF65-F5344CB8AC3E}">
        <p14:creationId xmlns:p14="http://schemas.microsoft.com/office/powerpoint/2010/main" val="35581522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131</a:t>
            </a:fld>
            <a:endParaRPr lang="en-GB" dirty="0"/>
          </a:p>
        </p:txBody>
      </p:sp>
    </p:spTree>
    <p:extLst>
      <p:ext uri="{BB962C8B-B14F-4D97-AF65-F5344CB8AC3E}">
        <p14:creationId xmlns:p14="http://schemas.microsoft.com/office/powerpoint/2010/main" val="42189994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132</a:t>
            </a:fld>
            <a:endParaRPr lang="en-GB" dirty="0"/>
          </a:p>
        </p:txBody>
      </p:sp>
    </p:spTree>
    <p:extLst>
      <p:ext uri="{BB962C8B-B14F-4D97-AF65-F5344CB8AC3E}">
        <p14:creationId xmlns:p14="http://schemas.microsoft.com/office/powerpoint/2010/main" val="33412693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133</a:t>
            </a:fld>
            <a:endParaRPr lang="en-GB" dirty="0"/>
          </a:p>
        </p:txBody>
      </p:sp>
    </p:spTree>
    <p:extLst>
      <p:ext uri="{BB962C8B-B14F-4D97-AF65-F5344CB8AC3E}">
        <p14:creationId xmlns:p14="http://schemas.microsoft.com/office/powerpoint/2010/main" val="16202521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134</a:t>
            </a:fld>
            <a:endParaRPr lang="en-GB" dirty="0"/>
          </a:p>
        </p:txBody>
      </p:sp>
    </p:spTree>
    <p:extLst>
      <p:ext uri="{BB962C8B-B14F-4D97-AF65-F5344CB8AC3E}">
        <p14:creationId xmlns:p14="http://schemas.microsoft.com/office/powerpoint/2010/main" val="28388285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135</a:t>
            </a:fld>
            <a:endParaRPr lang="en-GB" dirty="0"/>
          </a:p>
        </p:txBody>
      </p:sp>
    </p:spTree>
    <p:extLst>
      <p:ext uri="{BB962C8B-B14F-4D97-AF65-F5344CB8AC3E}">
        <p14:creationId xmlns:p14="http://schemas.microsoft.com/office/powerpoint/2010/main" val="14684434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136</a:t>
            </a:fld>
            <a:endParaRPr lang="en-GB" dirty="0"/>
          </a:p>
        </p:txBody>
      </p:sp>
    </p:spTree>
    <p:extLst>
      <p:ext uri="{BB962C8B-B14F-4D97-AF65-F5344CB8AC3E}">
        <p14:creationId xmlns:p14="http://schemas.microsoft.com/office/powerpoint/2010/main" val="28813365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137</a:t>
            </a:fld>
            <a:endParaRPr lang="en-GB" dirty="0"/>
          </a:p>
        </p:txBody>
      </p:sp>
    </p:spTree>
    <p:extLst>
      <p:ext uri="{BB962C8B-B14F-4D97-AF65-F5344CB8AC3E}">
        <p14:creationId xmlns:p14="http://schemas.microsoft.com/office/powerpoint/2010/main" val="211121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11</a:t>
            </a:fld>
            <a:endParaRPr lang="en-GB" dirty="0"/>
          </a:p>
        </p:txBody>
      </p:sp>
    </p:spTree>
    <p:extLst>
      <p:ext uri="{BB962C8B-B14F-4D97-AF65-F5344CB8AC3E}">
        <p14:creationId xmlns:p14="http://schemas.microsoft.com/office/powerpoint/2010/main" val="35788748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138</a:t>
            </a:fld>
            <a:endParaRPr lang="en-GB" dirty="0"/>
          </a:p>
        </p:txBody>
      </p:sp>
    </p:spTree>
    <p:extLst>
      <p:ext uri="{BB962C8B-B14F-4D97-AF65-F5344CB8AC3E}">
        <p14:creationId xmlns:p14="http://schemas.microsoft.com/office/powerpoint/2010/main" val="32680443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139</a:t>
            </a:fld>
            <a:endParaRPr lang="en-GB" dirty="0"/>
          </a:p>
        </p:txBody>
      </p:sp>
    </p:spTree>
    <p:extLst>
      <p:ext uri="{BB962C8B-B14F-4D97-AF65-F5344CB8AC3E}">
        <p14:creationId xmlns:p14="http://schemas.microsoft.com/office/powerpoint/2010/main" val="41972363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140</a:t>
            </a:fld>
            <a:endParaRPr lang="en-GB" dirty="0"/>
          </a:p>
        </p:txBody>
      </p:sp>
    </p:spTree>
    <p:extLst>
      <p:ext uri="{BB962C8B-B14F-4D97-AF65-F5344CB8AC3E}">
        <p14:creationId xmlns:p14="http://schemas.microsoft.com/office/powerpoint/2010/main" val="8095185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141</a:t>
            </a:fld>
            <a:endParaRPr lang="en-GB" dirty="0"/>
          </a:p>
        </p:txBody>
      </p:sp>
    </p:spTree>
    <p:extLst>
      <p:ext uri="{BB962C8B-B14F-4D97-AF65-F5344CB8AC3E}">
        <p14:creationId xmlns:p14="http://schemas.microsoft.com/office/powerpoint/2010/main" val="26832712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142</a:t>
            </a:fld>
            <a:endParaRPr lang="en-GB" dirty="0"/>
          </a:p>
        </p:txBody>
      </p:sp>
    </p:spTree>
    <p:extLst>
      <p:ext uri="{BB962C8B-B14F-4D97-AF65-F5344CB8AC3E}">
        <p14:creationId xmlns:p14="http://schemas.microsoft.com/office/powerpoint/2010/main" val="570621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143</a:t>
            </a:fld>
            <a:endParaRPr lang="en-GB" dirty="0"/>
          </a:p>
        </p:txBody>
      </p:sp>
    </p:spTree>
    <p:extLst>
      <p:ext uri="{BB962C8B-B14F-4D97-AF65-F5344CB8AC3E}">
        <p14:creationId xmlns:p14="http://schemas.microsoft.com/office/powerpoint/2010/main" val="39763144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144</a:t>
            </a:fld>
            <a:endParaRPr lang="en-GB" dirty="0"/>
          </a:p>
        </p:txBody>
      </p:sp>
    </p:spTree>
    <p:extLst>
      <p:ext uri="{BB962C8B-B14F-4D97-AF65-F5344CB8AC3E}">
        <p14:creationId xmlns:p14="http://schemas.microsoft.com/office/powerpoint/2010/main" val="34950831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145</a:t>
            </a:fld>
            <a:endParaRPr lang="en-GB" dirty="0"/>
          </a:p>
        </p:txBody>
      </p:sp>
    </p:spTree>
    <p:extLst>
      <p:ext uri="{BB962C8B-B14F-4D97-AF65-F5344CB8AC3E}">
        <p14:creationId xmlns:p14="http://schemas.microsoft.com/office/powerpoint/2010/main" val="386053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147</a:t>
            </a:fld>
            <a:endParaRPr lang="en-GB" dirty="0"/>
          </a:p>
        </p:txBody>
      </p:sp>
    </p:spTree>
    <p:extLst>
      <p:ext uri="{BB962C8B-B14F-4D97-AF65-F5344CB8AC3E}">
        <p14:creationId xmlns:p14="http://schemas.microsoft.com/office/powerpoint/2010/main" val="313375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12</a:t>
            </a:fld>
            <a:endParaRPr lang="en-GB" dirty="0"/>
          </a:p>
        </p:txBody>
      </p:sp>
    </p:spTree>
    <p:extLst>
      <p:ext uri="{BB962C8B-B14F-4D97-AF65-F5344CB8AC3E}">
        <p14:creationId xmlns:p14="http://schemas.microsoft.com/office/powerpoint/2010/main" val="404752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13</a:t>
            </a:fld>
            <a:endParaRPr lang="en-GB" dirty="0"/>
          </a:p>
        </p:txBody>
      </p:sp>
    </p:spTree>
    <p:extLst>
      <p:ext uri="{BB962C8B-B14F-4D97-AF65-F5344CB8AC3E}">
        <p14:creationId xmlns:p14="http://schemas.microsoft.com/office/powerpoint/2010/main" val="255453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14</a:t>
            </a:fld>
            <a:endParaRPr lang="en-GB" dirty="0"/>
          </a:p>
        </p:txBody>
      </p:sp>
    </p:spTree>
    <p:extLst>
      <p:ext uri="{BB962C8B-B14F-4D97-AF65-F5344CB8AC3E}">
        <p14:creationId xmlns:p14="http://schemas.microsoft.com/office/powerpoint/2010/main" val="17671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15</a:t>
            </a:fld>
            <a:endParaRPr lang="en-GB" dirty="0"/>
          </a:p>
        </p:txBody>
      </p:sp>
    </p:spTree>
    <p:extLst>
      <p:ext uri="{BB962C8B-B14F-4D97-AF65-F5344CB8AC3E}">
        <p14:creationId xmlns:p14="http://schemas.microsoft.com/office/powerpoint/2010/main" val="247864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16</a:t>
            </a:fld>
            <a:endParaRPr lang="en-GB" dirty="0"/>
          </a:p>
        </p:txBody>
      </p:sp>
    </p:spTree>
    <p:extLst>
      <p:ext uri="{BB962C8B-B14F-4D97-AF65-F5344CB8AC3E}">
        <p14:creationId xmlns:p14="http://schemas.microsoft.com/office/powerpoint/2010/main" val="111185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17</a:t>
            </a:fld>
            <a:endParaRPr lang="en-GB" dirty="0"/>
          </a:p>
        </p:txBody>
      </p:sp>
    </p:spTree>
    <p:extLst>
      <p:ext uri="{BB962C8B-B14F-4D97-AF65-F5344CB8AC3E}">
        <p14:creationId xmlns:p14="http://schemas.microsoft.com/office/powerpoint/2010/main" val="68867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18</a:t>
            </a:fld>
            <a:endParaRPr lang="en-GB" dirty="0"/>
          </a:p>
        </p:txBody>
      </p:sp>
    </p:spTree>
    <p:extLst>
      <p:ext uri="{BB962C8B-B14F-4D97-AF65-F5344CB8AC3E}">
        <p14:creationId xmlns:p14="http://schemas.microsoft.com/office/powerpoint/2010/main" val="223398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19</a:t>
            </a:fld>
            <a:endParaRPr lang="en-GB" dirty="0"/>
          </a:p>
        </p:txBody>
      </p:sp>
    </p:spTree>
    <p:extLst>
      <p:ext uri="{BB962C8B-B14F-4D97-AF65-F5344CB8AC3E}">
        <p14:creationId xmlns:p14="http://schemas.microsoft.com/office/powerpoint/2010/main" val="32299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2</a:t>
            </a:fld>
            <a:endParaRPr lang="en-GB" dirty="0"/>
          </a:p>
        </p:txBody>
      </p:sp>
    </p:spTree>
    <p:extLst>
      <p:ext uri="{BB962C8B-B14F-4D97-AF65-F5344CB8AC3E}">
        <p14:creationId xmlns:p14="http://schemas.microsoft.com/office/powerpoint/2010/main" val="76849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20</a:t>
            </a:fld>
            <a:endParaRPr lang="en-GB" dirty="0"/>
          </a:p>
        </p:txBody>
      </p:sp>
    </p:spTree>
    <p:extLst>
      <p:ext uri="{BB962C8B-B14F-4D97-AF65-F5344CB8AC3E}">
        <p14:creationId xmlns:p14="http://schemas.microsoft.com/office/powerpoint/2010/main" val="421362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21</a:t>
            </a:fld>
            <a:endParaRPr lang="en-GB" dirty="0"/>
          </a:p>
        </p:txBody>
      </p:sp>
    </p:spTree>
    <p:extLst>
      <p:ext uri="{BB962C8B-B14F-4D97-AF65-F5344CB8AC3E}">
        <p14:creationId xmlns:p14="http://schemas.microsoft.com/office/powerpoint/2010/main" val="13775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22</a:t>
            </a:fld>
            <a:endParaRPr lang="en-GB" dirty="0"/>
          </a:p>
        </p:txBody>
      </p:sp>
    </p:spTree>
    <p:extLst>
      <p:ext uri="{BB962C8B-B14F-4D97-AF65-F5344CB8AC3E}">
        <p14:creationId xmlns:p14="http://schemas.microsoft.com/office/powerpoint/2010/main" val="376314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23</a:t>
            </a:fld>
            <a:endParaRPr lang="en-GB" dirty="0"/>
          </a:p>
        </p:txBody>
      </p:sp>
    </p:spTree>
    <p:extLst>
      <p:ext uri="{BB962C8B-B14F-4D97-AF65-F5344CB8AC3E}">
        <p14:creationId xmlns:p14="http://schemas.microsoft.com/office/powerpoint/2010/main" val="298676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24</a:t>
            </a:fld>
            <a:endParaRPr lang="en-GB" dirty="0"/>
          </a:p>
        </p:txBody>
      </p:sp>
    </p:spTree>
    <p:extLst>
      <p:ext uri="{BB962C8B-B14F-4D97-AF65-F5344CB8AC3E}">
        <p14:creationId xmlns:p14="http://schemas.microsoft.com/office/powerpoint/2010/main" val="112498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25</a:t>
            </a:fld>
            <a:endParaRPr lang="en-GB" dirty="0"/>
          </a:p>
        </p:txBody>
      </p:sp>
    </p:spTree>
    <p:extLst>
      <p:ext uri="{BB962C8B-B14F-4D97-AF65-F5344CB8AC3E}">
        <p14:creationId xmlns:p14="http://schemas.microsoft.com/office/powerpoint/2010/main" val="208137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26</a:t>
            </a:fld>
            <a:endParaRPr lang="en-GB" dirty="0"/>
          </a:p>
        </p:txBody>
      </p:sp>
    </p:spTree>
    <p:extLst>
      <p:ext uri="{BB962C8B-B14F-4D97-AF65-F5344CB8AC3E}">
        <p14:creationId xmlns:p14="http://schemas.microsoft.com/office/powerpoint/2010/main" val="1479571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27</a:t>
            </a:fld>
            <a:endParaRPr lang="en-GB" dirty="0"/>
          </a:p>
        </p:txBody>
      </p:sp>
    </p:spTree>
    <p:extLst>
      <p:ext uri="{BB962C8B-B14F-4D97-AF65-F5344CB8AC3E}">
        <p14:creationId xmlns:p14="http://schemas.microsoft.com/office/powerpoint/2010/main" val="248943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28</a:t>
            </a:fld>
            <a:endParaRPr lang="en-GB" dirty="0"/>
          </a:p>
        </p:txBody>
      </p:sp>
    </p:spTree>
    <p:extLst>
      <p:ext uri="{BB962C8B-B14F-4D97-AF65-F5344CB8AC3E}">
        <p14:creationId xmlns:p14="http://schemas.microsoft.com/office/powerpoint/2010/main" val="306953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29</a:t>
            </a:fld>
            <a:endParaRPr lang="en-GB" dirty="0"/>
          </a:p>
        </p:txBody>
      </p:sp>
    </p:spTree>
    <p:extLst>
      <p:ext uri="{BB962C8B-B14F-4D97-AF65-F5344CB8AC3E}">
        <p14:creationId xmlns:p14="http://schemas.microsoft.com/office/powerpoint/2010/main" val="112382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3</a:t>
            </a:fld>
            <a:endParaRPr lang="en-GB" dirty="0"/>
          </a:p>
        </p:txBody>
      </p:sp>
    </p:spTree>
    <p:extLst>
      <p:ext uri="{BB962C8B-B14F-4D97-AF65-F5344CB8AC3E}">
        <p14:creationId xmlns:p14="http://schemas.microsoft.com/office/powerpoint/2010/main" val="134546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30</a:t>
            </a:fld>
            <a:endParaRPr lang="en-GB" dirty="0"/>
          </a:p>
        </p:txBody>
      </p:sp>
    </p:spTree>
    <p:extLst>
      <p:ext uri="{BB962C8B-B14F-4D97-AF65-F5344CB8AC3E}">
        <p14:creationId xmlns:p14="http://schemas.microsoft.com/office/powerpoint/2010/main" val="125747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31</a:t>
            </a:fld>
            <a:endParaRPr lang="en-GB" dirty="0"/>
          </a:p>
        </p:txBody>
      </p:sp>
    </p:spTree>
    <p:extLst>
      <p:ext uri="{BB962C8B-B14F-4D97-AF65-F5344CB8AC3E}">
        <p14:creationId xmlns:p14="http://schemas.microsoft.com/office/powerpoint/2010/main" val="311551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32</a:t>
            </a:fld>
            <a:endParaRPr lang="en-GB" dirty="0"/>
          </a:p>
        </p:txBody>
      </p:sp>
    </p:spTree>
    <p:extLst>
      <p:ext uri="{BB962C8B-B14F-4D97-AF65-F5344CB8AC3E}">
        <p14:creationId xmlns:p14="http://schemas.microsoft.com/office/powerpoint/2010/main" val="99346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33</a:t>
            </a:fld>
            <a:endParaRPr lang="en-GB" dirty="0"/>
          </a:p>
        </p:txBody>
      </p:sp>
    </p:spTree>
    <p:extLst>
      <p:ext uri="{BB962C8B-B14F-4D97-AF65-F5344CB8AC3E}">
        <p14:creationId xmlns:p14="http://schemas.microsoft.com/office/powerpoint/2010/main" val="122987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34</a:t>
            </a:fld>
            <a:endParaRPr lang="en-GB" dirty="0"/>
          </a:p>
        </p:txBody>
      </p:sp>
    </p:spTree>
    <p:extLst>
      <p:ext uri="{BB962C8B-B14F-4D97-AF65-F5344CB8AC3E}">
        <p14:creationId xmlns:p14="http://schemas.microsoft.com/office/powerpoint/2010/main" val="533113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35</a:t>
            </a:fld>
            <a:endParaRPr lang="en-GB" dirty="0"/>
          </a:p>
        </p:txBody>
      </p:sp>
    </p:spTree>
    <p:extLst>
      <p:ext uri="{BB962C8B-B14F-4D97-AF65-F5344CB8AC3E}">
        <p14:creationId xmlns:p14="http://schemas.microsoft.com/office/powerpoint/2010/main" val="2495020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36</a:t>
            </a:fld>
            <a:endParaRPr lang="en-GB" dirty="0"/>
          </a:p>
        </p:txBody>
      </p:sp>
    </p:spTree>
    <p:extLst>
      <p:ext uri="{BB962C8B-B14F-4D97-AF65-F5344CB8AC3E}">
        <p14:creationId xmlns:p14="http://schemas.microsoft.com/office/powerpoint/2010/main" val="397975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37</a:t>
            </a:fld>
            <a:endParaRPr lang="en-GB" dirty="0"/>
          </a:p>
        </p:txBody>
      </p:sp>
    </p:spTree>
    <p:extLst>
      <p:ext uri="{BB962C8B-B14F-4D97-AF65-F5344CB8AC3E}">
        <p14:creationId xmlns:p14="http://schemas.microsoft.com/office/powerpoint/2010/main" val="4068462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38</a:t>
            </a:fld>
            <a:endParaRPr lang="en-GB" dirty="0"/>
          </a:p>
        </p:txBody>
      </p:sp>
    </p:spTree>
    <p:extLst>
      <p:ext uri="{BB962C8B-B14F-4D97-AF65-F5344CB8AC3E}">
        <p14:creationId xmlns:p14="http://schemas.microsoft.com/office/powerpoint/2010/main" val="78137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39</a:t>
            </a:fld>
            <a:endParaRPr lang="en-GB" dirty="0"/>
          </a:p>
        </p:txBody>
      </p:sp>
    </p:spTree>
    <p:extLst>
      <p:ext uri="{BB962C8B-B14F-4D97-AF65-F5344CB8AC3E}">
        <p14:creationId xmlns:p14="http://schemas.microsoft.com/office/powerpoint/2010/main" val="76174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4</a:t>
            </a:fld>
            <a:endParaRPr lang="en-GB" dirty="0"/>
          </a:p>
        </p:txBody>
      </p:sp>
    </p:spTree>
    <p:extLst>
      <p:ext uri="{BB962C8B-B14F-4D97-AF65-F5344CB8AC3E}">
        <p14:creationId xmlns:p14="http://schemas.microsoft.com/office/powerpoint/2010/main" val="1439141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40</a:t>
            </a:fld>
            <a:endParaRPr lang="en-GB" dirty="0"/>
          </a:p>
        </p:txBody>
      </p:sp>
    </p:spTree>
    <p:extLst>
      <p:ext uri="{BB962C8B-B14F-4D97-AF65-F5344CB8AC3E}">
        <p14:creationId xmlns:p14="http://schemas.microsoft.com/office/powerpoint/2010/main" val="1769486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41</a:t>
            </a:fld>
            <a:endParaRPr lang="en-GB" dirty="0"/>
          </a:p>
        </p:txBody>
      </p:sp>
    </p:spTree>
    <p:extLst>
      <p:ext uri="{BB962C8B-B14F-4D97-AF65-F5344CB8AC3E}">
        <p14:creationId xmlns:p14="http://schemas.microsoft.com/office/powerpoint/2010/main" val="675856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42</a:t>
            </a:fld>
            <a:endParaRPr lang="en-GB" dirty="0"/>
          </a:p>
        </p:txBody>
      </p:sp>
    </p:spTree>
    <p:extLst>
      <p:ext uri="{BB962C8B-B14F-4D97-AF65-F5344CB8AC3E}">
        <p14:creationId xmlns:p14="http://schemas.microsoft.com/office/powerpoint/2010/main" val="2678020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43</a:t>
            </a:fld>
            <a:endParaRPr lang="en-GB" dirty="0"/>
          </a:p>
        </p:txBody>
      </p:sp>
    </p:spTree>
    <p:extLst>
      <p:ext uri="{BB962C8B-B14F-4D97-AF65-F5344CB8AC3E}">
        <p14:creationId xmlns:p14="http://schemas.microsoft.com/office/powerpoint/2010/main" val="3911421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44</a:t>
            </a:fld>
            <a:endParaRPr lang="en-GB" dirty="0"/>
          </a:p>
        </p:txBody>
      </p:sp>
    </p:spTree>
    <p:extLst>
      <p:ext uri="{BB962C8B-B14F-4D97-AF65-F5344CB8AC3E}">
        <p14:creationId xmlns:p14="http://schemas.microsoft.com/office/powerpoint/2010/main" val="3474574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45</a:t>
            </a:fld>
            <a:endParaRPr lang="en-GB" dirty="0"/>
          </a:p>
        </p:txBody>
      </p:sp>
    </p:spTree>
    <p:extLst>
      <p:ext uri="{BB962C8B-B14F-4D97-AF65-F5344CB8AC3E}">
        <p14:creationId xmlns:p14="http://schemas.microsoft.com/office/powerpoint/2010/main" val="2611068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48</a:t>
            </a:fld>
            <a:endParaRPr lang="en-GB" dirty="0"/>
          </a:p>
        </p:txBody>
      </p:sp>
    </p:spTree>
    <p:extLst>
      <p:ext uri="{BB962C8B-B14F-4D97-AF65-F5344CB8AC3E}">
        <p14:creationId xmlns:p14="http://schemas.microsoft.com/office/powerpoint/2010/main" val="3181301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49</a:t>
            </a:fld>
            <a:endParaRPr lang="en-GB" dirty="0"/>
          </a:p>
        </p:txBody>
      </p:sp>
    </p:spTree>
    <p:extLst>
      <p:ext uri="{BB962C8B-B14F-4D97-AF65-F5344CB8AC3E}">
        <p14:creationId xmlns:p14="http://schemas.microsoft.com/office/powerpoint/2010/main" val="4112578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50</a:t>
            </a:fld>
            <a:endParaRPr lang="en-GB" dirty="0"/>
          </a:p>
        </p:txBody>
      </p:sp>
    </p:spTree>
    <p:extLst>
      <p:ext uri="{BB962C8B-B14F-4D97-AF65-F5344CB8AC3E}">
        <p14:creationId xmlns:p14="http://schemas.microsoft.com/office/powerpoint/2010/main" val="2942470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54</a:t>
            </a:fld>
            <a:endParaRPr lang="en-GB" dirty="0"/>
          </a:p>
        </p:txBody>
      </p:sp>
    </p:spTree>
    <p:extLst>
      <p:ext uri="{BB962C8B-B14F-4D97-AF65-F5344CB8AC3E}">
        <p14:creationId xmlns:p14="http://schemas.microsoft.com/office/powerpoint/2010/main" val="337837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5</a:t>
            </a:fld>
            <a:endParaRPr lang="en-GB" dirty="0"/>
          </a:p>
        </p:txBody>
      </p:sp>
    </p:spTree>
    <p:extLst>
      <p:ext uri="{BB962C8B-B14F-4D97-AF65-F5344CB8AC3E}">
        <p14:creationId xmlns:p14="http://schemas.microsoft.com/office/powerpoint/2010/main" val="345754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55</a:t>
            </a:fld>
            <a:endParaRPr lang="en-GB" dirty="0"/>
          </a:p>
        </p:txBody>
      </p:sp>
    </p:spTree>
    <p:extLst>
      <p:ext uri="{BB962C8B-B14F-4D97-AF65-F5344CB8AC3E}">
        <p14:creationId xmlns:p14="http://schemas.microsoft.com/office/powerpoint/2010/main" val="1974672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56</a:t>
            </a:fld>
            <a:endParaRPr lang="en-GB" dirty="0"/>
          </a:p>
        </p:txBody>
      </p:sp>
    </p:spTree>
    <p:extLst>
      <p:ext uri="{BB962C8B-B14F-4D97-AF65-F5344CB8AC3E}">
        <p14:creationId xmlns:p14="http://schemas.microsoft.com/office/powerpoint/2010/main" val="1986779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60</a:t>
            </a:fld>
            <a:endParaRPr lang="en-GB" dirty="0"/>
          </a:p>
        </p:txBody>
      </p:sp>
    </p:spTree>
    <p:extLst>
      <p:ext uri="{BB962C8B-B14F-4D97-AF65-F5344CB8AC3E}">
        <p14:creationId xmlns:p14="http://schemas.microsoft.com/office/powerpoint/2010/main" val="3293547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61</a:t>
            </a:fld>
            <a:endParaRPr lang="en-GB" dirty="0"/>
          </a:p>
        </p:txBody>
      </p:sp>
    </p:spTree>
    <p:extLst>
      <p:ext uri="{BB962C8B-B14F-4D97-AF65-F5344CB8AC3E}">
        <p14:creationId xmlns:p14="http://schemas.microsoft.com/office/powerpoint/2010/main" val="2734373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62</a:t>
            </a:fld>
            <a:endParaRPr lang="en-GB" dirty="0"/>
          </a:p>
        </p:txBody>
      </p:sp>
    </p:spTree>
    <p:extLst>
      <p:ext uri="{BB962C8B-B14F-4D97-AF65-F5344CB8AC3E}">
        <p14:creationId xmlns:p14="http://schemas.microsoft.com/office/powerpoint/2010/main" val="21279855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900</a:t>
            </a:r>
          </a:p>
        </p:txBody>
      </p:sp>
      <p:sp>
        <p:nvSpPr>
          <p:cNvPr id="4" name="Slide Number Placeholder 3"/>
          <p:cNvSpPr>
            <a:spLocks noGrp="1"/>
          </p:cNvSpPr>
          <p:nvPr>
            <p:ph type="sldNum" sz="quarter" idx="10"/>
          </p:nvPr>
        </p:nvSpPr>
        <p:spPr/>
        <p:txBody>
          <a:bodyPr/>
          <a:lstStyle/>
          <a:p>
            <a:fld id="{74EBF720-DE48-4B24-AA24-66B55E2F2580}" type="slidenum">
              <a:rPr lang="en-GB" smtClean="0"/>
              <a:t>63</a:t>
            </a:fld>
            <a:endParaRPr lang="en-GB" dirty="0"/>
          </a:p>
        </p:txBody>
      </p:sp>
    </p:spTree>
    <p:extLst>
      <p:ext uri="{BB962C8B-B14F-4D97-AF65-F5344CB8AC3E}">
        <p14:creationId xmlns:p14="http://schemas.microsoft.com/office/powerpoint/2010/main" val="2578118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64</a:t>
            </a:fld>
            <a:endParaRPr lang="en-GB" dirty="0"/>
          </a:p>
        </p:txBody>
      </p:sp>
    </p:spTree>
    <p:extLst>
      <p:ext uri="{BB962C8B-B14F-4D97-AF65-F5344CB8AC3E}">
        <p14:creationId xmlns:p14="http://schemas.microsoft.com/office/powerpoint/2010/main" val="387229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65</a:t>
            </a:fld>
            <a:endParaRPr lang="en-GB" dirty="0"/>
          </a:p>
        </p:txBody>
      </p:sp>
    </p:spTree>
    <p:extLst>
      <p:ext uri="{BB962C8B-B14F-4D97-AF65-F5344CB8AC3E}">
        <p14:creationId xmlns:p14="http://schemas.microsoft.com/office/powerpoint/2010/main" val="4152765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68</a:t>
            </a:fld>
            <a:endParaRPr lang="en-GB" dirty="0"/>
          </a:p>
        </p:txBody>
      </p:sp>
    </p:spTree>
    <p:extLst>
      <p:ext uri="{BB962C8B-B14F-4D97-AF65-F5344CB8AC3E}">
        <p14:creationId xmlns:p14="http://schemas.microsoft.com/office/powerpoint/2010/main" val="13498862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70</a:t>
            </a:fld>
            <a:endParaRPr lang="en-GB" dirty="0"/>
          </a:p>
        </p:txBody>
      </p:sp>
    </p:spTree>
    <p:extLst>
      <p:ext uri="{BB962C8B-B14F-4D97-AF65-F5344CB8AC3E}">
        <p14:creationId xmlns:p14="http://schemas.microsoft.com/office/powerpoint/2010/main" val="5136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6</a:t>
            </a:fld>
            <a:endParaRPr lang="en-GB" dirty="0"/>
          </a:p>
        </p:txBody>
      </p:sp>
    </p:spTree>
    <p:extLst>
      <p:ext uri="{BB962C8B-B14F-4D97-AF65-F5344CB8AC3E}">
        <p14:creationId xmlns:p14="http://schemas.microsoft.com/office/powerpoint/2010/main" val="1612402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71</a:t>
            </a:fld>
            <a:endParaRPr lang="en-GB" dirty="0"/>
          </a:p>
        </p:txBody>
      </p:sp>
    </p:spTree>
    <p:extLst>
      <p:ext uri="{BB962C8B-B14F-4D97-AF65-F5344CB8AC3E}">
        <p14:creationId xmlns:p14="http://schemas.microsoft.com/office/powerpoint/2010/main" val="3039750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72</a:t>
            </a:fld>
            <a:endParaRPr lang="en-GB" dirty="0"/>
          </a:p>
        </p:txBody>
      </p:sp>
    </p:spTree>
    <p:extLst>
      <p:ext uri="{BB962C8B-B14F-4D97-AF65-F5344CB8AC3E}">
        <p14:creationId xmlns:p14="http://schemas.microsoft.com/office/powerpoint/2010/main" val="2494054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73</a:t>
            </a:fld>
            <a:endParaRPr lang="en-GB" dirty="0"/>
          </a:p>
        </p:txBody>
      </p:sp>
    </p:spTree>
    <p:extLst>
      <p:ext uri="{BB962C8B-B14F-4D97-AF65-F5344CB8AC3E}">
        <p14:creationId xmlns:p14="http://schemas.microsoft.com/office/powerpoint/2010/main" val="21000662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74</a:t>
            </a:fld>
            <a:endParaRPr lang="en-GB" dirty="0"/>
          </a:p>
        </p:txBody>
      </p:sp>
    </p:spTree>
    <p:extLst>
      <p:ext uri="{BB962C8B-B14F-4D97-AF65-F5344CB8AC3E}">
        <p14:creationId xmlns:p14="http://schemas.microsoft.com/office/powerpoint/2010/main" val="19564734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75</a:t>
            </a:fld>
            <a:endParaRPr lang="en-GB" dirty="0"/>
          </a:p>
        </p:txBody>
      </p:sp>
    </p:spTree>
    <p:extLst>
      <p:ext uri="{BB962C8B-B14F-4D97-AF65-F5344CB8AC3E}">
        <p14:creationId xmlns:p14="http://schemas.microsoft.com/office/powerpoint/2010/main" val="2984629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76</a:t>
            </a:fld>
            <a:endParaRPr lang="en-GB" dirty="0"/>
          </a:p>
        </p:txBody>
      </p:sp>
    </p:spTree>
    <p:extLst>
      <p:ext uri="{BB962C8B-B14F-4D97-AF65-F5344CB8AC3E}">
        <p14:creationId xmlns:p14="http://schemas.microsoft.com/office/powerpoint/2010/main" val="29299051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78</a:t>
            </a:fld>
            <a:endParaRPr lang="en-GB" dirty="0"/>
          </a:p>
        </p:txBody>
      </p:sp>
    </p:spTree>
    <p:extLst>
      <p:ext uri="{BB962C8B-B14F-4D97-AF65-F5344CB8AC3E}">
        <p14:creationId xmlns:p14="http://schemas.microsoft.com/office/powerpoint/2010/main" val="38308837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79</a:t>
            </a:fld>
            <a:endParaRPr lang="en-GB" dirty="0"/>
          </a:p>
        </p:txBody>
      </p:sp>
    </p:spTree>
    <p:extLst>
      <p:ext uri="{BB962C8B-B14F-4D97-AF65-F5344CB8AC3E}">
        <p14:creationId xmlns:p14="http://schemas.microsoft.com/office/powerpoint/2010/main" val="17623093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80</a:t>
            </a:fld>
            <a:endParaRPr lang="en-GB" dirty="0"/>
          </a:p>
        </p:txBody>
      </p:sp>
    </p:spTree>
    <p:extLst>
      <p:ext uri="{BB962C8B-B14F-4D97-AF65-F5344CB8AC3E}">
        <p14:creationId xmlns:p14="http://schemas.microsoft.com/office/powerpoint/2010/main" val="34305875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81</a:t>
            </a:fld>
            <a:endParaRPr lang="en-GB" dirty="0"/>
          </a:p>
        </p:txBody>
      </p:sp>
    </p:spTree>
    <p:extLst>
      <p:ext uri="{BB962C8B-B14F-4D97-AF65-F5344CB8AC3E}">
        <p14:creationId xmlns:p14="http://schemas.microsoft.com/office/powerpoint/2010/main" val="246738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7</a:t>
            </a:fld>
            <a:endParaRPr lang="en-GB" dirty="0"/>
          </a:p>
        </p:txBody>
      </p:sp>
    </p:spTree>
    <p:extLst>
      <p:ext uri="{BB962C8B-B14F-4D97-AF65-F5344CB8AC3E}">
        <p14:creationId xmlns:p14="http://schemas.microsoft.com/office/powerpoint/2010/main" val="3170434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83</a:t>
            </a:fld>
            <a:endParaRPr lang="en-GB" dirty="0"/>
          </a:p>
        </p:txBody>
      </p:sp>
    </p:spTree>
    <p:extLst>
      <p:ext uri="{BB962C8B-B14F-4D97-AF65-F5344CB8AC3E}">
        <p14:creationId xmlns:p14="http://schemas.microsoft.com/office/powerpoint/2010/main" val="22262266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86</a:t>
            </a:fld>
            <a:endParaRPr lang="en-GB" dirty="0"/>
          </a:p>
        </p:txBody>
      </p:sp>
    </p:spTree>
    <p:extLst>
      <p:ext uri="{BB962C8B-B14F-4D97-AF65-F5344CB8AC3E}">
        <p14:creationId xmlns:p14="http://schemas.microsoft.com/office/powerpoint/2010/main" val="31918175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88</a:t>
            </a:fld>
            <a:endParaRPr lang="en-GB" dirty="0"/>
          </a:p>
        </p:txBody>
      </p:sp>
    </p:spTree>
    <p:extLst>
      <p:ext uri="{BB962C8B-B14F-4D97-AF65-F5344CB8AC3E}">
        <p14:creationId xmlns:p14="http://schemas.microsoft.com/office/powerpoint/2010/main" val="7553944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89</a:t>
            </a:fld>
            <a:endParaRPr lang="en-GB" dirty="0"/>
          </a:p>
        </p:txBody>
      </p:sp>
    </p:spTree>
    <p:extLst>
      <p:ext uri="{BB962C8B-B14F-4D97-AF65-F5344CB8AC3E}">
        <p14:creationId xmlns:p14="http://schemas.microsoft.com/office/powerpoint/2010/main" val="3150886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93</a:t>
            </a:fld>
            <a:endParaRPr lang="en-GB" dirty="0"/>
          </a:p>
        </p:txBody>
      </p:sp>
    </p:spTree>
    <p:extLst>
      <p:ext uri="{BB962C8B-B14F-4D97-AF65-F5344CB8AC3E}">
        <p14:creationId xmlns:p14="http://schemas.microsoft.com/office/powerpoint/2010/main" val="764247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94</a:t>
            </a:fld>
            <a:endParaRPr lang="en-GB" dirty="0"/>
          </a:p>
        </p:txBody>
      </p:sp>
    </p:spTree>
    <p:extLst>
      <p:ext uri="{BB962C8B-B14F-4D97-AF65-F5344CB8AC3E}">
        <p14:creationId xmlns:p14="http://schemas.microsoft.com/office/powerpoint/2010/main" val="11340130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97</a:t>
            </a:fld>
            <a:endParaRPr lang="en-GB" dirty="0"/>
          </a:p>
        </p:txBody>
      </p:sp>
    </p:spTree>
    <p:extLst>
      <p:ext uri="{BB962C8B-B14F-4D97-AF65-F5344CB8AC3E}">
        <p14:creationId xmlns:p14="http://schemas.microsoft.com/office/powerpoint/2010/main" val="35605301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98</a:t>
            </a:fld>
            <a:endParaRPr lang="en-GB" dirty="0"/>
          </a:p>
        </p:txBody>
      </p:sp>
    </p:spTree>
    <p:extLst>
      <p:ext uri="{BB962C8B-B14F-4D97-AF65-F5344CB8AC3E}">
        <p14:creationId xmlns:p14="http://schemas.microsoft.com/office/powerpoint/2010/main" val="2108246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99</a:t>
            </a:fld>
            <a:endParaRPr lang="en-GB" dirty="0"/>
          </a:p>
        </p:txBody>
      </p:sp>
    </p:spTree>
    <p:extLst>
      <p:ext uri="{BB962C8B-B14F-4D97-AF65-F5344CB8AC3E}">
        <p14:creationId xmlns:p14="http://schemas.microsoft.com/office/powerpoint/2010/main" val="28459773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102</a:t>
            </a:fld>
            <a:endParaRPr lang="en-GB" dirty="0"/>
          </a:p>
        </p:txBody>
      </p:sp>
    </p:spTree>
    <p:extLst>
      <p:ext uri="{BB962C8B-B14F-4D97-AF65-F5344CB8AC3E}">
        <p14:creationId xmlns:p14="http://schemas.microsoft.com/office/powerpoint/2010/main" val="143346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8</a:t>
            </a:fld>
            <a:endParaRPr lang="en-GB" dirty="0"/>
          </a:p>
        </p:txBody>
      </p:sp>
    </p:spTree>
    <p:extLst>
      <p:ext uri="{BB962C8B-B14F-4D97-AF65-F5344CB8AC3E}">
        <p14:creationId xmlns:p14="http://schemas.microsoft.com/office/powerpoint/2010/main" val="2171785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104</a:t>
            </a:fld>
            <a:endParaRPr lang="en-GB" dirty="0"/>
          </a:p>
        </p:txBody>
      </p:sp>
    </p:spTree>
    <p:extLst>
      <p:ext uri="{BB962C8B-B14F-4D97-AF65-F5344CB8AC3E}">
        <p14:creationId xmlns:p14="http://schemas.microsoft.com/office/powerpoint/2010/main" val="5472786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105</a:t>
            </a:fld>
            <a:endParaRPr lang="en-GB" dirty="0"/>
          </a:p>
        </p:txBody>
      </p:sp>
    </p:spTree>
    <p:extLst>
      <p:ext uri="{BB962C8B-B14F-4D97-AF65-F5344CB8AC3E}">
        <p14:creationId xmlns:p14="http://schemas.microsoft.com/office/powerpoint/2010/main" val="35759025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106</a:t>
            </a:fld>
            <a:endParaRPr lang="en-GB" dirty="0"/>
          </a:p>
        </p:txBody>
      </p:sp>
    </p:spTree>
    <p:extLst>
      <p:ext uri="{BB962C8B-B14F-4D97-AF65-F5344CB8AC3E}">
        <p14:creationId xmlns:p14="http://schemas.microsoft.com/office/powerpoint/2010/main" val="19437566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107</a:t>
            </a:fld>
            <a:endParaRPr lang="en-GB" dirty="0"/>
          </a:p>
        </p:txBody>
      </p:sp>
    </p:spTree>
    <p:extLst>
      <p:ext uri="{BB962C8B-B14F-4D97-AF65-F5344CB8AC3E}">
        <p14:creationId xmlns:p14="http://schemas.microsoft.com/office/powerpoint/2010/main" val="23699206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108</a:t>
            </a:fld>
            <a:endParaRPr lang="en-GB" dirty="0"/>
          </a:p>
        </p:txBody>
      </p:sp>
    </p:spTree>
    <p:extLst>
      <p:ext uri="{BB962C8B-B14F-4D97-AF65-F5344CB8AC3E}">
        <p14:creationId xmlns:p14="http://schemas.microsoft.com/office/powerpoint/2010/main" val="32445377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109</a:t>
            </a:fld>
            <a:endParaRPr lang="en-GB" dirty="0"/>
          </a:p>
        </p:txBody>
      </p:sp>
    </p:spTree>
    <p:extLst>
      <p:ext uri="{BB962C8B-B14F-4D97-AF65-F5344CB8AC3E}">
        <p14:creationId xmlns:p14="http://schemas.microsoft.com/office/powerpoint/2010/main" val="26933977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110</a:t>
            </a:fld>
            <a:endParaRPr lang="en-GB" dirty="0"/>
          </a:p>
        </p:txBody>
      </p:sp>
    </p:spTree>
    <p:extLst>
      <p:ext uri="{BB962C8B-B14F-4D97-AF65-F5344CB8AC3E}">
        <p14:creationId xmlns:p14="http://schemas.microsoft.com/office/powerpoint/2010/main" val="32205170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111</a:t>
            </a:fld>
            <a:endParaRPr lang="en-GB" dirty="0"/>
          </a:p>
        </p:txBody>
      </p:sp>
    </p:spTree>
    <p:extLst>
      <p:ext uri="{BB962C8B-B14F-4D97-AF65-F5344CB8AC3E}">
        <p14:creationId xmlns:p14="http://schemas.microsoft.com/office/powerpoint/2010/main" val="26694840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113</a:t>
            </a:fld>
            <a:endParaRPr lang="en-GB" dirty="0"/>
          </a:p>
        </p:txBody>
      </p:sp>
    </p:spTree>
    <p:extLst>
      <p:ext uri="{BB962C8B-B14F-4D97-AF65-F5344CB8AC3E}">
        <p14:creationId xmlns:p14="http://schemas.microsoft.com/office/powerpoint/2010/main" val="22620430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114</a:t>
            </a:fld>
            <a:endParaRPr lang="en-GB" dirty="0"/>
          </a:p>
        </p:txBody>
      </p:sp>
    </p:spTree>
    <p:extLst>
      <p:ext uri="{BB962C8B-B14F-4D97-AF65-F5344CB8AC3E}">
        <p14:creationId xmlns:p14="http://schemas.microsoft.com/office/powerpoint/2010/main" val="111413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9</a:t>
            </a:fld>
            <a:endParaRPr lang="en-GB" dirty="0"/>
          </a:p>
        </p:txBody>
      </p:sp>
    </p:spTree>
    <p:extLst>
      <p:ext uri="{BB962C8B-B14F-4D97-AF65-F5344CB8AC3E}">
        <p14:creationId xmlns:p14="http://schemas.microsoft.com/office/powerpoint/2010/main" val="3378937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118</a:t>
            </a:fld>
            <a:endParaRPr lang="en-GB" dirty="0"/>
          </a:p>
        </p:txBody>
      </p:sp>
    </p:spTree>
    <p:extLst>
      <p:ext uri="{BB962C8B-B14F-4D97-AF65-F5344CB8AC3E}">
        <p14:creationId xmlns:p14="http://schemas.microsoft.com/office/powerpoint/2010/main" val="32429942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119</a:t>
            </a:fld>
            <a:endParaRPr lang="en-GB" dirty="0"/>
          </a:p>
        </p:txBody>
      </p:sp>
    </p:spTree>
    <p:extLst>
      <p:ext uri="{BB962C8B-B14F-4D97-AF65-F5344CB8AC3E}">
        <p14:creationId xmlns:p14="http://schemas.microsoft.com/office/powerpoint/2010/main" val="6217798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120</a:t>
            </a:fld>
            <a:endParaRPr lang="en-GB" dirty="0"/>
          </a:p>
        </p:txBody>
      </p:sp>
    </p:spTree>
    <p:extLst>
      <p:ext uri="{BB962C8B-B14F-4D97-AF65-F5344CB8AC3E}">
        <p14:creationId xmlns:p14="http://schemas.microsoft.com/office/powerpoint/2010/main" val="16021411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121</a:t>
            </a:fld>
            <a:endParaRPr lang="en-GB" dirty="0"/>
          </a:p>
        </p:txBody>
      </p:sp>
    </p:spTree>
    <p:extLst>
      <p:ext uri="{BB962C8B-B14F-4D97-AF65-F5344CB8AC3E}">
        <p14:creationId xmlns:p14="http://schemas.microsoft.com/office/powerpoint/2010/main" val="5845221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122</a:t>
            </a:fld>
            <a:endParaRPr lang="en-GB" dirty="0"/>
          </a:p>
        </p:txBody>
      </p:sp>
    </p:spTree>
    <p:extLst>
      <p:ext uri="{BB962C8B-B14F-4D97-AF65-F5344CB8AC3E}">
        <p14:creationId xmlns:p14="http://schemas.microsoft.com/office/powerpoint/2010/main" val="18160439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123</a:t>
            </a:fld>
            <a:endParaRPr lang="en-GB" dirty="0"/>
          </a:p>
        </p:txBody>
      </p:sp>
    </p:spTree>
    <p:extLst>
      <p:ext uri="{BB962C8B-B14F-4D97-AF65-F5344CB8AC3E}">
        <p14:creationId xmlns:p14="http://schemas.microsoft.com/office/powerpoint/2010/main" val="24888027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124</a:t>
            </a:fld>
            <a:endParaRPr lang="en-GB" dirty="0"/>
          </a:p>
        </p:txBody>
      </p:sp>
    </p:spTree>
    <p:extLst>
      <p:ext uri="{BB962C8B-B14F-4D97-AF65-F5344CB8AC3E}">
        <p14:creationId xmlns:p14="http://schemas.microsoft.com/office/powerpoint/2010/main" val="28720247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125</a:t>
            </a:fld>
            <a:endParaRPr lang="en-GB" dirty="0"/>
          </a:p>
        </p:txBody>
      </p:sp>
    </p:spTree>
    <p:extLst>
      <p:ext uri="{BB962C8B-B14F-4D97-AF65-F5344CB8AC3E}">
        <p14:creationId xmlns:p14="http://schemas.microsoft.com/office/powerpoint/2010/main" val="42375063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126</a:t>
            </a:fld>
            <a:endParaRPr lang="en-GB" dirty="0"/>
          </a:p>
        </p:txBody>
      </p:sp>
    </p:spTree>
    <p:extLst>
      <p:ext uri="{BB962C8B-B14F-4D97-AF65-F5344CB8AC3E}">
        <p14:creationId xmlns:p14="http://schemas.microsoft.com/office/powerpoint/2010/main" val="11159170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127</a:t>
            </a:fld>
            <a:endParaRPr lang="en-GB" dirty="0"/>
          </a:p>
        </p:txBody>
      </p:sp>
    </p:spTree>
    <p:extLst>
      <p:ext uri="{BB962C8B-B14F-4D97-AF65-F5344CB8AC3E}">
        <p14:creationId xmlns:p14="http://schemas.microsoft.com/office/powerpoint/2010/main" val="362850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1463867" y="6356350"/>
            <a:ext cx="541865" cy="365125"/>
          </a:xfrm>
          <a:prstGeom prst="rect">
            <a:avLst/>
          </a:prstGeom>
          <a:solidFill>
            <a:schemeClr val="bg1"/>
          </a:solidFill>
        </p:spPr>
        <p:txBody>
          <a:bodyPr vert="horz" lIns="91440" tIns="45720" rIns="91440" bIns="45720" rtlCol="0" anchor="ctr"/>
          <a:lstStyle>
            <a:lvl1pPr>
              <a:defRPr lang="en-GB" sz="1400" smtClean="0">
                <a:solidFill>
                  <a:srgbClr val="004376"/>
                </a:solidFill>
                <a:latin typeface="DINPro-Medium" panose="020B0604020101020102" pitchFamily="34" charset="0"/>
                <a:cs typeface="DINPro-Medium" panose="020B0604020101020102" pitchFamily="34" charset="0"/>
              </a:defRPr>
            </a:lvl1pPr>
          </a:lstStyle>
          <a:p>
            <a:pPr algn="r"/>
            <a:fld id="{1791705F-2838-4ADA-8B99-7BA7DB5F2023}" type="slidenum">
              <a:rPr lang="en-GB" smtClean="0"/>
              <a:pPr algn="r"/>
              <a:t>‹#›</a:t>
            </a:fld>
            <a:endParaRPr lang="en-GB" dirty="0"/>
          </a:p>
        </p:txBody>
      </p:sp>
    </p:spTree>
    <p:extLst>
      <p:ext uri="{BB962C8B-B14F-4D97-AF65-F5344CB8AC3E}">
        <p14:creationId xmlns:p14="http://schemas.microsoft.com/office/powerpoint/2010/main" val="251517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48230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33548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9900000" cy="900000"/>
          </a:xfrm>
        </p:spPr>
        <p:txBody>
          <a:bodyPr>
            <a:normAutofit/>
          </a:bodyPr>
          <a:lstStyle>
            <a:lvl1pPr>
              <a:defRPr sz="4400">
                <a:solidFill>
                  <a:srgbClr val="008E91"/>
                </a:solidFill>
                <a:latin typeface="Calibri" panose="020F0502020204030204" pitchFamily="34" charset="0"/>
                <a:cs typeface="DINPro" panose="020B0504020101020102" pitchFamily="34" charset="0"/>
              </a:defRPr>
            </a:lvl1pPr>
          </a:lstStyle>
          <a:p>
            <a:r>
              <a:rPr lang="en-US"/>
              <a:t>Click to edit Master title style</a:t>
            </a:r>
            <a:endParaRPr lang="en-GB"/>
          </a:p>
        </p:txBody>
      </p:sp>
      <p:sp>
        <p:nvSpPr>
          <p:cNvPr id="3" name="Content Placeholder 2"/>
          <p:cNvSpPr>
            <a:spLocks noGrp="1"/>
          </p:cNvSpPr>
          <p:nvPr>
            <p:ph idx="1"/>
          </p:nvPr>
        </p:nvSpPr>
        <p:spPr>
          <a:xfrm>
            <a:off x="180000" y="1235689"/>
            <a:ext cx="10515600" cy="4351338"/>
          </a:xfrm>
        </p:spPr>
        <p:txBody>
          <a:bodyPr/>
          <a:lstStyle>
            <a:lvl1pPr>
              <a:defRPr>
                <a:solidFill>
                  <a:srgbClr val="004376"/>
                </a:solidFill>
                <a:latin typeface="Calibri" panose="020F0502020204030204" pitchFamily="34" charset="0"/>
                <a:cs typeface="DINPro" panose="020B0504020101020102" pitchFamily="34" charset="0"/>
              </a:defRPr>
            </a:lvl1pPr>
            <a:lvl2pPr>
              <a:defRPr>
                <a:solidFill>
                  <a:srgbClr val="004376"/>
                </a:solidFill>
                <a:latin typeface="Calibri" panose="020F0502020204030204" pitchFamily="34" charset="0"/>
                <a:cs typeface="DINPro" panose="020B0504020101020102" pitchFamily="34" charset="0"/>
              </a:defRPr>
            </a:lvl2pPr>
            <a:lvl3pPr>
              <a:defRPr>
                <a:solidFill>
                  <a:srgbClr val="004376"/>
                </a:solidFill>
                <a:latin typeface="Calibri" panose="020F0502020204030204" pitchFamily="34" charset="0"/>
                <a:cs typeface="DINPro" panose="020B0504020101020102" pitchFamily="34" charset="0"/>
              </a:defRPr>
            </a:lvl3pPr>
            <a:lvl4pPr>
              <a:defRPr>
                <a:solidFill>
                  <a:srgbClr val="004376"/>
                </a:solidFill>
                <a:latin typeface="Calibri" panose="020F0502020204030204" pitchFamily="34" charset="0"/>
                <a:cs typeface="DINPro" panose="020B0504020101020102" pitchFamily="34" charset="0"/>
              </a:defRPr>
            </a:lvl4pPr>
            <a:lvl5pPr>
              <a:defRPr>
                <a:solidFill>
                  <a:srgbClr val="004376"/>
                </a:solidFill>
                <a:latin typeface="Calibri" panose="020F0502020204030204" pitchFamily="34" charset="0"/>
                <a:cs typeface="DINPro" panose="020B0504020101020102"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latin typeface="+mn-lt"/>
              </a:rPr>
              <a:pPr lvl="0"/>
              <a:t>‹#›</a:t>
            </a:fld>
            <a:endParaRPr lang="en-GB" dirty="0">
              <a:latin typeface="+mn-lt"/>
            </a:endParaRPr>
          </a:p>
        </p:txBody>
      </p:sp>
    </p:spTree>
    <p:extLst>
      <p:ext uri="{BB962C8B-B14F-4D97-AF65-F5344CB8AC3E}">
        <p14:creationId xmlns:p14="http://schemas.microsoft.com/office/powerpoint/2010/main" val="13778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1614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34185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9164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6"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9382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5"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406300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73613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28/11/2024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344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7D675EDB-482D-421C-B984-684890EF835A}" type="datetimeFigureOut">
              <a:rPr lang="en-GB" smtClean="0"/>
              <a:pPr/>
              <a:t>28/11/2024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dirty="0"/>
          </a:p>
        </p:txBody>
      </p:sp>
      <p:sp>
        <p:nvSpPr>
          <p:cNvPr id="9"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200">
                <a:solidFill>
                  <a:schemeClr val="tx1">
                    <a:tint val="75000"/>
                  </a:schemeClr>
                </a:solidFill>
              </a:defRPr>
            </a:lvl1pPr>
          </a:lstStyle>
          <a:p>
            <a:pPr lvl="0"/>
            <a:fld id="{1791705F-2838-4ADA-8B99-7BA7DB5F2023}" type="slidenum">
              <a:rPr lang="en-GB" sz="1400" smtClean="0">
                <a:solidFill>
                  <a:srgbClr val="004376"/>
                </a:solidFill>
                <a:latin typeface="DINPro-Medium" panose="020B0604020101020102" pitchFamily="34" charset="0"/>
                <a:cs typeface="DINPro-Medium" panose="020B0604020101020102" pitchFamily="34" charset="0"/>
              </a:rPr>
              <a:pPr lvl="0"/>
              <a:t>‹#›</a:t>
            </a:fld>
            <a:endParaRPr lang="en-GB" sz="1400" dirty="0">
              <a:solidFill>
                <a:srgbClr val="004376"/>
              </a:solidFill>
              <a:latin typeface="DINPro-Medium" panose="020B0604020101020102" pitchFamily="34" charset="0"/>
              <a:cs typeface="DINPro-Medium" panose="020B0604020101020102" pitchFamily="34" charset="0"/>
            </a:endParaRPr>
          </a:p>
        </p:txBody>
      </p:sp>
    </p:spTree>
    <p:extLst>
      <p:ext uri="{BB962C8B-B14F-4D97-AF65-F5344CB8AC3E}">
        <p14:creationId xmlns:p14="http://schemas.microsoft.com/office/powerpoint/2010/main" val="306664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2.xml"/><Relationship Id="rId5" Type="http://schemas.openxmlformats.org/officeDocument/2006/relationships/chart" Target="../charts/chart83.xml"/><Relationship Id="rId4" Type="http://schemas.openxmlformats.org/officeDocument/2006/relationships/chart" Target="../charts/chart8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chart" Target="../charts/chart68.xml"/><Relationship Id="rId4" Type="http://schemas.openxmlformats.org/officeDocument/2006/relationships/chart" Target="../charts/chart6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hart" Target="../charts/chart7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928159" y="2217405"/>
            <a:ext cx="7775575" cy="3257691"/>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City of Doncaster Council </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Pupil Lifestyle Survey </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Primary School Report</a:t>
            </a:r>
            <a:endPar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2024</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dirty="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381350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(7)</a:t>
            </a:r>
          </a:p>
        </p:txBody>
      </p:sp>
      <p:sp>
        <p:nvSpPr>
          <p:cNvPr id="3" name="Content Placeholder 2"/>
          <p:cNvSpPr>
            <a:spLocks noGrp="1"/>
          </p:cNvSpPr>
          <p:nvPr>
            <p:ph idx="1"/>
          </p:nvPr>
        </p:nvSpPr>
        <p:spPr>
          <a:xfrm>
            <a:off x="183018" y="850286"/>
            <a:ext cx="11237253" cy="5678068"/>
          </a:xfrm>
        </p:spPr>
        <p:txBody>
          <a:bodyPr>
            <a:noAutofit/>
          </a:bodyPr>
          <a:lstStyle/>
          <a:p>
            <a:pPr marL="0" indent="0">
              <a:lnSpc>
                <a:spcPct val="100000"/>
              </a:lnSpc>
              <a:spcBef>
                <a:spcPts val="600"/>
              </a:spcBef>
              <a:spcAft>
                <a:spcPts val="600"/>
              </a:spcAft>
              <a:buNone/>
            </a:pPr>
            <a:r>
              <a:rPr lang="en-GB" sz="1600" b="1" dirty="0">
                <a:solidFill>
                  <a:srgbClr val="F2851F"/>
                </a:solidFill>
              </a:rPr>
              <a:t>Physical activity</a:t>
            </a:r>
          </a:p>
          <a:p>
            <a:pPr>
              <a:lnSpc>
                <a:spcPct val="100000"/>
              </a:lnSpc>
              <a:spcBef>
                <a:spcPts val="600"/>
              </a:spcBef>
              <a:spcAft>
                <a:spcPts val="600"/>
              </a:spcAft>
            </a:pPr>
            <a:r>
              <a:rPr lang="en-GB" sz="1400" dirty="0">
                <a:solidFill>
                  <a:srgbClr val="404040"/>
                </a:solidFill>
              </a:rPr>
              <a:t>Overall, 43% of primary pupils walk to school and 45% are driven by car. Year 6 and girls are more likely to walk (45%). Boys are more likely to cycle to school than girls (8% and 2% respectively). </a:t>
            </a:r>
          </a:p>
          <a:p>
            <a:pPr>
              <a:lnSpc>
                <a:spcPct val="100000"/>
              </a:lnSpc>
              <a:spcBef>
                <a:spcPts val="600"/>
              </a:spcBef>
              <a:spcAft>
                <a:spcPts val="600"/>
              </a:spcAft>
            </a:pPr>
            <a:r>
              <a:rPr lang="en-GB" sz="1400" dirty="0">
                <a:solidFill>
                  <a:srgbClr val="404040"/>
                </a:solidFill>
              </a:rPr>
              <a:t>Pupils overall are more likely to engage in physical activities outside school time (88%) than within school hours (66%). </a:t>
            </a:r>
          </a:p>
          <a:p>
            <a:pPr>
              <a:lnSpc>
                <a:spcPct val="100000"/>
              </a:lnSpc>
              <a:spcBef>
                <a:spcPts val="600"/>
              </a:spcBef>
              <a:spcAft>
                <a:spcPts val="600"/>
              </a:spcAft>
            </a:pPr>
            <a:r>
              <a:rPr lang="en-US" sz="1400" dirty="0">
                <a:solidFill>
                  <a:srgbClr val="404040"/>
                </a:solidFill>
              </a:rPr>
              <a:t>The majority of pupils (97%) had at least one day of activity over the period of 7 days prior to taking the survey, </a:t>
            </a:r>
            <a:r>
              <a:rPr lang="en-GB" sz="1400" dirty="0">
                <a:solidFill>
                  <a:srgbClr val="404040"/>
                </a:solidFill>
              </a:rPr>
              <a:t>47% said five or more days with boys (51%) and Year 6 (51%) pupils more likely to do so than any other group.</a:t>
            </a:r>
          </a:p>
          <a:p>
            <a:pPr>
              <a:lnSpc>
                <a:spcPct val="100000"/>
              </a:lnSpc>
              <a:spcBef>
                <a:spcPts val="600"/>
              </a:spcBef>
              <a:spcAft>
                <a:spcPts val="600"/>
              </a:spcAft>
            </a:pPr>
            <a:r>
              <a:rPr lang="en-GB" sz="1400" dirty="0">
                <a:solidFill>
                  <a:srgbClr val="404040"/>
                </a:solidFill>
              </a:rPr>
              <a:t>Year 6 are more likely than Year 4 to participate in clubs not associated with school, as well as physical activities with their friends after school. </a:t>
            </a:r>
          </a:p>
          <a:p>
            <a:pPr>
              <a:lnSpc>
                <a:spcPct val="100000"/>
              </a:lnSpc>
              <a:spcBef>
                <a:spcPts val="600"/>
              </a:spcBef>
              <a:spcAft>
                <a:spcPts val="600"/>
              </a:spcAft>
            </a:pPr>
            <a:r>
              <a:rPr lang="en-GB" sz="1400" dirty="0">
                <a:solidFill>
                  <a:srgbClr val="404040"/>
                </a:solidFill>
              </a:rPr>
              <a:t>76% off all primary pupils, exercise for at least 30 minutes per day. Boys spend longer doing physical activity with 48% doing more than an hour compared to 35% of girls.</a:t>
            </a:r>
          </a:p>
          <a:p>
            <a:pPr>
              <a:lnSpc>
                <a:spcPct val="100000"/>
              </a:lnSpc>
              <a:spcBef>
                <a:spcPts val="600"/>
              </a:spcBef>
              <a:spcAft>
                <a:spcPts val="600"/>
              </a:spcAft>
            </a:pPr>
            <a:r>
              <a:rPr lang="en-GB" sz="1400" dirty="0">
                <a:solidFill>
                  <a:srgbClr val="404040"/>
                </a:solidFill>
              </a:rPr>
              <a:t>56% of pupils exercise to a point of showing physical signs (i.e. out of breath, getting hot and tired), </a:t>
            </a:r>
            <a:r>
              <a:rPr lang="en-US" sz="1400" dirty="0">
                <a:solidFill>
                  <a:srgbClr val="404040"/>
                </a:solidFill>
              </a:rPr>
              <a:t>boys are more likely to do so than girls and SEN pupils are the cohort most likely to agree with this.</a:t>
            </a:r>
            <a:endParaRPr lang="en-GB" sz="1400" dirty="0">
              <a:solidFill>
                <a:srgbClr val="404040"/>
              </a:solidFill>
            </a:endParaRPr>
          </a:p>
          <a:p>
            <a:pPr>
              <a:lnSpc>
                <a:spcPct val="100000"/>
              </a:lnSpc>
              <a:spcBef>
                <a:spcPts val="600"/>
              </a:spcBef>
              <a:spcAft>
                <a:spcPts val="600"/>
              </a:spcAft>
            </a:pPr>
            <a:r>
              <a:rPr lang="en-US" sz="1400" dirty="0">
                <a:solidFill>
                  <a:srgbClr val="404040"/>
                </a:solidFill>
              </a:rPr>
              <a:t>Overall, pupils have a positive attitude towards physical activities with 84% overall saying they enjoy it ‘a lot’ or ‘quite a lot’. Boys express the most enthusiasm for physical activity, with 57% saying they like it ‘a lot’ (compared to 43% amongst girls). Year 4 are also more enthusiastic than Year 6 about physical activities. </a:t>
            </a:r>
          </a:p>
          <a:p>
            <a:pPr>
              <a:lnSpc>
                <a:spcPct val="100000"/>
              </a:lnSpc>
              <a:spcBef>
                <a:spcPts val="600"/>
              </a:spcBef>
              <a:spcAft>
                <a:spcPts val="600"/>
              </a:spcAft>
            </a:pPr>
            <a:r>
              <a:rPr lang="en-GB" sz="1400" dirty="0">
                <a:solidFill>
                  <a:srgbClr val="404040"/>
                </a:solidFill>
              </a:rPr>
              <a:t>28% of pupils are exercising seven days a week.</a:t>
            </a:r>
          </a:p>
          <a:p>
            <a:pPr>
              <a:lnSpc>
                <a:spcPct val="100000"/>
              </a:lnSpc>
              <a:spcBef>
                <a:spcPts val="600"/>
              </a:spcBef>
              <a:spcAft>
                <a:spcPts val="600"/>
              </a:spcAft>
            </a:pPr>
            <a:r>
              <a:rPr lang="en-US" sz="1400" dirty="0">
                <a:solidFill>
                  <a:srgbClr val="404040"/>
                </a:solidFill>
              </a:rPr>
              <a:t>Of those who don’t like exercise, disliking physical exhaustion and preferring to do other things are the main reasons for not enjoying participating in physical activity (47% and 35% respectively). All options have decreased from last year. 16% say that they dislike the activities on offer to them, a new option for this year. </a:t>
            </a:r>
            <a:r>
              <a:rPr lang="en-GB" sz="1400" dirty="0">
                <a:solidFill>
                  <a:srgbClr val="404040"/>
                </a:solidFill>
              </a:rPr>
              <a:t> </a:t>
            </a:r>
          </a:p>
        </p:txBody>
      </p:sp>
    </p:spTree>
    <p:extLst>
      <p:ext uri="{BB962C8B-B14F-4D97-AF65-F5344CB8AC3E}">
        <p14:creationId xmlns:p14="http://schemas.microsoft.com/office/powerpoint/2010/main" val="23354184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721936" cy="900000"/>
          </a:xfrm>
        </p:spPr>
        <p:txBody>
          <a:bodyPr vert="horz" lIns="91440" tIns="45720" rIns="91440" bIns="45720" rtlCol="0" anchor="t" anchorCtr="0">
            <a:normAutofit/>
          </a:bodyPr>
          <a:lstStyle/>
          <a:p>
            <a:r>
              <a:rPr lang="en-GB" sz="1600" dirty="0"/>
              <a:t>Year 6 pupils are more likely than Year 4 to say they know enough about how their body changes as they get older. </a:t>
            </a:r>
          </a:p>
        </p:txBody>
      </p:sp>
      <p:sp>
        <p:nvSpPr>
          <p:cNvPr id="7" name="TextBox 6"/>
          <p:cNvSpPr txBox="1"/>
          <p:nvPr/>
        </p:nvSpPr>
        <p:spPr>
          <a:xfrm>
            <a:off x="9080787" y="1699637"/>
            <a:ext cx="2578388" cy="830997"/>
          </a:xfrm>
          <a:prstGeom prst="rect">
            <a:avLst/>
          </a:prstGeom>
          <a:noFill/>
        </p:spPr>
        <p:txBody>
          <a:bodyPr wrap="square" rtlCol="0">
            <a:spAutoFit/>
          </a:bodyPr>
          <a:lstStyle/>
          <a:p>
            <a:endParaRPr lang="en-GB" sz="1600" dirty="0">
              <a:solidFill>
                <a:schemeClr val="tx1">
                  <a:lumMod val="65000"/>
                  <a:lumOff val="35000"/>
                </a:schemeClr>
              </a:solidFill>
              <a:latin typeface="Calibri" panose="020F0502020204030204" pitchFamily="34" charset="0"/>
            </a:endParaRPr>
          </a:p>
          <a:p>
            <a:endParaRPr lang="en-GB" sz="1600" dirty="0">
              <a:solidFill>
                <a:schemeClr val="tx1">
                  <a:lumMod val="65000"/>
                  <a:lumOff val="35000"/>
                </a:schemeClr>
              </a:solidFill>
              <a:latin typeface="Calibri" panose="020F0502020204030204" pitchFamily="34" charset="0"/>
            </a:endParaRPr>
          </a:p>
          <a:p>
            <a:endParaRPr lang="en-GB" sz="1600" dirty="0">
              <a:solidFill>
                <a:schemeClr val="tx1">
                  <a:lumMod val="65000"/>
                  <a:lumOff val="35000"/>
                </a:schemeClr>
              </a:solidFill>
              <a:latin typeface="Calibri" panose="020F0502020204030204" pitchFamily="34" charset="0"/>
            </a:endParaRP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that you know enough about how your body changes as you get older? </a:t>
            </a:r>
          </a:p>
          <a:p>
            <a:r>
              <a:rPr lang="en-GB" sz="1000" i="1" dirty="0">
                <a:solidFill>
                  <a:srgbClr val="002060"/>
                </a:solidFill>
                <a:latin typeface="Calibri" panose="020F0502020204030204" pitchFamily="34" charset="0"/>
              </a:rPr>
              <a:t>Base: All valid respondents, 2022 n=2,502, 2023 n=2,453, 2024 n=2,640. </a:t>
            </a:r>
          </a:p>
        </p:txBody>
      </p:sp>
      <p:graphicFrame>
        <p:nvGraphicFramePr>
          <p:cNvPr id="9" name="Chart 8"/>
          <p:cNvGraphicFramePr/>
          <p:nvPr>
            <p:extLst>
              <p:ext uri="{D42A27DB-BD31-4B8C-83A1-F6EECF244321}">
                <p14:modId xmlns:p14="http://schemas.microsoft.com/office/powerpoint/2010/main" val="1241472340"/>
              </p:ext>
            </p:extLst>
          </p:nvPr>
        </p:nvGraphicFramePr>
        <p:xfrm>
          <a:off x="416483" y="1175668"/>
          <a:ext cx="4318643" cy="391444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1" name="Table 10"/>
          <p:cNvGraphicFramePr>
            <a:graphicFrameLocks noGrp="1"/>
          </p:cNvGraphicFramePr>
          <p:nvPr>
            <p:extLst>
              <p:ext uri="{D42A27DB-BD31-4B8C-83A1-F6EECF244321}">
                <p14:modId xmlns:p14="http://schemas.microsoft.com/office/powerpoint/2010/main" val="3000816436"/>
              </p:ext>
            </p:extLst>
          </p:nvPr>
        </p:nvGraphicFramePr>
        <p:xfrm>
          <a:off x="5062175" y="1319095"/>
          <a:ext cx="6571023" cy="1930548"/>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42740">
                  <a:extLst>
                    <a:ext uri="{9D8B030D-6E8A-4147-A177-3AD203B41FA5}">
                      <a16:colId xmlns:a16="http://schemas.microsoft.com/office/drawing/2014/main" val="20002"/>
                    </a:ext>
                  </a:extLst>
                </a:gridCol>
                <a:gridCol w="790845">
                  <a:extLst>
                    <a:ext uri="{9D8B030D-6E8A-4147-A177-3AD203B41FA5}">
                      <a16:colId xmlns:a16="http://schemas.microsoft.com/office/drawing/2014/main" val="20003"/>
                    </a:ext>
                  </a:extLst>
                </a:gridCol>
                <a:gridCol w="790845">
                  <a:extLst>
                    <a:ext uri="{9D8B030D-6E8A-4147-A177-3AD203B41FA5}">
                      <a16:colId xmlns:a16="http://schemas.microsoft.com/office/drawing/2014/main" val="20004"/>
                    </a:ext>
                  </a:extLst>
                </a:gridCol>
                <a:gridCol w="790845">
                  <a:extLst>
                    <a:ext uri="{9D8B030D-6E8A-4147-A177-3AD203B41FA5}">
                      <a16:colId xmlns:a16="http://schemas.microsoft.com/office/drawing/2014/main" val="20005"/>
                    </a:ext>
                  </a:extLst>
                </a:gridCol>
                <a:gridCol w="790845">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00344838"/>
              </p:ext>
            </p:extLst>
          </p:nvPr>
        </p:nvGraphicFramePr>
        <p:xfrm>
          <a:off x="5062176" y="3488738"/>
          <a:ext cx="6571022" cy="2098188"/>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97726">
                  <a:extLst>
                    <a:ext uri="{9D8B030D-6E8A-4147-A177-3AD203B41FA5}">
                      <a16:colId xmlns:a16="http://schemas.microsoft.com/office/drawing/2014/main" val="20002"/>
                    </a:ext>
                  </a:extLst>
                </a:gridCol>
                <a:gridCol w="726177">
                  <a:extLst>
                    <a:ext uri="{9D8B030D-6E8A-4147-A177-3AD203B41FA5}">
                      <a16:colId xmlns:a16="http://schemas.microsoft.com/office/drawing/2014/main" val="20003"/>
                    </a:ext>
                  </a:extLst>
                </a:gridCol>
                <a:gridCol w="837003">
                  <a:extLst>
                    <a:ext uri="{9D8B030D-6E8A-4147-A177-3AD203B41FA5}">
                      <a16:colId xmlns:a16="http://schemas.microsoft.com/office/drawing/2014/main" val="20004"/>
                    </a:ext>
                  </a:extLst>
                </a:gridCol>
                <a:gridCol w="819796">
                  <a:extLst>
                    <a:ext uri="{9D8B030D-6E8A-4147-A177-3AD203B41FA5}">
                      <a16:colId xmlns:a16="http://schemas.microsoft.com/office/drawing/2014/main" val="20005"/>
                    </a:ext>
                  </a:extLst>
                </a:gridCol>
                <a:gridCol w="725417">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27806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GB" sz="1600" dirty="0"/>
              <a:t>Over half (52%) of pupils feel positive about their body and growing up…. </a:t>
            </a:r>
          </a:p>
        </p:txBody>
      </p:sp>
      <p:graphicFrame>
        <p:nvGraphicFramePr>
          <p:cNvPr id="4" name="Chart 3"/>
          <p:cNvGraphicFramePr/>
          <p:nvPr>
            <p:extLst>
              <p:ext uri="{D42A27DB-BD31-4B8C-83A1-F6EECF244321}">
                <p14:modId xmlns:p14="http://schemas.microsoft.com/office/powerpoint/2010/main" val="1620726161"/>
              </p:ext>
            </p:extLst>
          </p:nvPr>
        </p:nvGraphicFramePr>
        <p:xfrm>
          <a:off x="1055615" y="621191"/>
          <a:ext cx="10756327" cy="533391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a:off x="1921377" y="1521191"/>
            <a:ext cx="2" cy="34794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t>
            </a:r>
            <a:r>
              <a:rPr lang="en-US" sz="1000" dirty="0">
                <a:solidFill>
                  <a:srgbClr val="002060"/>
                </a:solidFill>
                <a:latin typeface="Calibri" panose="020F0502020204030204" pitchFamily="34" charset="0"/>
              </a:rPr>
              <a:t>How do you feel about growing up and body changes? Answers given on a sliding scale with face that they can move from happy to sad.</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n=2,640. </a:t>
            </a:r>
          </a:p>
        </p:txBody>
      </p:sp>
      <p:sp>
        <p:nvSpPr>
          <p:cNvPr id="7" name="Rounded Rectangle 6"/>
          <p:cNvSpPr/>
          <p:nvPr/>
        </p:nvSpPr>
        <p:spPr>
          <a:xfrm>
            <a:off x="9951000" y="1658332"/>
            <a:ext cx="626606" cy="85486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latin typeface="Calibri" panose="020F0502020204030204" pitchFamily="34" charset="0"/>
                <a:cs typeface="DINPro" panose="020B0504020101020102" pitchFamily="34" charset="0"/>
              </a:rPr>
              <a:t>52%</a:t>
            </a:r>
          </a:p>
        </p:txBody>
      </p:sp>
      <p:sp>
        <p:nvSpPr>
          <p:cNvPr id="8" name="Right Brace 7"/>
          <p:cNvSpPr/>
          <p:nvPr/>
        </p:nvSpPr>
        <p:spPr>
          <a:xfrm>
            <a:off x="9595536" y="1300504"/>
            <a:ext cx="363984" cy="1570519"/>
          </a:xfrm>
          <a:prstGeom prst="rightBrace">
            <a:avLst>
              <a:gd name="adj1" fmla="val 8333"/>
              <a:gd name="adj2" fmla="val 49083"/>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ectangle 9"/>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11531259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dirty="0"/>
              <a:t>…however, girls appear less happy </a:t>
            </a:r>
            <a:r>
              <a:rPr lang="en-US" sz="1600" dirty="0"/>
              <a:t>about growing up and body changes</a:t>
            </a:r>
            <a:r>
              <a:rPr lang="en-GB" sz="1600" dirty="0"/>
              <a:t>, with 42% selecting a point on the scale to indicate they are happy, much lower than boys who scored 63%.</a:t>
            </a:r>
          </a:p>
        </p:txBody>
      </p:sp>
      <p:sp>
        <p:nvSpPr>
          <p:cNvPr id="7" name="TextBox 6"/>
          <p:cNvSpPr txBox="1"/>
          <p:nvPr/>
        </p:nvSpPr>
        <p:spPr>
          <a:xfrm>
            <a:off x="183599" y="6522289"/>
            <a:ext cx="943626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a:t>
            </a:r>
            <a:r>
              <a:rPr lang="en-US" dirty="0">
                <a:latin typeface="Calibri" panose="020F0502020204030204" pitchFamily="34" charset="0"/>
              </a:rPr>
              <a:t>How do you feel about growing up and body changes? Answers given on a sliding scale with face that they can move from happy to sad.</a:t>
            </a:r>
            <a:endParaRPr lang="en-GB"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30075793"/>
              </p:ext>
            </p:extLst>
          </p:nvPr>
        </p:nvGraphicFramePr>
        <p:xfrm>
          <a:off x="651751" y="1080000"/>
          <a:ext cx="10981446" cy="1868574"/>
        </p:xfrm>
        <a:graphic>
          <a:graphicData uri="http://schemas.openxmlformats.org/drawingml/2006/table">
            <a:tbl>
              <a:tblPr firstRow="1" bandRow="1">
                <a:tableStyleId>{5940675A-B579-460E-94D1-54222C63F5DA}</a:tableStyleId>
              </a:tblPr>
              <a:tblGrid>
                <a:gridCol w="3327180">
                  <a:extLst>
                    <a:ext uri="{9D8B030D-6E8A-4147-A177-3AD203B41FA5}">
                      <a16:colId xmlns:a16="http://schemas.microsoft.com/office/drawing/2014/main" val="20000"/>
                    </a:ext>
                  </a:extLst>
                </a:gridCol>
                <a:gridCol w="1275711">
                  <a:extLst>
                    <a:ext uri="{9D8B030D-6E8A-4147-A177-3AD203B41FA5}">
                      <a16:colId xmlns:a16="http://schemas.microsoft.com/office/drawing/2014/main" val="20002"/>
                    </a:ext>
                  </a:extLst>
                </a:gridCol>
                <a:gridCol w="1275711">
                  <a:extLst>
                    <a:ext uri="{9D8B030D-6E8A-4147-A177-3AD203B41FA5}">
                      <a16:colId xmlns:a16="http://schemas.microsoft.com/office/drawing/2014/main" val="20003"/>
                    </a:ext>
                  </a:extLst>
                </a:gridCol>
                <a:gridCol w="1275711">
                  <a:extLst>
                    <a:ext uri="{9D8B030D-6E8A-4147-A177-3AD203B41FA5}">
                      <a16:colId xmlns:a16="http://schemas.microsoft.com/office/drawing/2014/main" val="20004"/>
                    </a:ext>
                  </a:extLst>
                </a:gridCol>
                <a:gridCol w="1275711">
                  <a:extLst>
                    <a:ext uri="{9D8B030D-6E8A-4147-A177-3AD203B41FA5}">
                      <a16:colId xmlns:a16="http://schemas.microsoft.com/office/drawing/2014/main" val="20005"/>
                    </a:ext>
                  </a:extLst>
                </a:gridCol>
                <a:gridCol w="1275711">
                  <a:extLst>
                    <a:ext uri="{9D8B030D-6E8A-4147-A177-3AD203B41FA5}">
                      <a16:colId xmlns:a16="http://schemas.microsoft.com/office/drawing/2014/main" val="20006"/>
                    </a:ext>
                  </a:extLst>
                </a:gridCol>
                <a:gridCol w="1275711">
                  <a:extLst>
                    <a:ext uri="{9D8B030D-6E8A-4147-A177-3AD203B41FA5}">
                      <a16:colId xmlns:a16="http://schemas.microsoft.com/office/drawing/2014/main" val="20007"/>
                    </a:ext>
                  </a:extLst>
                </a:gridCol>
              </a:tblGrid>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r>
                        <a:rPr lang="en-GB" sz="1100" dirty="0">
                          <a:solidFill>
                            <a:schemeClr val="tx1">
                              <a:lumMod val="75000"/>
                              <a:lumOff val="25000"/>
                            </a:schemeClr>
                          </a:solidFill>
                        </a:rPr>
                        <a:t>Happy (scoring 7 to</a:t>
                      </a:r>
                      <a:r>
                        <a:rPr lang="en-GB" sz="1100" baseline="0" dirty="0">
                          <a:solidFill>
                            <a:schemeClr val="tx1">
                              <a:lumMod val="75000"/>
                              <a:lumOff val="25000"/>
                            </a:schemeClr>
                          </a:solidFill>
                        </a:rPr>
                        <a:t> 10)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dirty="0">
                          <a:solidFill>
                            <a:schemeClr val="tx1">
                              <a:lumMod val="75000"/>
                              <a:lumOff val="25000"/>
                            </a:schemeClr>
                          </a:solidFill>
                        </a:rPr>
                        <a:t>OK</a:t>
                      </a:r>
                      <a:r>
                        <a:rPr lang="en-GB" sz="1100" baseline="0" dirty="0">
                          <a:solidFill>
                            <a:schemeClr val="tx1">
                              <a:lumMod val="75000"/>
                              <a:lumOff val="25000"/>
                            </a:schemeClr>
                          </a:solidFill>
                        </a:rPr>
                        <a:t> (scoring 5 and 6)</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dirty="0">
                          <a:solidFill>
                            <a:schemeClr val="tx1">
                              <a:lumMod val="75000"/>
                              <a:lumOff val="25000"/>
                            </a:schemeClr>
                          </a:solidFill>
                        </a:rPr>
                        <a:t>Worried (scoring</a:t>
                      </a:r>
                      <a:r>
                        <a:rPr lang="en-GB" sz="1100" baseline="0" dirty="0">
                          <a:solidFill>
                            <a:schemeClr val="tx1">
                              <a:lumMod val="75000"/>
                              <a:lumOff val="25000"/>
                            </a:schemeClr>
                          </a:solidFill>
                        </a:rPr>
                        <a:t> 1 to 4)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50969887"/>
              </p:ext>
            </p:extLst>
          </p:nvPr>
        </p:nvGraphicFramePr>
        <p:xfrm>
          <a:off x="651752" y="3138602"/>
          <a:ext cx="10981445" cy="1897092"/>
        </p:xfrm>
        <a:graphic>
          <a:graphicData uri="http://schemas.openxmlformats.org/drawingml/2006/table">
            <a:tbl>
              <a:tblPr firstRow="1" bandRow="1">
                <a:tableStyleId>{5940675A-B579-460E-94D1-54222C63F5DA}</a:tableStyleId>
              </a:tblPr>
              <a:tblGrid>
                <a:gridCol w="3335621">
                  <a:extLst>
                    <a:ext uri="{9D8B030D-6E8A-4147-A177-3AD203B41FA5}">
                      <a16:colId xmlns:a16="http://schemas.microsoft.com/office/drawing/2014/main" val="20000"/>
                    </a:ext>
                  </a:extLst>
                </a:gridCol>
                <a:gridCol w="1274304">
                  <a:extLst>
                    <a:ext uri="{9D8B030D-6E8A-4147-A177-3AD203B41FA5}">
                      <a16:colId xmlns:a16="http://schemas.microsoft.com/office/drawing/2014/main" val="20002"/>
                    </a:ext>
                  </a:extLst>
                </a:gridCol>
                <a:gridCol w="1274304">
                  <a:extLst>
                    <a:ext uri="{9D8B030D-6E8A-4147-A177-3AD203B41FA5}">
                      <a16:colId xmlns:a16="http://schemas.microsoft.com/office/drawing/2014/main" val="20003"/>
                    </a:ext>
                  </a:extLst>
                </a:gridCol>
                <a:gridCol w="1274304">
                  <a:extLst>
                    <a:ext uri="{9D8B030D-6E8A-4147-A177-3AD203B41FA5}">
                      <a16:colId xmlns:a16="http://schemas.microsoft.com/office/drawing/2014/main" val="20004"/>
                    </a:ext>
                  </a:extLst>
                </a:gridCol>
                <a:gridCol w="1274304">
                  <a:extLst>
                    <a:ext uri="{9D8B030D-6E8A-4147-A177-3AD203B41FA5}">
                      <a16:colId xmlns:a16="http://schemas.microsoft.com/office/drawing/2014/main" val="20005"/>
                    </a:ext>
                  </a:extLst>
                </a:gridCol>
                <a:gridCol w="1274304">
                  <a:extLst>
                    <a:ext uri="{9D8B030D-6E8A-4147-A177-3AD203B41FA5}">
                      <a16:colId xmlns:a16="http://schemas.microsoft.com/office/drawing/2014/main" val="20006"/>
                    </a:ext>
                  </a:extLst>
                </a:gridCol>
                <a:gridCol w="1274304">
                  <a:extLst>
                    <a:ext uri="{9D8B030D-6E8A-4147-A177-3AD203B41FA5}">
                      <a16:colId xmlns:a16="http://schemas.microsoft.com/office/drawing/2014/main" val="20007"/>
                    </a:ext>
                  </a:extLst>
                </a:gridCol>
              </a:tblGrid>
              <a:tr h="398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227">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100" dirty="0">
                          <a:solidFill>
                            <a:schemeClr val="tx1">
                              <a:lumMod val="75000"/>
                              <a:lumOff val="25000"/>
                            </a:schemeClr>
                          </a:solidFill>
                        </a:rPr>
                        <a:t>Happy (scoring 7 to</a:t>
                      </a:r>
                      <a:r>
                        <a:rPr lang="en-GB" sz="1100" baseline="0" dirty="0">
                          <a:solidFill>
                            <a:schemeClr val="tx1">
                              <a:lumMod val="75000"/>
                              <a:lumOff val="25000"/>
                            </a:schemeClr>
                          </a:solidFill>
                        </a:rPr>
                        <a:t> 10)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100" dirty="0">
                          <a:solidFill>
                            <a:schemeClr val="tx1">
                              <a:lumMod val="75000"/>
                              <a:lumOff val="25000"/>
                            </a:schemeClr>
                          </a:solidFill>
                        </a:rPr>
                        <a:t>OK</a:t>
                      </a:r>
                      <a:r>
                        <a:rPr lang="en-GB" sz="1100" baseline="0" dirty="0">
                          <a:solidFill>
                            <a:schemeClr val="tx1">
                              <a:lumMod val="75000"/>
                              <a:lumOff val="25000"/>
                            </a:schemeClr>
                          </a:solidFill>
                        </a:rPr>
                        <a:t> (scoring 5 and 6)</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100" dirty="0">
                          <a:solidFill>
                            <a:schemeClr val="tx1">
                              <a:lumMod val="75000"/>
                              <a:lumOff val="25000"/>
                            </a:schemeClr>
                          </a:solidFill>
                        </a:rPr>
                        <a:t>Worried (scoring</a:t>
                      </a:r>
                      <a:r>
                        <a:rPr lang="en-GB" sz="1100" baseline="0" dirty="0">
                          <a:solidFill>
                            <a:schemeClr val="tx1">
                              <a:lumMod val="75000"/>
                              <a:lumOff val="25000"/>
                            </a:schemeClr>
                          </a:solidFill>
                        </a:rPr>
                        <a:t> 1 to 4)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10">
            <a:extLst>
              <a:ext uri="{FF2B5EF4-FFF2-40B4-BE49-F238E27FC236}">
                <a16:creationId xmlns:a16="http://schemas.microsoft.com/office/drawing/2014/main" id="{5995A517-6941-4180-B1BA-80A0D4B64314}"/>
              </a:ext>
            </a:extLst>
          </p:cNvPr>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40584594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5404" cy="900000"/>
          </a:xfrm>
        </p:spPr>
        <p:txBody>
          <a:bodyPr vert="horz" lIns="91440" tIns="45720" rIns="91440" bIns="45720" rtlCol="0" anchor="t" anchorCtr="0">
            <a:normAutofit/>
          </a:bodyPr>
          <a:lstStyle/>
          <a:p>
            <a:r>
              <a:rPr lang="en-GB" sz="1600" dirty="0"/>
              <a:t>The vast majority of pupils feel able to take part in activities that are important to them (84%) and have space to relax and do activities at home (89%). This increases in Year 6 pupils but decreases in young carers.</a:t>
            </a:r>
          </a:p>
        </p:txBody>
      </p:sp>
      <p:graphicFrame>
        <p:nvGraphicFramePr>
          <p:cNvPr id="8" name="Chart 7"/>
          <p:cNvGraphicFramePr/>
          <p:nvPr>
            <p:extLst>
              <p:ext uri="{D42A27DB-BD31-4B8C-83A1-F6EECF244321}">
                <p14:modId xmlns:p14="http://schemas.microsoft.com/office/powerpoint/2010/main" val="1565410201"/>
              </p:ext>
            </p:extLst>
          </p:nvPr>
        </p:nvGraphicFramePr>
        <p:xfrm>
          <a:off x="183019" y="1114856"/>
          <a:ext cx="5029843" cy="45055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300000"/>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take part in activities that are important to you?</a:t>
            </a:r>
          </a:p>
          <a:p>
            <a:r>
              <a:rPr lang="en-GB" sz="1000" dirty="0">
                <a:solidFill>
                  <a:srgbClr val="002060"/>
                </a:solidFill>
                <a:latin typeface="Calibri" panose="020F0502020204030204" pitchFamily="34" charset="0"/>
              </a:rPr>
              <a:t>Q: At home, do you have space to relax and do the activities you want?</a:t>
            </a:r>
          </a:p>
          <a:p>
            <a:r>
              <a:rPr lang="en-GB" sz="1000" i="1" dirty="0">
                <a:solidFill>
                  <a:srgbClr val="002060"/>
                </a:solidFill>
                <a:latin typeface="Calibri" panose="020F0502020204030204" pitchFamily="34" charset="0"/>
              </a:rPr>
              <a:t>Base: All valid respondents, n=2,640. </a:t>
            </a:r>
          </a:p>
        </p:txBody>
      </p:sp>
      <p:sp>
        <p:nvSpPr>
          <p:cNvPr id="7" name="Rectangle 6"/>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0" name="Table 9"/>
          <p:cNvGraphicFramePr>
            <a:graphicFrameLocks noGrp="1"/>
          </p:cNvGraphicFramePr>
          <p:nvPr>
            <p:extLst>
              <p:ext uri="{D42A27DB-BD31-4B8C-83A1-F6EECF244321}">
                <p14:modId xmlns:p14="http://schemas.microsoft.com/office/powerpoint/2010/main" val="1493039244"/>
              </p:ext>
            </p:extLst>
          </p:nvPr>
        </p:nvGraphicFramePr>
        <p:xfrm>
          <a:off x="5212862" y="1313042"/>
          <a:ext cx="6416609" cy="1539240"/>
        </p:xfrm>
        <a:graphic>
          <a:graphicData uri="http://schemas.openxmlformats.org/drawingml/2006/table">
            <a:tbl>
              <a:tblPr firstRow="1" bandRow="1">
                <a:tableStyleId>{5940675A-B579-460E-94D1-54222C63F5DA}</a:tableStyleId>
              </a:tblPr>
              <a:tblGrid>
                <a:gridCol w="1783040">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Able to take part in activities important to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Have</a:t>
                      </a:r>
                      <a:r>
                        <a:rPr lang="en-GB" sz="1100" baseline="0" dirty="0">
                          <a:solidFill>
                            <a:schemeClr val="tx1">
                              <a:lumMod val="75000"/>
                              <a:lumOff val="25000"/>
                            </a:schemeClr>
                          </a:solidFill>
                        </a:rPr>
                        <a:t> space to relax and do activities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70424351"/>
              </p:ext>
            </p:extLst>
          </p:nvPr>
        </p:nvGraphicFramePr>
        <p:xfrm>
          <a:off x="5216591" y="3085324"/>
          <a:ext cx="6416610" cy="170688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0">
                  <a:extLst>
                    <a:ext uri="{9D8B030D-6E8A-4147-A177-3AD203B41FA5}">
                      <a16:colId xmlns:a16="http://schemas.microsoft.com/office/drawing/2014/main" val="20002"/>
                    </a:ext>
                  </a:extLst>
                </a:gridCol>
                <a:gridCol w="709112">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Able to take part in activities important to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Have</a:t>
                      </a:r>
                      <a:r>
                        <a:rPr lang="en-GB" sz="1100" baseline="0" dirty="0">
                          <a:solidFill>
                            <a:schemeClr val="tx1">
                              <a:lumMod val="75000"/>
                              <a:lumOff val="25000"/>
                            </a:schemeClr>
                          </a:solidFill>
                        </a:rPr>
                        <a:t> space to relax and do activities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88" y="5147134"/>
            <a:ext cx="6416610" cy="262261"/>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saying ‘Yes, I can’</a:t>
            </a:r>
          </a:p>
        </p:txBody>
      </p:sp>
    </p:spTree>
    <p:extLst>
      <p:ext uri="{BB962C8B-B14F-4D97-AF65-F5344CB8AC3E}">
        <p14:creationId xmlns:p14="http://schemas.microsoft.com/office/powerpoint/2010/main" val="41255587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Technology and being online:</a:t>
            </a:r>
          </a:p>
          <a:p>
            <a:r>
              <a:rPr lang="en-GB" dirty="0">
                <a:latin typeface="Calibri" panose="020F0502020204030204" pitchFamily="34" charset="0"/>
                <a:cs typeface="DINPro" panose="020B0504020101020102" pitchFamily="34" charset="0"/>
              </a:rPr>
              <a:t>Screen time and online safety</a:t>
            </a:r>
          </a:p>
          <a:p>
            <a:endParaRPr lang="en-GB"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12677744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98% of primary pupils overall have access to a device in order to go online at home. 74% of pupils have their own mobile phone and 55% have access to a smart TV. Just over half have access to a games console or their own tablet (both 56%).</a:t>
            </a:r>
          </a:p>
        </p:txBody>
      </p:sp>
      <p:graphicFrame>
        <p:nvGraphicFramePr>
          <p:cNvPr id="15" name="Chart 14"/>
          <p:cNvGraphicFramePr/>
          <p:nvPr>
            <p:extLst>
              <p:ext uri="{D42A27DB-BD31-4B8C-83A1-F6EECF244321}">
                <p14:modId xmlns:p14="http://schemas.microsoft.com/office/powerpoint/2010/main" val="3907495989"/>
              </p:ext>
            </p:extLst>
          </p:nvPr>
        </p:nvGraphicFramePr>
        <p:xfrm>
          <a:off x="1503932" y="1004008"/>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devices do you use to go online at home? </a:t>
            </a:r>
            <a:r>
              <a:rPr lang="en-GB" sz="1000" i="1" dirty="0">
                <a:solidFill>
                  <a:srgbClr val="002060"/>
                </a:solidFill>
                <a:latin typeface="Calibri" panose="020F0502020204030204" pitchFamily="34" charset="0"/>
              </a:rPr>
              <a:t>Base: All valid respondents, 2022 n=2,502, 2023 n=2,453, 2024 n=2,640. </a:t>
            </a:r>
          </a:p>
          <a:p>
            <a:r>
              <a:rPr lang="en-GB" sz="1000" i="1" dirty="0">
                <a:solidFill>
                  <a:srgbClr val="002060"/>
                </a:solidFill>
                <a:latin typeface="Calibri" panose="020F0502020204030204" pitchFamily="34" charset="0"/>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427169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Girls are more likely to go online on their own mobile and their own tablet whereas boys are almost twice as likely to go online with a games console than girls. 90% of Year 6 go online on their phone compared to 56% of Year 4. Ethnic Minority Groups and those with Eng as a 2</a:t>
            </a:r>
            <a:r>
              <a:rPr lang="en-GB" sz="1600" baseline="30000" dirty="0"/>
              <a:t>nd</a:t>
            </a:r>
            <a:r>
              <a:rPr lang="en-GB" sz="1600" dirty="0"/>
              <a:t> language are more likely to have use shared laptops/computers and phones than any other group. </a:t>
            </a:r>
          </a:p>
        </p:txBody>
      </p:sp>
      <p:graphicFrame>
        <p:nvGraphicFramePr>
          <p:cNvPr id="6" name="Table 5"/>
          <p:cNvGraphicFramePr>
            <a:graphicFrameLocks noGrp="1"/>
          </p:cNvGraphicFramePr>
          <p:nvPr>
            <p:extLst>
              <p:ext uri="{D42A27DB-BD31-4B8C-83A1-F6EECF244321}">
                <p14:modId xmlns:p14="http://schemas.microsoft.com/office/powerpoint/2010/main" val="1678668159"/>
              </p:ext>
            </p:extLst>
          </p:nvPr>
        </p:nvGraphicFramePr>
        <p:xfrm>
          <a:off x="414337" y="1399481"/>
          <a:ext cx="11214912" cy="3837523"/>
        </p:xfrm>
        <a:graphic>
          <a:graphicData uri="http://schemas.openxmlformats.org/drawingml/2006/table">
            <a:tbl>
              <a:tblPr firstRow="1" bandRow="1">
                <a:tableStyleId>{5940675A-B579-460E-94D1-54222C63F5DA}</a:tableStyleId>
              </a:tblPr>
              <a:tblGrid>
                <a:gridCol w="2722898">
                  <a:extLst>
                    <a:ext uri="{9D8B030D-6E8A-4147-A177-3AD203B41FA5}">
                      <a16:colId xmlns:a16="http://schemas.microsoft.com/office/drawing/2014/main" val="20000"/>
                    </a:ext>
                  </a:extLst>
                </a:gridCol>
                <a:gridCol w="707668">
                  <a:extLst>
                    <a:ext uri="{9D8B030D-6E8A-4147-A177-3AD203B41FA5}">
                      <a16:colId xmlns:a16="http://schemas.microsoft.com/office/drawing/2014/main" val="20002"/>
                    </a:ext>
                  </a:extLst>
                </a:gridCol>
                <a:gridCol w="707668">
                  <a:extLst>
                    <a:ext uri="{9D8B030D-6E8A-4147-A177-3AD203B41FA5}">
                      <a16:colId xmlns:a16="http://schemas.microsoft.com/office/drawing/2014/main" val="20003"/>
                    </a:ext>
                  </a:extLst>
                </a:gridCol>
                <a:gridCol w="707668">
                  <a:extLst>
                    <a:ext uri="{9D8B030D-6E8A-4147-A177-3AD203B41FA5}">
                      <a16:colId xmlns:a16="http://schemas.microsoft.com/office/drawing/2014/main" val="20004"/>
                    </a:ext>
                  </a:extLst>
                </a:gridCol>
                <a:gridCol w="707668">
                  <a:extLst>
                    <a:ext uri="{9D8B030D-6E8A-4147-A177-3AD203B41FA5}">
                      <a16:colId xmlns:a16="http://schemas.microsoft.com/office/drawing/2014/main" val="20005"/>
                    </a:ext>
                  </a:extLst>
                </a:gridCol>
                <a:gridCol w="707668">
                  <a:extLst>
                    <a:ext uri="{9D8B030D-6E8A-4147-A177-3AD203B41FA5}">
                      <a16:colId xmlns:a16="http://schemas.microsoft.com/office/drawing/2014/main" val="20006"/>
                    </a:ext>
                  </a:extLst>
                </a:gridCol>
                <a:gridCol w="707668">
                  <a:extLst>
                    <a:ext uri="{9D8B030D-6E8A-4147-A177-3AD203B41FA5}">
                      <a16:colId xmlns:a16="http://schemas.microsoft.com/office/drawing/2014/main" val="20007"/>
                    </a:ext>
                  </a:extLst>
                </a:gridCol>
                <a:gridCol w="624236">
                  <a:extLst>
                    <a:ext uri="{9D8B030D-6E8A-4147-A177-3AD203B41FA5}">
                      <a16:colId xmlns:a16="http://schemas.microsoft.com/office/drawing/2014/main" val="20008"/>
                    </a:ext>
                  </a:extLst>
                </a:gridCol>
                <a:gridCol w="791099">
                  <a:extLst>
                    <a:ext uri="{9D8B030D-6E8A-4147-A177-3AD203B41FA5}">
                      <a16:colId xmlns:a16="http://schemas.microsoft.com/office/drawing/2014/main" val="20009"/>
                    </a:ext>
                  </a:extLst>
                </a:gridCol>
                <a:gridCol w="707668">
                  <a:extLst>
                    <a:ext uri="{9D8B030D-6E8A-4147-A177-3AD203B41FA5}">
                      <a16:colId xmlns:a16="http://schemas.microsoft.com/office/drawing/2014/main" val="20010"/>
                    </a:ext>
                  </a:extLst>
                </a:gridCol>
                <a:gridCol w="739370">
                  <a:extLst>
                    <a:ext uri="{9D8B030D-6E8A-4147-A177-3AD203B41FA5}">
                      <a16:colId xmlns:a16="http://schemas.microsoft.com/office/drawing/2014/main" val="20011"/>
                    </a:ext>
                  </a:extLst>
                </a:gridCol>
                <a:gridCol w="703777">
                  <a:extLst>
                    <a:ext uri="{9D8B030D-6E8A-4147-A177-3AD203B41FA5}">
                      <a16:colId xmlns:a16="http://schemas.microsoft.com/office/drawing/2014/main" val="554914961"/>
                    </a:ext>
                  </a:extLst>
                </a:gridCol>
                <a:gridCol w="679856">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My own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A smart TV</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A games console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My own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My own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100" dirty="0">
                          <a:solidFill>
                            <a:schemeClr val="tx1">
                              <a:lumMod val="75000"/>
                              <a:lumOff val="25000"/>
                            </a:schemeClr>
                          </a:solidFill>
                        </a:rPr>
                        <a:t>A shared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A shared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A shared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94833">
                <a:tc>
                  <a:txBody>
                    <a:bodyPr/>
                    <a:lstStyle/>
                    <a:p>
                      <a:r>
                        <a:rPr lang="en-GB" sz="1100" dirty="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94833">
                <a:tc>
                  <a:txBody>
                    <a:bodyPr/>
                    <a:lstStyle/>
                    <a:p>
                      <a:r>
                        <a:rPr lang="en-GB" sz="1100" dirty="0">
                          <a:solidFill>
                            <a:schemeClr val="tx1">
                              <a:lumMod val="75000"/>
                              <a:lumOff val="25000"/>
                            </a:schemeClr>
                          </a:solidFill>
                        </a:rPr>
                        <a:t>I don’t go online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devices do you use to go online at home? </a:t>
            </a:r>
            <a:r>
              <a:rPr lang="en-GB" sz="1000" i="1" dirty="0">
                <a:solidFill>
                  <a:srgbClr val="002060"/>
                </a:solidFill>
                <a:latin typeface="Calibri" panose="020F0502020204030204" pitchFamily="34" charset="0"/>
              </a:rPr>
              <a:t>Introduced in 2021 survey.</a:t>
            </a:r>
          </a:p>
        </p:txBody>
      </p:sp>
    </p:spTree>
    <p:extLst>
      <p:ext uri="{BB962C8B-B14F-4D97-AF65-F5344CB8AC3E}">
        <p14:creationId xmlns:p14="http://schemas.microsoft.com/office/powerpoint/2010/main" val="503001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Most pupils receive support when being online. 81% of pupils say that their parents/carers help them when something bothers them, and 77% of pupils say that their parents/carers know their passwords to sites or apps. 71% say that it is explained why some sites or apps are appropriate or inappropriate, which has remained consistent with last year. </a:t>
            </a:r>
          </a:p>
        </p:txBody>
      </p:sp>
      <p:graphicFrame>
        <p:nvGraphicFramePr>
          <p:cNvPr id="15" name="Chart 14"/>
          <p:cNvGraphicFramePr/>
          <p:nvPr>
            <p:extLst>
              <p:ext uri="{D42A27DB-BD31-4B8C-83A1-F6EECF244321}">
                <p14:modId xmlns:p14="http://schemas.microsoft.com/office/powerpoint/2010/main" val="3436172450"/>
              </p:ext>
            </p:extLst>
          </p:nvPr>
        </p:nvGraphicFramePr>
        <p:xfrm>
          <a:off x="1605784" y="928356"/>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 / carers…? </a:t>
            </a:r>
            <a:r>
              <a:rPr lang="en-GB" sz="1000" i="1" dirty="0">
                <a:solidFill>
                  <a:srgbClr val="002060"/>
                </a:solidFill>
                <a:latin typeface="Calibri" panose="020F0502020204030204" pitchFamily="34" charset="0"/>
              </a:rPr>
              <a:t>Base: All valid respondents, 2022 n=2,502, 2023 n=2,453, 2024 n=2,640. </a:t>
            </a:r>
          </a:p>
          <a:p>
            <a:r>
              <a:rPr lang="en-GB" sz="1000" i="1" dirty="0">
                <a:solidFill>
                  <a:srgbClr val="002060"/>
                </a:solidFill>
                <a:latin typeface="Calibri" panose="020F0502020204030204" pitchFamily="34" charset="0"/>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2042511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Girls are more likely to have help when something online bothers them compared to boys (86% and 76% respectively). Year 4, Ethnic Minority groups and pupils with Eng as a 2</a:t>
            </a:r>
            <a:r>
              <a:rPr lang="en-GB" sz="1600" baseline="30000" dirty="0"/>
              <a:t>nd</a:t>
            </a:r>
            <a:r>
              <a:rPr lang="en-GB" sz="1600" dirty="0"/>
              <a:t> language are more likely to encounter rules about how long they can stay online.</a:t>
            </a:r>
          </a:p>
        </p:txBody>
      </p:sp>
      <p:graphicFrame>
        <p:nvGraphicFramePr>
          <p:cNvPr id="6" name="Table 5"/>
          <p:cNvGraphicFramePr>
            <a:graphicFrameLocks noGrp="1"/>
          </p:cNvGraphicFramePr>
          <p:nvPr>
            <p:extLst>
              <p:ext uri="{D42A27DB-BD31-4B8C-83A1-F6EECF244321}">
                <p14:modId xmlns:p14="http://schemas.microsoft.com/office/powerpoint/2010/main" val="187740088"/>
              </p:ext>
            </p:extLst>
          </p:nvPr>
        </p:nvGraphicFramePr>
        <p:xfrm>
          <a:off x="496111" y="1195200"/>
          <a:ext cx="11137088" cy="4039179"/>
        </p:xfrm>
        <a:graphic>
          <a:graphicData uri="http://schemas.openxmlformats.org/drawingml/2006/table">
            <a:tbl>
              <a:tblPr firstRow="1" bandRow="1">
                <a:tableStyleId>{5940675A-B579-460E-94D1-54222C63F5DA}</a:tableStyleId>
              </a:tblPr>
              <a:tblGrid>
                <a:gridCol w="2704003">
                  <a:extLst>
                    <a:ext uri="{9D8B030D-6E8A-4147-A177-3AD203B41FA5}">
                      <a16:colId xmlns:a16="http://schemas.microsoft.com/office/drawing/2014/main" val="20000"/>
                    </a:ext>
                  </a:extLst>
                </a:gridCol>
                <a:gridCol w="702757">
                  <a:extLst>
                    <a:ext uri="{9D8B030D-6E8A-4147-A177-3AD203B41FA5}">
                      <a16:colId xmlns:a16="http://schemas.microsoft.com/office/drawing/2014/main" val="20002"/>
                    </a:ext>
                  </a:extLst>
                </a:gridCol>
                <a:gridCol w="702757">
                  <a:extLst>
                    <a:ext uri="{9D8B030D-6E8A-4147-A177-3AD203B41FA5}">
                      <a16:colId xmlns:a16="http://schemas.microsoft.com/office/drawing/2014/main" val="20003"/>
                    </a:ext>
                  </a:extLst>
                </a:gridCol>
                <a:gridCol w="702757">
                  <a:extLst>
                    <a:ext uri="{9D8B030D-6E8A-4147-A177-3AD203B41FA5}">
                      <a16:colId xmlns:a16="http://schemas.microsoft.com/office/drawing/2014/main" val="20004"/>
                    </a:ext>
                  </a:extLst>
                </a:gridCol>
                <a:gridCol w="702757">
                  <a:extLst>
                    <a:ext uri="{9D8B030D-6E8A-4147-A177-3AD203B41FA5}">
                      <a16:colId xmlns:a16="http://schemas.microsoft.com/office/drawing/2014/main" val="20005"/>
                    </a:ext>
                  </a:extLst>
                </a:gridCol>
                <a:gridCol w="702757">
                  <a:extLst>
                    <a:ext uri="{9D8B030D-6E8A-4147-A177-3AD203B41FA5}">
                      <a16:colId xmlns:a16="http://schemas.microsoft.com/office/drawing/2014/main" val="20006"/>
                    </a:ext>
                  </a:extLst>
                </a:gridCol>
                <a:gridCol w="702757">
                  <a:extLst>
                    <a:ext uri="{9D8B030D-6E8A-4147-A177-3AD203B41FA5}">
                      <a16:colId xmlns:a16="http://schemas.microsoft.com/office/drawing/2014/main" val="20007"/>
                    </a:ext>
                  </a:extLst>
                </a:gridCol>
                <a:gridCol w="628118">
                  <a:extLst>
                    <a:ext uri="{9D8B030D-6E8A-4147-A177-3AD203B41FA5}">
                      <a16:colId xmlns:a16="http://schemas.microsoft.com/office/drawing/2014/main" val="20008"/>
                    </a:ext>
                  </a:extLst>
                </a:gridCol>
                <a:gridCol w="777396">
                  <a:extLst>
                    <a:ext uri="{9D8B030D-6E8A-4147-A177-3AD203B41FA5}">
                      <a16:colId xmlns:a16="http://schemas.microsoft.com/office/drawing/2014/main" val="20009"/>
                    </a:ext>
                  </a:extLst>
                </a:gridCol>
                <a:gridCol w="652570">
                  <a:extLst>
                    <a:ext uri="{9D8B030D-6E8A-4147-A177-3AD203B41FA5}">
                      <a16:colId xmlns:a16="http://schemas.microsoft.com/office/drawing/2014/main" val="20010"/>
                    </a:ext>
                  </a:extLst>
                </a:gridCol>
                <a:gridCol w="739303">
                  <a:extLst>
                    <a:ext uri="{9D8B030D-6E8A-4147-A177-3AD203B41FA5}">
                      <a16:colId xmlns:a16="http://schemas.microsoft.com/office/drawing/2014/main" val="20011"/>
                    </a:ext>
                  </a:extLst>
                </a:gridCol>
                <a:gridCol w="716399">
                  <a:extLst>
                    <a:ext uri="{9D8B030D-6E8A-4147-A177-3AD203B41FA5}">
                      <a16:colId xmlns:a16="http://schemas.microsoft.com/office/drawing/2014/main" val="554914961"/>
                    </a:ext>
                  </a:extLst>
                </a:gridCol>
                <a:gridCol w="702757">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100" dirty="0">
                          <a:solidFill>
                            <a:schemeClr val="tx1">
                              <a:lumMod val="75000"/>
                              <a:lumOff val="25000"/>
                            </a:schemeClr>
                          </a:solidFill>
                        </a:rPr>
                        <a:t>Help you when something online bothers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40878834"/>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Know your passwords for online sites or apps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100" dirty="0">
                          <a:solidFill>
                            <a:schemeClr val="tx1">
                              <a:lumMod val="75000"/>
                              <a:lumOff val="25000"/>
                            </a:schemeClr>
                          </a:solidFill>
                        </a:rPr>
                        <a:t>Explain why some sites or apps are appropriate or inappropriate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85151954"/>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Talk to you about what you can do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8366323"/>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Have rules about how long you can stay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3682723"/>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Have rules about what times you can go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100" dirty="0">
                          <a:solidFill>
                            <a:schemeClr val="tx1">
                              <a:lumMod val="75000"/>
                              <a:lumOff val="25000"/>
                            </a:schemeClr>
                          </a:solidFill>
                        </a:rPr>
                        <a:t>Watch what you are doing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5529381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Tell you to explore and learn things on the internet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a:t>
            </a:r>
            <a:r>
              <a:rPr lang="en-GB" sz="1000" i="1" dirty="0">
                <a:solidFill>
                  <a:srgbClr val="002060"/>
                </a:solidFill>
                <a:latin typeface="Calibri" panose="020F0502020204030204" pitchFamily="34" charset="0"/>
              </a:rPr>
              <a:t>Introduced in 2021 survey.</a:t>
            </a:r>
          </a:p>
        </p:txBody>
      </p:sp>
    </p:spTree>
    <p:extLst>
      <p:ext uri="{BB962C8B-B14F-4D97-AF65-F5344CB8AC3E}">
        <p14:creationId xmlns:p14="http://schemas.microsoft.com/office/powerpoint/2010/main" val="32939185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Nearly all (95%) of students have a social media account or profile, with Roblox being the most popular (78%). The use of Minecraft (50%) has further decreased since last year with TikTok and streaming decreasing also.</a:t>
            </a:r>
          </a:p>
        </p:txBody>
      </p:sp>
      <p:graphicFrame>
        <p:nvGraphicFramePr>
          <p:cNvPr id="15" name="Chart 14"/>
          <p:cNvGraphicFramePr/>
          <p:nvPr>
            <p:extLst>
              <p:ext uri="{D42A27DB-BD31-4B8C-83A1-F6EECF244321}">
                <p14:modId xmlns:p14="http://schemas.microsoft.com/office/powerpoint/2010/main" val="3095208389"/>
              </p:ext>
            </p:extLst>
          </p:nvPr>
        </p:nvGraphicFramePr>
        <p:xfrm>
          <a:off x="1147863" y="671209"/>
          <a:ext cx="9961123" cy="58852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20" y="6060624"/>
            <a:ext cx="9685600"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have an account or profile on any social media sites or apps? (Tick all that apply)</a:t>
            </a:r>
          </a:p>
          <a:p>
            <a:r>
              <a:rPr lang="en-GB" sz="1000" i="1" dirty="0">
                <a:solidFill>
                  <a:srgbClr val="002060"/>
                </a:solidFill>
                <a:latin typeface="Calibri" panose="020F0502020204030204" pitchFamily="34" charset="0"/>
              </a:rPr>
              <a:t>Base: All valid respondents, 2022 n=2,502, 2023 n=2,453, 2024 n=2,640. </a:t>
            </a:r>
          </a:p>
          <a:p>
            <a:r>
              <a:rPr lang="en-GB" sz="1000" i="1" dirty="0">
                <a:solidFill>
                  <a:srgbClr val="002060"/>
                </a:solidFill>
                <a:latin typeface="Calibri" panose="020F0502020204030204" pitchFamily="34" charset="0"/>
              </a:rPr>
              <a:t>Please note: Question was introduced in 2020 survey. New options added for 2021 survey: ‘TikTok’, ‘House Party’, ‘Facebook Messenger’, ‘Roblox’, ‘Minecraft’, ‘Fortnite’, ‘On a games console’, and ‘On streaming services’. New options added for 2023 survey: ‘Reddit’, ‘Twitch’, and ‘Twitter’, ‘House Party’ removed. ‘Twitter’ changed to ‘X’ for 2024. </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374879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(8)</a:t>
            </a:r>
          </a:p>
        </p:txBody>
      </p:sp>
      <p:sp>
        <p:nvSpPr>
          <p:cNvPr id="3" name="Content Placeholder 2"/>
          <p:cNvSpPr>
            <a:spLocks noGrp="1"/>
          </p:cNvSpPr>
          <p:nvPr>
            <p:ph idx="1"/>
          </p:nvPr>
        </p:nvSpPr>
        <p:spPr>
          <a:xfrm>
            <a:off x="183018" y="834244"/>
            <a:ext cx="11256709" cy="5678068"/>
          </a:xfrm>
        </p:spPr>
        <p:txBody>
          <a:bodyPr>
            <a:noAutofit/>
          </a:bodyPr>
          <a:lstStyle/>
          <a:p>
            <a:pPr marL="0" indent="0">
              <a:lnSpc>
                <a:spcPct val="100000"/>
              </a:lnSpc>
              <a:spcBef>
                <a:spcPts val="600"/>
              </a:spcBef>
              <a:spcAft>
                <a:spcPts val="600"/>
              </a:spcAft>
              <a:buNone/>
            </a:pPr>
            <a:r>
              <a:rPr lang="en-GB" sz="1600" b="1" dirty="0">
                <a:solidFill>
                  <a:srgbClr val="00B0F0"/>
                </a:solidFill>
              </a:rPr>
              <a:t>Relationships</a:t>
            </a:r>
          </a:p>
          <a:p>
            <a:pPr>
              <a:lnSpc>
                <a:spcPct val="100000"/>
              </a:lnSpc>
              <a:spcBef>
                <a:spcPts val="600"/>
              </a:spcBef>
              <a:spcAft>
                <a:spcPts val="600"/>
              </a:spcAft>
            </a:pPr>
            <a:r>
              <a:rPr lang="en-GB" sz="1400" dirty="0">
                <a:solidFill>
                  <a:srgbClr val="404040"/>
                </a:solidFill>
              </a:rPr>
              <a:t>77% of pupils feel they get love and support at home at all times. This decreases to 69% amongst SEN pupils. </a:t>
            </a:r>
          </a:p>
          <a:p>
            <a:pPr>
              <a:lnSpc>
                <a:spcPct val="100000"/>
              </a:lnSpc>
              <a:spcBef>
                <a:spcPts val="600"/>
              </a:spcBef>
              <a:spcAft>
                <a:spcPts val="600"/>
              </a:spcAft>
            </a:pPr>
            <a:r>
              <a:rPr lang="en-GB" sz="1400" dirty="0">
                <a:solidFill>
                  <a:srgbClr val="404040"/>
                </a:solidFill>
              </a:rPr>
              <a:t>Overall, 31% of students have experienced bullying at or near school in the last 12 months. Young carers are bullied more than any other cohort (45%).</a:t>
            </a:r>
          </a:p>
          <a:p>
            <a:pPr>
              <a:lnSpc>
                <a:spcPct val="100000"/>
              </a:lnSpc>
              <a:spcBef>
                <a:spcPts val="600"/>
              </a:spcBef>
              <a:spcAft>
                <a:spcPts val="600"/>
              </a:spcAft>
            </a:pPr>
            <a:r>
              <a:rPr lang="en-GB" sz="1400" dirty="0">
                <a:solidFill>
                  <a:srgbClr val="404040"/>
                </a:solidFill>
              </a:rPr>
              <a:t>29% of pupils say they have been bullied outside of a school setting in the past 12 months. </a:t>
            </a:r>
          </a:p>
          <a:p>
            <a:pPr>
              <a:lnSpc>
                <a:spcPct val="100000"/>
              </a:lnSpc>
              <a:spcBef>
                <a:spcPts val="600"/>
              </a:spcBef>
              <a:spcAft>
                <a:spcPts val="600"/>
              </a:spcAft>
            </a:pPr>
            <a:r>
              <a:rPr lang="en-GB" sz="1400" dirty="0">
                <a:solidFill>
                  <a:srgbClr val="404040"/>
                </a:solidFill>
              </a:rPr>
              <a:t>62% of pupils feel their school takes bullying seriously. Overall, 10% of pupils think that bullying is not a problem at their school. </a:t>
            </a:r>
          </a:p>
          <a:p>
            <a:pPr>
              <a:lnSpc>
                <a:spcPct val="100000"/>
              </a:lnSpc>
              <a:spcBef>
                <a:spcPts val="600"/>
              </a:spcBef>
              <a:spcAft>
                <a:spcPts val="600"/>
              </a:spcAft>
            </a:pPr>
            <a:r>
              <a:rPr lang="en-GB" sz="1400" dirty="0">
                <a:solidFill>
                  <a:srgbClr val="404040"/>
                </a:solidFill>
              </a:rPr>
              <a:t>Of the 54% that said they have been bullied in the last year (both at school and elsewhere) physical attributes are most often the target of bullying, with 29% of pupils saying they were bullied because of the way they looked and a further 25% because of their size or weight. 24% overall said they did not know why they are getting bullied.</a:t>
            </a:r>
          </a:p>
          <a:p>
            <a:pPr>
              <a:lnSpc>
                <a:spcPct val="100000"/>
              </a:lnSpc>
              <a:spcBef>
                <a:spcPts val="600"/>
              </a:spcBef>
              <a:spcAft>
                <a:spcPts val="600"/>
              </a:spcAft>
            </a:pPr>
            <a:r>
              <a:rPr lang="en-GB" sz="1400" dirty="0">
                <a:solidFill>
                  <a:srgbClr val="404040"/>
                </a:solidFill>
              </a:rPr>
              <a:t>Bullied pupils confide more in their parents/carer (56%) than any other person (up from 52% in 2023). 32% confide in teachers or other adults at school. 41% of those pupils that had been bullied found the problem stopped after they told someone. </a:t>
            </a:r>
          </a:p>
          <a:p>
            <a:pPr>
              <a:lnSpc>
                <a:spcPct val="100000"/>
              </a:lnSpc>
              <a:spcBef>
                <a:spcPts val="600"/>
              </a:spcBef>
              <a:spcAft>
                <a:spcPts val="600"/>
              </a:spcAft>
            </a:pPr>
            <a:r>
              <a:rPr lang="en-US" sz="1400" dirty="0">
                <a:solidFill>
                  <a:srgbClr val="404040"/>
                </a:solidFill>
              </a:rPr>
              <a:t>18% of pupils have deliberately hurt someone in the last 12 months. Young carers (26%) are more likely than any other group to say they have deliberately hurt someone; boys are much more likely than girls to say they have deliberately hurt someone (23% vs. 13%).</a:t>
            </a:r>
          </a:p>
          <a:p>
            <a:pPr>
              <a:lnSpc>
                <a:spcPct val="100000"/>
              </a:lnSpc>
              <a:spcBef>
                <a:spcPts val="600"/>
              </a:spcBef>
              <a:spcAft>
                <a:spcPts val="600"/>
              </a:spcAft>
            </a:pPr>
            <a:r>
              <a:rPr lang="en-GB" sz="1400" dirty="0">
                <a:solidFill>
                  <a:srgbClr val="404040"/>
                </a:solidFill>
              </a:rPr>
              <a:t>71% of pupils overall feel able to share ideas on how to make things better at school. </a:t>
            </a:r>
            <a:r>
              <a:rPr lang="en-US" sz="1400" dirty="0">
                <a:solidFill>
                  <a:srgbClr val="404040"/>
                </a:solidFill>
              </a:rPr>
              <a:t>However, SEN pupils feel the least able to share their ideas with 64% agreeing they could do so.</a:t>
            </a:r>
            <a:endParaRPr lang="en-GB" sz="1400" dirty="0">
              <a:solidFill>
                <a:srgbClr val="404040"/>
              </a:solidFill>
            </a:endParaRPr>
          </a:p>
        </p:txBody>
      </p:sp>
    </p:spTree>
    <p:extLst>
      <p:ext uri="{BB962C8B-B14F-4D97-AF65-F5344CB8AC3E}">
        <p14:creationId xmlns:p14="http://schemas.microsoft.com/office/powerpoint/2010/main" val="4181089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04829"/>
            <a:ext cx="11677548" cy="900000"/>
          </a:xfrm>
        </p:spPr>
        <p:txBody>
          <a:bodyPr vert="horz" lIns="91440" tIns="45720" rIns="91440" bIns="45720" rtlCol="0" anchor="t">
            <a:noAutofit/>
          </a:bodyPr>
          <a:lstStyle/>
          <a:p>
            <a:r>
              <a:rPr lang="en-GB" sz="1600" dirty="0"/>
              <a:t>Roblox and YouTube are favoured across all cohorts. Gaming consoles, Minecraft and Fortnite are particularly favoured by boys. Girls use Roblox and Snapchat more than boys. Year 6 and FSM are the groups most likely to have Instagram accounts.</a:t>
            </a:r>
          </a:p>
        </p:txBody>
      </p:sp>
      <p:graphicFrame>
        <p:nvGraphicFramePr>
          <p:cNvPr id="6" name="Table 5"/>
          <p:cNvGraphicFramePr>
            <a:graphicFrameLocks noGrp="1"/>
          </p:cNvGraphicFramePr>
          <p:nvPr>
            <p:extLst>
              <p:ext uri="{D42A27DB-BD31-4B8C-83A1-F6EECF244321}">
                <p14:modId xmlns:p14="http://schemas.microsoft.com/office/powerpoint/2010/main" val="2744972427"/>
              </p:ext>
            </p:extLst>
          </p:nvPr>
        </p:nvGraphicFramePr>
        <p:xfrm>
          <a:off x="331433" y="845858"/>
          <a:ext cx="11301762" cy="5257800"/>
        </p:xfrm>
        <a:graphic>
          <a:graphicData uri="http://schemas.openxmlformats.org/drawingml/2006/table">
            <a:tbl>
              <a:tblPr firstRow="1" bandRow="1">
                <a:tableStyleId>{5940675A-B579-460E-94D1-54222C63F5DA}</a:tableStyleId>
              </a:tblPr>
              <a:tblGrid>
                <a:gridCol w="2743985">
                  <a:extLst>
                    <a:ext uri="{9D8B030D-6E8A-4147-A177-3AD203B41FA5}">
                      <a16:colId xmlns:a16="http://schemas.microsoft.com/office/drawing/2014/main" val="20000"/>
                    </a:ext>
                  </a:extLst>
                </a:gridCol>
                <a:gridCol w="713148">
                  <a:extLst>
                    <a:ext uri="{9D8B030D-6E8A-4147-A177-3AD203B41FA5}">
                      <a16:colId xmlns:a16="http://schemas.microsoft.com/office/drawing/2014/main" val="20002"/>
                    </a:ext>
                  </a:extLst>
                </a:gridCol>
                <a:gridCol w="713148">
                  <a:extLst>
                    <a:ext uri="{9D8B030D-6E8A-4147-A177-3AD203B41FA5}">
                      <a16:colId xmlns:a16="http://schemas.microsoft.com/office/drawing/2014/main" val="20003"/>
                    </a:ext>
                  </a:extLst>
                </a:gridCol>
                <a:gridCol w="713148">
                  <a:extLst>
                    <a:ext uri="{9D8B030D-6E8A-4147-A177-3AD203B41FA5}">
                      <a16:colId xmlns:a16="http://schemas.microsoft.com/office/drawing/2014/main" val="20004"/>
                    </a:ext>
                  </a:extLst>
                </a:gridCol>
                <a:gridCol w="713148">
                  <a:extLst>
                    <a:ext uri="{9D8B030D-6E8A-4147-A177-3AD203B41FA5}">
                      <a16:colId xmlns:a16="http://schemas.microsoft.com/office/drawing/2014/main" val="20005"/>
                    </a:ext>
                  </a:extLst>
                </a:gridCol>
                <a:gridCol w="713148">
                  <a:extLst>
                    <a:ext uri="{9D8B030D-6E8A-4147-A177-3AD203B41FA5}">
                      <a16:colId xmlns:a16="http://schemas.microsoft.com/office/drawing/2014/main" val="20006"/>
                    </a:ext>
                  </a:extLst>
                </a:gridCol>
                <a:gridCol w="713148">
                  <a:extLst>
                    <a:ext uri="{9D8B030D-6E8A-4147-A177-3AD203B41FA5}">
                      <a16:colId xmlns:a16="http://schemas.microsoft.com/office/drawing/2014/main" val="20007"/>
                    </a:ext>
                  </a:extLst>
                </a:gridCol>
                <a:gridCol w="713148">
                  <a:extLst>
                    <a:ext uri="{9D8B030D-6E8A-4147-A177-3AD203B41FA5}">
                      <a16:colId xmlns:a16="http://schemas.microsoft.com/office/drawing/2014/main" val="20008"/>
                    </a:ext>
                  </a:extLst>
                </a:gridCol>
                <a:gridCol w="713148">
                  <a:extLst>
                    <a:ext uri="{9D8B030D-6E8A-4147-A177-3AD203B41FA5}">
                      <a16:colId xmlns:a16="http://schemas.microsoft.com/office/drawing/2014/main" val="20009"/>
                    </a:ext>
                  </a:extLst>
                </a:gridCol>
                <a:gridCol w="643953">
                  <a:extLst>
                    <a:ext uri="{9D8B030D-6E8A-4147-A177-3AD203B41FA5}">
                      <a16:colId xmlns:a16="http://schemas.microsoft.com/office/drawing/2014/main" val="20010"/>
                    </a:ext>
                  </a:extLst>
                </a:gridCol>
                <a:gridCol w="748145">
                  <a:extLst>
                    <a:ext uri="{9D8B030D-6E8A-4147-A177-3AD203B41FA5}">
                      <a16:colId xmlns:a16="http://schemas.microsoft.com/office/drawing/2014/main" val="20011"/>
                    </a:ext>
                  </a:extLst>
                </a:gridCol>
                <a:gridCol w="747347">
                  <a:extLst>
                    <a:ext uri="{9D8B030D-6E8A-4147-A177-3AD203B41FA5}">
                      <a16:colId xmlns:a16="http://schemas.microsoft.com/office/drawing/2014/main" val="554914961"/>
                    </a:ext>
                  </a:extLst>
                </a:gridCol>
                <a:gridCol w="713148">
                  <a:extLst>
                    <a:ext uri="{9D8B030D-6E8A-4147-A177-3AD203B41FA5}">
                      <a16:colId xmlns:a16="http://schemas.microsoft.com/office/drawing/2014/main" val="20012"/>
                    </a:ext>
                  </a:extLst>
                </a:gridCol>
              </a:tblGrid>
              <a:tr h="567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828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Roblox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YouTube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Game Consoles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Minecraft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WhatsApp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Fortnite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TikTok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38184081"/>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Snapchat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On streaming services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Instagram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Twitch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770275861"/>
                  </a:ext>
                </a:extLst>
              </a:tr>
              <a:tr h="258289">
                <a:tc>
                  <a:txBody>
                    <a:bodyPr/>
                    <a:lstStyle/>
                    <a:p>
                      <a:r>
                        <a:rPr lang="en-GB" sz="1100" dirty="0">
                          <a:solidFill>
                            <a:schemeClr val="tx1">
                              <a:lumMod val="75000"/>
                              <a:lumOff val="25000"/>
                            </a:schemeClr>
                          </a:solidFill>
                        </a:rPr>
                        <a:t>Facebook Messenger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70842778"/>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Facebook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60334097"/>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X (Formerly known as Twitter)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10603184"/>
                  </a:ext>
                </a:extLst>
              </a:tr>
              <a:tr h="25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Reddit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3080855"/>
                  </a:ext>
                </a:extLst>
              </a:tr>
              <a:tr h="258289">
                <a:tc>
                  <a:txBody>
                    <a:bodyPr/>
                    <a:lstStyle/>
                    <a:p>
                      <a:r>
                        <a:rPr lang="en-GB" sz="11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64675884"/>
                  </a:ext>
                </a:extLst>
              </a:tr>
              <a:tr h="258289">
                <a:tc>
                  <a:txBody>
                    <a:bodyPr/>
                    <a:lstStyle/>
                    <a:p>
                      <a:r>
                        <a:rPr lang="en-GB" sz="1100" dirty="0">
                          <a:solidFill>
                            <a:schemeClr val="tx1">
                              <a:lumMod val="75000"/>
                              <a:lumOff val="25000"/>
                            </a:schemeClr>
                          </a:solidFill>
                        </a:rPr>
                        <a:t>I don’t have any accounts or profiles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1529778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482721"/>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have an account or profile on any social media?</a:t>
            </a:r>
          </a:p>
        </p:txBody>
      </p:sp>
    </p:spTree>
    <p:extLst>
      <p:ext uri="{BB962C8B-B14F-4D97-AF65-F5344CB8AC3E}">
        <p14:creationId xmlns:p14="http://schemas.microsoft.com/office/powerpoint/2010/main" val="32356959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96% of all pupils have been told how to stay safe online. 71% were told by school and 65% by parents/carers. </a:t>
            </a:r>
          </a:p>
        </p:txBody>
      </p:sp>
      <p:graphicFrame>
        <p:nvGraphicFramePr>
          <p:cNvPr id="15" name="Chart 14"/>
          <p:cNvGraphicFramePr/>
          <p:nvPr>
            <p:extLst>
              <p:ext uri="{D42A27DB-BD31-4B8C-83A1-F6EECF244321}">
                <p14:modId xmlns:p14="http://schemas.microsoft.com/office/powerpoint/2010/main" val="2541389356"/>
              </p:ext>
            </p:extLst>
          </p:nvPr>
        </p:nvGraphicFramePr>
        <p:xfrm>
          <a:off x="347933" y="841534"/>
          <a:ext cx="4578098" cy="37171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 </a:t>
            </a:r>
            <a:r>
              <a:rPr lang="en-GB" sz="1000" i="1" dirty="0">
                <a:solidFill>
                  <a:srgbClr val="002060"/>
                </a:solidFill>
                <a:latin typeface="Calibri" panose="020F0502020204030204" pitchFamily="34" charset="0"/>
              </a:rPr>
              <a:t>Options modified for 2024.</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2022 n=2,502, 2023 n=2,453, 2024 n=2,640. </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9" name="Table 8"/>
          <p:cNvGraphicFramePr>
            <a:graphicFrameLocks noGrp="1"/>
          </p:cNvGraphicFramePr>
          <p:nvPr>
            <p:extLst>
              <p:ext uri="{D42A27DB-BD31-4B8C-83A1-F6EECF244321}">
                <p14:modId xmlns:p14="http://schemas.microsoft.com/office/powerpoint/2010/main" val="4246683002"/>
              </p:ext>
            </p:extLst>
          </p:nvPr>
        </p:nvGraphicFramePr>
        <p:xfrm>
          <a:off x="5246920" y="963233"/>
          <a:ext cx="6400981" cy="2363468"/>
        </p:xfrm>
        <a:graphic>
          <a:graphicData uri="http://schemas.openxmlformats.org/drawingml/2006/table">
            <a:tbl>
              <a:tblPr firstRow="1" bandRow="1">
                <a:tableStyleId>{5940675A-B579-460E-94D1-54222C63F5DA}</a:tableStyleId>
              </a:tblPr>
              <a:tblGrid>
                <a:gridCol w="1778697">
                  <a:extLst>
                    <a:ext uri="{9D8B030D-6E8A-4147-A177-3AD203B41FA5}">
                      <a16:colId xmlns:a16="http://schemas.microsoft.com/office/drawing/2014/main" val="20000"/>
                    </a:ext>
                  </a:extLst>
                </a:gridCol>
                <a:gridCol w="817244">
                  <a:extLst>
                    <a:ext uri="{9D8B030D-6E8A-4147-A177-3AD203B41FA5}">
                      <a16:colId xmlns:a16="http://schemas.microsoft.com/office/drawing/2014/main" val="20001"/>
                    </a:ext>
                  </a:extLst>
                </a:gridCol>
                <a:gridCol w="723520">
                  <a:extLst>
                    <a:ext uri="{9D8B030D-6E8A-4147-A177-3AD203B41FA5}">
                      <a16:colId xmlns:a16="http://schemas.microsoft.com/office/drawing/2014/main" val="20002"/>
                    </a:ext>
                  </a:extLst>
                </a:gridCol>
                <a:gridCol w="770380">
                  <a:extLst>
                    <a:ext uri="{9D8B030D-6E8A-4147-A177-3AD203B41FA5}">
                      <a16:colId xmlns:a16="http://schemas.microsoft.com/office/drawing/2014/main" val="20003"/>
                    </a:ext>
                  </a:extLst>
                </a:gridCol>
                <a:gridCol w="770380">
                  <a:extLst>
                    <a:ext uri="{9D8B030D-6E8A-4147-A177-3AD203B41FA5}">
                      <a16:colId xmlns:a16="http://schemas.microsoft.com/office/drawing/2014/main" val="20004"/>
                    </a:ext>
                  </a:extLst>
                </a:gridCol>
                <a:gridCol w="770380">
                  <a:extLst>
                    <a:ext uri="{9D8B030D-6E8A-4147-A177-3AD203B41FA5}">
                      <a16:colId xmlns:a16="http://schemas.microsoft.com/office/drawing/2014/main" val="20005"/>
                    </a:ext>
                  </a:extLst>
                </a:gridCol>
                <a:gridCol w="77038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21116">
                <a:tc>
                  <a:txBody>
                    <a:bodyPr/>
                    <a:lstStyle/>
                    <a:p>
                      <a:r>
                        <a:rPr lang="en-GB" sz="1100" dirty="0">
                          <a:solidFill>
                            <a:schemeClr val="tx1">
                              <a:lumMod val="75000"/>
                              <a:lumOff val="25000"/>
                            </a:schemeClr>
                          </a:solidFill>
                        </a:rPr>
                        <a:t>Yes, by parents/carers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Yes, by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Yes, I found information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72227469"/>
              </p:ext>
            </p:extLst>
          </p:nvPr>
        </p:nvGraphicFramePr>
        <p:xfrm>
          <a:off x="5232220" y="3499040"/>
          <a:ext cx="6400980" cy="2524908"/>
        </p:xfrm>
        <a:graphic>
          <a:graphicData uri="http://schemas.openxmlformats.org/drawingml/2006/table">
            <a:tbl>
              <a:tblPr firstRow="1" bandRow="1">
                <a:tableStyleId>{5940675A-B579-460E-94D1-54222C63F5DA}</a:tableStyleId>
              </a:tblPr>
              <a:tblGrid>
                <a:gridCol w="1778697">
                  <a:extLst>
                    <a:ext uri="{9D8B030D-6E8A-4147-A177-3AD203B41FA5}">
                      <a16:colId xmlns:a16="http://schemas.microsoft.com/office/drawing/2014/main" val="20000"/>
                    </a:ext>
                  </a:extLst>
                </a:gridCol>
                <a:gridCol w="817244">
                  <a:extLst>
                    <a:ext uri="{9D8B030D-6E8A-4147-A177-3AD203B41FA5}">
                      <a16:colId xmlns:a16="http://schemas.microsoft.com/office/drawing/2014/main" val="20001"/>
                    </a:ext>
                  </a:extLst>
                </a:gridCol>
                <a:gridCol w="777083">
                  <a:extLst>
                    <a:ext uri="{9D8B030D-6E8A-4147-A177-3AD203B41FA5}">
                      <a16:colId xmlns:a16="http://schemas.microsoft.com/office/drawing/2014/main" val="20002"/>
                    </a:ext>
                  </a:extLst>
                </a:gridCol>
                <a:gridCol w="707385">
                  <a:extLst>
                    <a:ext uri="{9D8B030D-6E8A-4147-A177-3AD203B41FA5}">
                      <a16:colId xmlns:a16="http://schemas.microsoft.com/office/drawing/2014/main" val="20003"/>
                    </a:ext>
                  </a:extLst>
                </a:gridCol>
                <a:gridCol w="815344">
                  <a:extLst>
                    <a:ext uri="{9D8B030D-6E8A-4147-A177-3AD203B41FA5}">
                      <a16:colId xmlns:a16="http://schemas.microsoft.com/office/drawing/2014/main" val="20004"/>
                    </a:ext>
                  </a:extLst>
                </a:gridCol>
                <a:gridCol w="798582">
                  <a:extLst>
                    <a:ext uri="{9D8B030D-6E8A-4147-A177-3AD203B41FA5}">
                      <a16:colId xmlns:a16="http://schemas.microsoft.com/office/drawing/2014/main" val="20005"/>
                    </a:ext>
                  </a:extLst>
                </a:gridCol>
                <a:gridCol w="706645">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 by parents/carers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Yes, by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Yes, I found information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4B59FE70-5844-FE4F-7427-C6462A0250B9}"/>
              </a:ext>
            </a:extLst>
          </p:cNvPr>
          <p:cNvSpPr txBox="1"/>
          <p:nvPr/>
        </p:nvSpPr>
        <p:spPr>
          <a:xfrm>
            <a:off x="788176" y="4761494"/>
            <a:ext cx="4137855" cy="600164"/>
          </a:xfrm>
          <a:prstGeom prst="rect">
            <a:avLst/>
          </a:prstGeom>
          <a:noFill/>
        </p:spPr>
        <p:txBody>
          <a:bodyPr wrap="square" rtlCol="0">
            <a:spAutoFit/>
          </a:bodyPr>
          <a:lstStyle/>
          <a:p>
            <a:r>
              <a:rPr lang="en-GB" sz="1100" dirty="0">
                <a:solidFill>
                  <a:schemeClr val="tx1">
                    <a:lumMod val="75000"/>
                    <a:lumOff val="25000"/>
                  </a:schemeClr>
                </a:solidFill>
              </a:rPr>
              <a:t>This question has been asked in previous years with the options ‘Yes’ or ‘No’. In 2023 91% answered ‘Yes’, and in 2022 89% answered ‘Yes’.</a:t>
            </a:r>
          </a:p>
        </p:txBody>
      </p:sp>
    </p:spTree>
    <p:extLst>
      <p:ext uri="{BB962C8B-B14F-4D97-AF65-F5344CB8AC3E}">
        <p14:creationId xmlns:p14="http://schemas.microsoft.com/office/powerpoint/2010/main" val="3171424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704181" cy="900000"/>
          </a:xfrm>
        </p:spPr>
        <p:txBody>
          <a:bodyPr vert="horz" lIns="91440" tIns="45720" rIns="91440" bIns="45720" rtlCol="0" anchor="t" anchorCtr="0">
            <a:normAutofit/>
          </a:bodyPr>
          <a:lstStyle/>
          <a:p>
            <a:r>
              <a:rPr lang="en-GB" sz="1600" dirty="0"/>
              <a:t>Overall, the majority of pupils feel informed about staying safe online and believe they always follow the advice to stay safe. However, only 13% know about the CEOP button. 37% of pupils have lied about their age to look at a website/play a game. 31% of pupils have seen images online that have upset them.</a:t>
            </a:r>
          </a:p>
        </p:txBody>
      </p:sp>
      <p:sp>
        <p:nvSpPr>
          <p:cNvPr id="9" name="TextBox 8"/>
          <p:cNvSpPr txBox="1"/>
          <p:nvPr/>
        </p:nvSpPr>
        <p:spPr>
          <a:xfrm>
            <a:off x="183018" y="6278754"/>
            <a:ext cx="10481668" cy="507831"/>
          </a:xfrm>
          <a:prstGeom prst="rect">
            <a:avLst/>
          </a:prstGeom>
          <a:noFill/>
        </p:spPr>
        <p:txBody>
          <a:bodyPr wrap="square" rtlCol="0" anchor="b" anchorCtr="0">
            <a:spAutoFit/>
          </a:bodyPr>
          <a:lstStyle/>
          <a:p>
            <a:r>
              <a:rPr lang="en-GB" sz="900" dirty="0">
                <a:solidFill>
                  <a:srgbClr val="002060"/>
                </a:solidFill>
                <a:latin typeface="Calibri" panose="020F0502020204030204" pitchFamily="34" charset="0"/>
              </a:rPr>
              <a:t>Q: Do you follow the advice you have been given about staying safe online? </a:t>
            </a:r>
          </a:p>
          <a:p>
            <a:r>
              <a:rPr lang="en-GB" sz="900" i="1" dirty="0">
                <a:solidFill>
                  <a:srgbClr val="002060"/>
                </a:solidFill>
                <a:latin typeface="Calibri" panose="020F0502020204030204" pitchFamily="34" charset="0"/>
              </a:rPr>
              <a:t>2022 n=2,234, 2023 n=2,239, 2024 n=2,533. </a:t>
            </a:r>
          </a:p>
          <a:p>
            <a:r>
              <a:rPr lang="en-GB" sz="900" dirty="0">
                <a:solidFill>
                  <a:srgbClr val="002060"/>
                </a:solidFill>
                <a:latin typeface="Calibri" panose="020F0502020204030204" pitchFamily="34" charset="0"/>
              </a:rPr>
              <a:t>Q: Do you know what the CEOP button is for? </a:t>
            </a:r>
            <a:r>
              <a:rPr lang="en-GB" sz="900" i="1" dirty="0">
                <a:solidFill>
                  <a:srgbClr val="002060"/>
                </a:solidFill>
                <a:latin typeface="Calibri" panose="020F0502020204030204" pitchFamily="34" charset="0"/>
              </a:rPr>
              <a:t>2022 n=2,502, 2023 n=2,453, 2024 n=2,640. </a:t>
            </a:r>
          </a:p>
        </p:txBody>
      </p:sp>
      <p:graphicFrame>
        <p:nvGraphicFramePr>
          <p:cNvPr id="11" name="Chart 10"/>
          <p:cNvGraphicFramePr/>
          <p:nvPr>
            <p:extLst>
              <p:ext uri="{D42A27DB-BD31-4B8C-83A1-F6EECF244321}">
                <p14:modId xmlns:p14="http://schemas.microsoft.com/office/powerpoint/2010/main" val="1485144834"/>
              </p:ext>
            </p:extLst>
          </p:nvPr>
        </p:nvGraphicFramePr>
        <p:xfrm>
          <a:off x="2596353" y="3609357"/>
          <a:ext cx="3551451" cy="2512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910641171"/>
              </p:ext>
            </p:extLst>
          </p:nvPr>
        </p:nvGraphicFramePr>
        <p:xfrm>
          <a:off x="2625723" y="970626"/>
          <a:ext cx="3522081" cy="253499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14" name="Chart 13"/>
          <p:cNvGraphicFramePr/>
          <p:nvPr>
            <p:extLst>
              <p:ext uri="{D42A27DB-BD31-4B8C-83A1-F6EECF244321}">
                <p14:modId xmlns:p14="http://schemas.microsoft.com/office/powerpoint/2010/main" val="3693321699"/>
              </p:ext>
            </p:extLst>
          </p:nvPr>
        </p:nvGraphicFramePr>
        <p:xfrm>
          <a:off x="6287662" y="939424"/>
          <a:ext cx="3522082" cy="2557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3692655177"/>
              </p:ext>
            </p:extLst>
          </p:nvPr>
        </p:nvGraphicFramePr>
        <p:xfrm>
          <a:off x="6287662" y="3587193"/>
          <a:ext cx="3522082" cy="253499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460006" y="6243260"/>
            <a:ext cx="5556863" cy="646331"/>
          </a:xfrm>
          <a:prstGeom prst="rect">
            <a:avLst/>
          </a:prstGeom>
          <a:noFill/>
        </p:spPr>
        <p:txBody>
          <a:bodyPr wrap="square" rtlCol="0" anchor="b" anchorCtr="0">
            <a:spAutoFit/>
          </a:bodyPr>
          <a:lstStyle/>
          <a:p>
            <a:r>
              <a:rPr lang="en-GB" sz="900" dirty="0">
                <a:solidFill>
                  <a:srgbClr val="002060"/>
                </a:solidFill>
                <a:latin typeface="Calibri" panose="020F0502020204030204" pitchFamily="34" charset="0"/>
              </a:rPr>
              <a:t>Q: Have you ever seen anything online that you found worrying or upset you? </a:t>
            </a:r>
          </a:p>
          <a:p>
            <a:r>
              <a:rPr lang="en-GB" sz="900" i="1" dirty="0">
                <a:solidFill>
                  <a:srgbClr val="002060"/>
                </a:solidFill>
                <a:latin typeface="Calibri" panose="020F0502020204030204" pitchFamily="34" charset="0"/>
              </a:rPr>
              <a:t>2022 n=2,502,  2023 n=2,453, 2024 n=2,640. </a:t>
            </a:r>
            <a:r>
              <a:rPr lang="en-GB" sz="900" dirty="0">
                <a:solidFill>
                  <a:srgbClr val="002060"/>
                </a:solidFill>
                <a:latin typeface="Calibri" panose="020F0502020204030204" pitchFamily="34" charset="0"/>
              </a:rPr>
              <a:t>Q: Have you ever lied online about your age to look at a website or play a game? </a:t>
            </a:r>
          </a:p>
          <a:p>
            <a:r>
              <a:rPr lang="en-GB" sz="900" i="1" dirty="0">
                <a:solidFill>
                  <a:srgbClr val="002060"/>
                </a:solidFill>
                <a:latin typeface="Calibri" panose="020F0502020204030204" pitchFamily="34" charset="0"/>
              </a:rPr>
              <a:t>2022 n=2,502, 2023 n=2,453, 2024 n=2,640. </a:t>
            </a:r>
            <a:endParaRPr lang="en-GB" sz="9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5850029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Year 6 and boys are more likely to lie about their age to look at websites or play games (both 41%). </a:t>
            </a:r>
          </a:p>
        </p:txBody>
      </p:sp>
      <p:graphicFrame>
        <p:nvGraphicFramePr>
          <p:cNvPr id="6" name="Table 5"/>
          <p:cNvGraphicFramePr>
            <a:graphicFrameLocks noGrp="1"/>
          </p:cNvGraphicFramePr>
          <p:nvPr>
            <p:extLst>
              <p:ext uri="{D42A27DB-BD31-4B8C-83A1-F6EECF244321}">
                <p14:modId xmlns:p14="http://schemas.microsoft.com/office/powerpoint/2010/main" val="3462181991"/>
              </p:ext>
            </p:extLst>
          </p:nvPr>
        </p:nvGraphicFramePr>
        <p:xfrm>
          <a:off x="262646" y="1287661"/>
          <a:ext cx="11370553" cy="2341922"/>
        </p:xfrm>
        <a:graphic>
          <a:graphicData uri="http://schemas.openxmlformats.org/drawingml/2006/table">
            <a:tbl>
              <a:tblPr firstRow="1" bandRow="1">
                <a:tableStyleId>{5940675A-B579-460E-94D1-54222C63F5DA}</a:tableStyleId>
              </a:tblPr>
              <a:tblGrid>
                <a:gridCol w="3454529">
                  <a:extLst>
                    <a:ext uri="{9D8B030D-6E8A-4147-A177-3AD203B41FA5}">
                      <a16:colId xmlns:a16="http://schemas.microsoft.com/office/drawing/2014/main" val="20000"/>
                    </a:ext>
                  </a:extLst>
                </a:gridCol>
                <a:gridCol w="341311">
                  <a:extLst>
                    <a:ext uri="{9D8B030D-6E8A-4147-A177-3AD203B41FA5}">
                      <a16:colId xmlns:a16="http://schemas.microsoft.com/office/drawing/2014/main" val="20001"/>
                    </a:ext>
                  </a:extLst>
                </a:gridCol>
                <a:gridCol w="1318905">
                  <a:extLst>
                    <a:ext uri="{9D8B030D-6E8A-4147-A177-3AD203B41FA5}">
                      <a16:colId xmlns:a16="http://schemas.microsoft.com/office/drawing/2014/main" val="2222456110"/>
                    </a:ext>
                  </a:extLst>
                </a:gridCol>
                <a:gridCol w="1112867">
                  <a:extLst>
                    <a:ext uri="{9D8B030D-6E8A-4147-A177-3AD203B41FA5}">
                      <a16:colId xmlns:a16="http://schemas.microsoft.com/office/drawing/2014/main" val="20003"/>
                    </a:ext>
                  </a:extLst>
                </a:gridCol>
                <a:gridCol w="1093844">
                  <a:extLst>
                    <a:ext uri="{9D8B030D-6E8A-4147-A177-3AD203B41FA5}">
                      <a16:colId xmlns:a16="http://schemas.microsoft.com/office/drawing/2014/main" val="20005"/>
                    </a:ext>
                  </a:extLst>
                </a:gridCol>
                <a:gridCol w="1143730">
                  <a:extLst>
                    <a:ext uri="{9D8B030D-6E8A-4147-A177-3AD203B41FA5}">
                      <a16:colId xmlns:a16="http://schemas.microsoft.com/office/drawing/2014/main" val="20007"/>
                    </a:ext>
                  </a:extLst>
                </a:gridCol>
                <a:gridCol w="1369466">
                  <a:extLst>
                    <a:ext uri="{9D8B030D-6E8A-4147-A177-3AD203B41FA5}">
                      <a16:colId xmlns:a16="http://schemas.microsoft.com/office/drawing/2014/main" val="20009"/>
                    </a:ext>
                  </a:extLst>
                </a:gridCol>
                <a:gridCol w="1535901">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 you follow the advice you have been given about staying safe online? </a:t>
                      </a:r>
                      <a:r>
                        <a:rPr lang="en-GB" sz="1100" i="1" kern="1200" dirty="0">
                          <a:solidFill>
                            <a:schemeClr val="tx1">
                              <a:lumMod val="75000"/>
                              <a:lumOff val="25000"/>
                            </a:schemeClr>
                          </a:solidFill>
                          <a:latin typeface="+mn-lt"/>
                          <a:ea typeface="+mn-ea"/>
                          <a:cs typeface="+mn-cs"/>
                        </a:rPr>
                        <a:t>(% saying ‘Yes, Always’)*</a:t>
                      </a:r>
                      <a:endParaRPr lang="en-GB" sz="110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100" dirty="0">
                          <a:solidFill>
                            <a:schemeClr val="tx1">
                              <a:lumMod val="75000"/>
                              <a:lumOff val="25000"/>
                            </a:schemeClr>
                          </a:solidFill>
                        </a:rPr>
                        <a:t>Have you ever lied about your age to look at </a:t>
                      </a:r>
                      <a:r>
                        <a:rPr lang="en-US" sz="1100" dirty="0">
                          <a:solidFill>
                            <a:schemeClr val="tx1">
                              <a:lumMod val="75000"/>
                              <a:lumOff val="25000"/>
                            </a:schemeClr>
                          </a:solidFill>
                        </a:rPr>
                        <a:t>a website or play a game</a:t>
                      </a:r>
                      <a:r>
                        <a:rPr lang="en-GB" sz="1100" dirty="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US" sz="1100" dirty="0">
                          <a:solidFill>
                            <a:schemeClr val="tx1">
                              <a:lumMod val="75000"/>
                              <a:lumOff val="25000"/>
                            </a:schemeClr>
                          </a:solidFill>
                        </a:rPr>
                        <a:t>Have you ever seen anything online that you found worrying or nasty in some way that you didn’t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1" name="TextBox 10"/>
          <p:cNvSpPr txBox="1"/>
          <p:nvPr/>
        </p:nvSpPr>
        <p:spPr>
          <a:xfrm>
            <a:off x="262067" y="3766797"/>
            <a:ext cx="11370553"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a:t>
            </a:r>
            <a:endParaRPr lang="en-GB" sz="1000" i="1"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Q: Do you follow the advice you have been given about staying safe online?</a:t>
            </a:r>
          </a:p>
          <a:p>
            <a:r>
              <a:rPr lang="en-GB" sz="1000" i="1" dirty="0">
                <a:solidFill>
                  <a:srgbClr val="002060"/>
                </a:solidFill>
                <a:latin typeface="Calibri" panose="020F0502020204030204" pitchFamily="34" charset="0"/>
              </a:rPr>
              <a:t>* Base: Those given advice n=</a:t>
            </a:r>
            <a:endParaRPr lang="en-GB" sz="1000" i="1" dirty="0">
              <a:solidFill>
                <a:srgbClr val="002060"/>
              </a:solidFill>
              <a:highlight>
                <a:srgbClr val="FFFF00"/>
              </a:highlight>
              <a:latin typeface="Calibri" panose="020F0502020204030204" pitchFamily="34" charset="0"/>
            </a:endParaRPr>
          </a:p>
          <a:p>
            <a:r>
              <a:rPr lang="en-GB" sz="1000" dirty="0">
                <a:solidFill>
                  <a:srgbClr val="002060"/>
                </a:solidFill>
                <a:latin typeface="Calibri" panose="020F0502020204030204" pitchFamily="34" charset="0"/>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57993"/>
            <a:ext cx="4708717"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lied about your age to look at a website or play a game?</a:t>
            </a:r>
          </a:p>
          <a:p>
            <a:r>
              <a:rPr lang="en-GB" sz="1000" dirty="0">
                <a:solidFill>
                  <a:srgbClr val="002060"/>
                </a:solidFill>
                <a:latin typeface="Calibri" panose="020F0502020204030204" pitchFamily="34" charset="0"/>
              </a:rPr>
              <a:t>Q: </a:t>
            </a:r>
            <a:r>
              <a:rPr lang="en-US" sz="1000" dirty="0">
                <a:solidFill>
                  <a:srgbClr val="002060"/>
                </a:solidFill>
                <a:latin typeface="Calibri" panose="020F0502020204030204" pitchFamily="34" charset="0"/>
              </a:rPr>
              <a:t>Have you ever seen anything online that you found worrying or nasty in some way that you didn’t like?</a:t>
            </a:r>
            <a:endParaRPr lang="en-GB"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203630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Young carers are more likely to lie about their age, see pictures online that upset them, and SEN are the least likely compared to other cohorts to follow the advice given. </a:t>
            </a:r>
          </a:p>
        </p:txBody>
      </p:sp>
      <p:graphicFrame>
        <p:nvGraphicFramePr>
          <p:cNvPr id="6" name="Table 5"/>
          <p:cNvGraphicFramePr>
            <a:graphicFrameLocks noGrp="1"/>
          </p:cNvGraphicFramePr>
          <p:nvPr>
            <p:extLst>
              <p:ext uri="{D42A27DB-BD31-4B8C-83A1-F6EECF244321}">
                <p14:modId xmlns:p14="http://schemas.microsoft.com/office/powerpoint/2010/main" val="1305117362"/>
              </p:ext>
            </p:extLst>
          </p:nvPr>
        </p:nvGraphicFramePr>
        <p:xfrm>
          <a:off x="291830" y="1248749"/>
          <a:ext cx="11341369" cy="2250482"/>
        </p:xfrm>
        <a:graphic>
          <a:graphicData uri="http://schemas.openxmlformats.org/drawingml/2006/table">
            <a:tbl>
              <a:tblPr firstRow="1" bandRow="1">
                <a:tableStyleId>{5940675A-B579-460E-94D1-54222C63F5DA}</a:tableStyleId>
              </a:tblPr>
              <a:tblGrid>
                <a:gridCol w="3445663">
                  <a:extLst>
                    <a:ext uri="{9D8B030D-6E8A-4147-A177-3AD203B41FA5}">
                      <a16:colId xmlns:a16="http://schemas.microsoft.com/office/drawing/2014/main" val="20000"/>
                    </a:ext>
                  </a:extLst>
                </a:gridCol>
                <a:gridCol w="340435">
                  <a:extLst>
                    <a:ext uri="{9D8B030D-6E8A-4147-A177-3AD203B41FA5}">
                      <a16:colId xmlns:a16="http://schemas.microsoft.com/office/drawing/2014/main" val="20001"/>
                    </a:ext>
                  </a:extLst>
                </a:gridCol>
                <a:gridCol w="1315520">
                  <a:extLst>
                    <a:ext uri="{9D8B030D-6E8A-4147-A177-3AD203B41FA5}">
                      <a16:colId xmlns:a16="http://schemas.microsoft.com/office/drawing/2014/main" val="2222456110"/>
                    </a:ext>
                  </a:extLst>
                </a:gridCol>
                <a:gridCol w="1110011">
                  <a:extLst>
                    <a:ext uri="{9D8B030D-6E8A-4147-A177-3AD203B41FA5}">
                      <a16:colId xmlns:a16="http://schemas.microsoft.com/office/drawing/2014/main" val="20003"/>
                    </a:ext>
                  </a:extLst>
                </a:gridCol>
                <a:gridCol w="1091036">
                  <a:extLst>
                    <a:ext uri="{9D8B030D-6E8A-4147-A177-3AD203B41FA5}">
                      <a16:colId xmlns:a16="http://schemas.microsoft.com/office/drawing/2014/main" val="20005"/>
                    </a:ext>
                  </a:extLst>
                </a:gridCol>
                <a:gridCol w="1140794">
                  <a:extLst>
                    <a:ext uri="{9D8B030D-6E8A-4147-A177-3AD203B41FA5}">
                      <a16:colId xmlns:a16="http://schemas.microsoft.com/office/drawing/2014/main" val="20007"/>
                    </a:ext>
                  </a:extLst>
                </a:gridCol>
                <a:gridCol w="1365951">
                  <a:extLst>
                    <a:ext uri="{9D8B030D-6E8A-4147-A177-3AD203B41FA5}">
                      <a16:colId xmlns:a16="http://schemas.microsoft.com/office/drawing/2014/main" val="20009"/>
                    </a:ext>
                  </a:extLst>
                </a:gridCol>
                <a:gridCol w="1531959">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 you follow the advice you have been given about staying safe online?</a:t>
                      </a:r>
                      <a:r>
                        <a:rPr lang="en-GB" sz="1100" i="1" kern="1200" dirty="0">
                          <a:solidFill>
                            <a:schemeClr val="tx1">
                              <a:lumMod val="75000"/>
                              <a:lumOff val="25000"/>
                            </a:schemeClr>
                          </a:solidFill>
                          <a:latin typeface="+mn-lt"/>
                          <a:ea typeface="+mn-ea"/>
                          <a:cs typeface="+mn-cs"/>
                        </a:rPr>
                        <a:t> (% saying ‘Yes, Always’)*</a:t>
                      </a:r>
                      <a:endParaRPr lang="en-GB" sz="110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100" dirty="0">
                          <a:solidFill>
                            <a:schemeClr val="tx1">
                              <a:lumMod val="75000"/>
                              <a:lumOff val="25000"/>
                            </a:schemeClr>
                          </a:solidFill>
                        </a:rPr>
                        <a:t>Have you ever lied about your age to look at </a:t>
                      </a:r>
                      <a:r>
                        <a:rPr lang="en-US" sz="1100" dirty="0">
                          <a:solidFill>
                            <a:schemeClr val="tx1">
                              <a:lumMod val="75000"/>
                              <a:lumOff val="25000"/>
                            </a:schemeClr>
                          </a:solidFill>
                        </a:rPr>
                        <a:t>a website or play a game</a:t>
                      </a:r>
                      <a:r>
                        <a:rPr lang="en-GB" sz="1100" dirty="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100" dirty="0">
                          <a:solidFill>
                            <a:schemeClr val="tx1">
                              <a:lumMod val="75000"/>
                              <a:lumOff val="25000"/>
                            </a:schemeClr>
                          </a:solidFill>
                        </a:rPr>
                        <a:t>Have</a:t>
                      </a:r>
                      <a:r>
                        <a:rPr lang="en-GB" sz="1100" baseline="0" dirty="0">
                          <a:solidFill>
                            <a:schemeClr val="tx1">
                              <a:lumMod val="75000"/>
                              <a:lumOff val="25000"/>
                            </a:schemeClr>
                          </a:solidFill>
                        </a:rPr>
                        <a:t> you ever seen pictures online that upset you?</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1" name="TextBox 10"/>
          <p:cNvSpPr txBox="1"/>
          <p:nvPr/>
        </p:nvSpPr>
        <p:spPr>
          <a:xfrm>
            <a:off x="291830" y="3629628"/>
            <a:ext cx="1134137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a:t>
            </a:r>
            <a:endParaRPr lang="en-GB" sz="1000" i="1"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Q: Do you follow the advice you have been given about staying safe online?</a:t>
            </a:r>
          </a:p>
          <a:p>
            <a:r>
              <a:rPr lang="en-GB" sz="1000" i="1" dirty="0">
                <a:solidFill>
                  <a:srgbClr val="002060"/>
                </a:solidFill>
                <a:latin typeface="Calibri" panose="020F0502020204030204" pitchFamily="34" charset="0"/>
              </a:rPr>
              <a:t>*Base: Those given advice n=.</a:t>
            </a:r>
          </a:p>
          <a:p>
            <a:r>
              <a:rPr lang="en-GB" sz="1000" dirty="0">
                <a:solidFill>
                  <a:srgbClr val="002060"/>
                </a:solidFill>
                <a:latin typeface="Calibri" panose="020F0502020204030204" pitchFamily="34" charset="0"/>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97749"/>
            <a:ext cx="4708717"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ever chat online with people you haven’t met in real life?</a:t>
            </a:r>
          </a:p>
          <a:p>
            <a:r>
              <a:rPr lang="en-GB" sz="1000" dirty="0">
                <a:solidFill>
                  <a:srgbClr val="002060"/>
                </a:solidFill>
                <a:latin typeface="Calibri" panose="020F0502020204030204" pitchFamily="34" charset="0"/>
              </a:rPr>
              <a:t>Q: Have you ever lied about your age to look at a website or play a game?</a:t>
            </a:r>
          </a:p>
          <a:p>
            <a:r>
              <a:rPr lang="en-GB" sz="1000" dirty="0">
                <a:solidFill>
                  <a:srgbClr val="002060"/>
                </a:solidFill>
                <a:latin typeface="Calibri" panose="020F0502020204030204" pitchFamily="34" charset="0"/>
              </a:rPr>
              <a:t>Q: Have you ever seen anything online that you found worrying or upset you?</a:t>
            </a:r>
            <a:endParaRPr lang="en-GB"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594303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Overall, 18% of pupils have used services for young people in Doncaster.  SEN pupils (28%) are the most likely to have used them, followed by young carers (25%). </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used any service for young people in Doncaster, in the last 12 months?  </a:t>
            </a:r>
            <a:r>
              <a:rPr lang="en-GB" sz="1000" i="1" dirty="0">
                <a:solidFill>
                  <a:srgbClr val="002060"/>
                </a:solidFill>
                <a:latin typeface="Calibri" panose="020F0502020204030204" pitchFamily="34" charset="0"/>
              </a:rPr>
              <a:t>Introduced in 2023</a:t>
            </a:r>
            <a:r>
              <a:rPr lang="en-GB" sz="1000" dirty="0">
                <a:solidFill>
                  <a:srgbClr val="002060"/>
                </a:solidFill>
                <a:latin typeface="Calibri" panose="020F0502020204030204" pitchFamily="34"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712969562"/>
              </p:ext>
            </p:extLst>
          </p:nvPr>
        </p:nvGraphicFramePr>
        <p:xfrm>
          <a:off x="5216590" y="1530489"/>
          <a:ext cx="6416610" cy="1515632"/>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62072915"/>
              </p:ext>
            </p:extLst>
          </p:nvPr>
        </p:nvGraphicFramePr>
        <p:xfrm>
          <a:off x="5216590" y="3244348"/>
          <a:ext cx="6416611" cy="1683272"/>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90" y="5076145"/>
            <a:ext cx="6310619"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saying ‘Yes’</a:t>
            </a:r>
          </a:p>
        </p:txBody>
      </p:sp>
      <p:graphicFrame>
        <p:nvGraphicFramePr>
          <p:cNvPr id="4" name="Chart 3">
            <a:extLst>
              <a:ext uri="{FF2B5EF4-FFF2-40B4-BE49-F238E27FC236}">
                <a16:creationId xmlns:a16="http://schemas.microsoft.com/office/drawing/2014/main" id="{068837DF-CBD5-16C5-B673-8A99B5C9F7B8}"/>
              </a:ext>
            </a:extLst>
          </p:cNvPr>
          <p:cNvGraphicFramePr/>
          <p:nvPr>
            <p:extLst>
              <p:ext uri="{D42A27DB-BD31-4B8C-83A1-F6EECF244321}">
                <p14:modId xmlns:p14="http://schemas.microsoft.com/office/powerpoint/2010/main" val="3001513830"/>
              </p:ext>
            </p:extLst>
          </p:nvPr>
        </p:nvGraphicFramePr>
        <p:xfrm>
          <a:off x="183019" y="1299626"/>
          <a:ext cx="4963970" cy="292217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3953799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The majority of those who have used these services (61%) said they were good with just 6% saying it was all or mostly bad. Year 4 are more likely to have had an experience that was ‘all good’ in comparison to Year 6, and Boys are more likely to have had an ‘all good’ experience than girls. </a:t>
            </a:r>
          </a:p>
        </p:txBody>
      </p:sp>
      <p:graphicFrame>
        <p:nvGraphicFramePr>
          <p:cNvPr id="8" name="Chart 7"/>
          <p:cNvGraphicFramePr/>
          <p:nvPr>
            <p:extLst>
              <p:ext uri="{D42A27DB-BD31-4B8C-83A1-F6EECF244321}">
                <p14:modId xmlns:p14="http://schemas.microsoft.com/office/powerpoint/2010/main" val="3938081056"/>
              </p:ext>
            </p:extLst>
          </p:nvPr>
        </p:nvGraphicFramePr>
        <p:xfrm>
          <a:off x="320713" y="1373947"/>
          <a:ext cx="4895877" cy="27031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you’ve accessed these services how would you describe your experiences? </a:t>
            </a:r>
            <a:r>
              <a:rPr lang="en-GB" sz="1000" i="1" dirty="0">
                <a:solidFill>
                  <a:srgbClr val="002060"/>
                </a:solidFill>
                <a:latin typeface="Calibri" panose="020F0502020204030204" pitchFamily="34" charset="0"/>
              </a:rPr>
              <a:t>Introduced in 2023</a:t>
            </a:r>
            <a:r>
              <a:rPr lang="en-GB" sz="1000" dirty="0">
                <a:solidFill>
                  <a:srgbClr val="002060"/>
                </a:solidFill>
                <a:latin typeface="Calibri" panose="020F0502020204030204" pitchFamily="34"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2576000581"/>
              </p:ext>
            </p:extLst>
          </p:nvPr>
        </p:nvGraphicFramePr>
        <p:xfrm>
          <a:off x="5216590" y="1373947"/>
          <a:ext cx="6416610" cy="172212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dirty="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100" dirty="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100" dirty="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6576639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93772620"/>
              </p:ext>
            </p:extLst>
          </p:nvPr>
        </p:nvGraphicFramePr>
        <p:xfrm>
          <a:off x="5216590" y="3244348"/>
          <a:ext cx="6416611" cy="188976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dirty="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100" dirty="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100" dirty="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2862718"/>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25423651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The majority of pupils do not receive help with this survey.</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Did someone help you fill in this questionnaire?</a:t>
            </a:r>
          </a:p>
        </p:txBody>
      </p:sp>
      <p:graphicFrame>
        <p:nvGraphicFramePr>
          <p:cNvPr id="10" name="Table 9"/>
          <p:cNvGraphicFramePr>
            <a:graphicFrameLocks noGrp="1"/>
          </p:cNvGraphicFramePr>
          <p:nvPr>
            <p:extLst>
              <p:ext uri="{D42A27DB-BD31-4B8C-83A1-F6EECF244321}">
                <p14:modId xmlns:p14="http://schemas.microsoft.com/office/powerpoint/2010/main" val="2107248917"/>
              </p:ext>
            </p:extLst>
          </p:nvPr>
        </p:nvGraphicFramePr>
        <p:xfrm>
          <a:off x="5216590" y="1194784"/>
          <a:ext cx="6416610" cy="146304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25286">
                  <a:extLst>
                    <a:ext uri="{9D8B030D-6E8A-4147-A177-3AD203B41FA5}">
                      <a16:colId xmlns:a16="http://schemas.microsoft.com/office/drawing/2014/main" val="20002"/>
                    </a:ext>
                  </a:extLst>
                </a:gridCol>
                <a:gridCol w="772261">
                  <a:extLst>
                    <a:ext uri="{9D8B030D-6E8A-4147-A177-3AD203B41FA5}">
                      <a16:colId xmlns:a16="http://schemas.microsoft.com/office/drawing/2014/main" val="20003"/>
                    </a:ext>
                  </a:extLst>
                </a:gridCol>
                <a:gridCol w="772261">
                  <a:extLst>
                    <a:ext uri="{9D8B030D-6E8A-4147-A177-3AD203B41FA5}">
                      <a16:colId xmlns:a16="http://schemas.microsoft.com/office/drawing/2014/main" val="20004"/>
                    </a:ext>
                  </a:extLst>
                </a:gridCol>
                <a:gridCol w="772261">
                  <a:extLst>
                    <a:ext uri="{9D8B030D-6E8A-4147-A177-3AD203B41FA5}">
                      <a16:colId xmlns:a16="http://schemas.microsoft.com/office/drawing/2014/main" val="20005"/>
                    </a:ext>
                  </a:extLst>
                </a:gridCol>
                <a:gridCol w="772261">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100" dirty="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59327629"/>
              </p:ext>
            </p:extLst>
          </p:nvPr>
        </p:nvGraphicFramePr>
        <p:xfrm>
          <a:off x="5216589" y="2824132"/>
          <a:ext cx="6416612" cy="1630680"/>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40">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100" dirty="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3" name="Chart 2">
            <a:extLst>
              <a:ext uri="{FF2B5EF4-FFF2-40B4-BE49-F238E27FC236}">
                <a16:creationId xmlns:a16="http://schemas.microsoft.com/office/drawing/2014/main" id="{F1B56B83-66CE-1B01-7DF7-945950615F60}"/>
              </a:ext>
            </a:extLst>
          </p:cNvPr>
          <p:cNvGraphicFramePr/>
          <p:nvPr>
            <p:extLst>
              <p:ext uri="{D42A27DB-BD31-4B8C-83A1-F6EECF244321}">
                <p14:modId xmlns:p14="http://schemas.microsoft.com/office/powerpoint/2010/main" val="277011933"/>
              </p:ext>
            </p:extLst>
          </p:nvPr>
        </p:nvGraphicFramePr>
        <p:xfrm>
          <a:off x="183019" y="1000488"/>
          <a:ext cx="4895876" cy="2916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6757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368425" y="2504661"/>
            <a:ext cx="9619161" cy="1878154"/>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Conclusions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1553970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(1)</a:t>
            </a:r>
          </a:p>
        </p:txBody>
      </p:sp>
      <p:sp>
        <p:nvSpPr>
          <p:cNvPr id="6" name="Content Placeholder 2"/>
          <p:cNvSpPr>
            <a:spLocks noGrp="1"/>
          </p:cNvSpPr>
          <p:nvPr>
            <p:ph idx="1"/>
          </p:nvPr>
        </p:nvSpPr>
        <p:spPr>
          <a:xfrm>
            <a:off x="183018" y="834243"/>
            <a:ext cx="11353985" cy="5936207"/>
          </a:xfrm>
        </p:spPr>
        <p:txBody>
          <a:bodyPr>
            <a:noAutofit/>
          </a:bodyPr>
          <a:lstStyle/>
          <a:p>
            <a:pPr marL="0" indent="0">
              <a:lnSpc>
                <a:spcPct val="100000"/>
              </a:lnSpc>
              <a:spcBef>
                <a:spcPts val="600"/>
              </a:spcBef>
              <a:spcAft>
                <a:spcPts val="600"/>
              </a:spcAft>
              <a:buNone/>
            </a:pPr>
            <a:r>
              <a:rPr lang="en-GB" sz="1400" dirty="0">
                <a:solidFill>
                  <a:schemeClr val="tx1">
                    <a:lumMod val="65000"/>
                    <a:lumOff val="35000"/>
                  </a:schemeClr>
                </a:solidFill>
              </a:rPr>
              <a:t>The sample comprised 1261 pupils from Year 4 (48%) and 1379 from Year 6 (52%).</a:t>
            </a:r>
          </a:p>
          <a:p>
            <a:pPr marL="0" indent="0">
              <a:lnSpc>
                <a:spcPct val="100000"/>
              </a:lnSpc>
              <a:spcBef>
                <a:spcPts val="600"/>
              </a:spcBef>
              <a:spcAft>
                <a:spcPts val="600"/>
              </a:spcAft>
              <a:buNone/>
            </a:pPr>
            <a:r>
              <a:rPr lang="en-GB" sz="1400" dirty="0">
                <a:solidFill>
                  <a:srgbClr val="404040"/>
                </a:solidFill>
              </a:rPr>
              <a:t>There are both subtle and profound differences comparing data of Year 4 and Year 6. Although some of those differences will likely reflect natural development and maturity, for example Year 6’s increased use of technology, being able to express their thoughts and be heard, other findings are less easily explained; for example, why 19% of pupils across Year 4 have a take away ‘most days/everyday’ compared to ‘only’ 11% in Year 6. This section highlights some interesting similarities and stand-out differences between the two-year groups, but in absence of causality, does not attempt to explain those differences. </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rgbClr val="404040"/>
                </a:solidFill>
              </a:rPr>
              <a:t>Year 6 pupils are more likely to say they have enough time to eat and are able to eat with their friends when eating during the day compared to Year 4. A greater proportion of Year 6 say they are able to choose what they eat (47%) compared to Year 4 (37%).</a:t>
            </a:r>
            <a:r>
              <a:rPr lang="en-GB" sz="1400" dirty="0">
                <a:solidFill>
                  <a:srgbClr val="404040"/>
                </a:solidFill>
                <a:highlight>
                  <a:srgbClr val="FFFF00"/>
                </a:highlight>
              </a:rPr>
              <a:t> </a:t>
            </a:r>
          </a:p>
          <a:p>
            <a:pPr>
              <a:lnSpc>
                <a:spcPct val="100000"/>
              </a:lnSpc>
              <a:spcBef>
                <a:spcPts val="600"/>
              </a:spcBef>
              <a:spcAft>
                <a:spcPts val="600"/>
              </a:spcAft>
            </a:pPr>
            <a:r>
              <a:rPr lang="en-GB" sz="1400" dirty="0">
                <a:solidFill>
                  <a:srgbClr val="404040"/>
                </a:solidFill>
              </a:rPr>
              <a:t>Year 4 are more likely to go food shopping than Year 6 (28% v. 23%), however Year 6 are more likely to have the food they like chosen on the food shop than Year 4’s.</a:t>
            </a:r>
          </a:p>
          <a:p>
            <a:pPr>
              <a:lnSpc>
                <a:spcPct val="100000"/>
              </a:lnSpc>
              <a:spcBef>
                <a:spcPts val="600"/>
              </a:spcBef>
              <a:spcAft>
                <a:spcPts val="600"/>
              </a:spcAft>
            </a:pPr>
            <a:r>
              <a:rPr lang="en-GB" sz="1400" dirty="0">
                <a:solidFill>
                  <a:srgbClr val="404040"/>
                </a:solidFill>
              </a:rPr>
              <a:t>When asked to consider mealtimes at home, Year 6 had a greater propensity to say they enjoyed their mealtimes (54% v. 42% of Year 4 that said the same). Year 6 also felt they were given more choice over what they eat and how much they decide to eat.</a:t>
            </a:r>
          </a:p>
          <a:p>
            <a:pPr>
              <a:lnSpc>
                <a:spcPct val="100000"/>
              </a:lnSpc>
              <a:spcBef>
                <a:spcPts val="600"/>
              </a:spcBef>
              <a:spcAft>
                <a:spcPts val="600"/>
              </a:spcAft>
            </a:pPr>
            <a:r>
              <a:rPr lang="en-GB" sz="1400" dirty="0">
                <a:solidFill>
                  <a:srgbClr val="404040"/>
                </a:solidFill>
              </a:rPr>
              <a:t>Aside from use of technology at the dinner table, Year 4 are more likely than Year 6 to have rules in place at home around food and eating. In total 18% of Year 6 have no rules at all compared to 11% of Year 4.</a:t>
            </a:r>
          </a:p>
          <a:p>
            <a:pPr>
              <a:lnSpc>
                <a:spcPct val="100000"/>
              </a:lnSpc>
              <a:spcBef>
                <a:spcPts val="600"/>
              </a:spcBef>
              <a:spcAft>
                <a:spcPts val="600"/>
              </a:spcAft>
            </a:pPr>
            <a:r>
              <a:rPr lang="en-GB" sz="1400" dirty="0">
                <a:solidFill>
                  <a:srgbClr val="404040"/>
                </a:solidFill>
              </a:rPr>
              <a:t>A fifth of pupils from Year 4 say they have takeaway style meals daily/most days, compared to 11% of Year 6 that say the same.</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Overall, Year 4 and Year 6 have equally good dental hygiene.</a:t>
            </a:r>
          </a:p>
          <a:p>
            <a:pPr>
              <a:lnSpc>
                <a:spcPct val="100000"/>
              </a:lnSpc>
              <a:spcBef>
                <a:spcPts val="600"/>
              </a:spcBef>
              <a:spcAft>
                <a:spcPts val="600"/>
              </a:spcAft>
            </a:pPr>
            <a:r>
              <a:rPr lang="en-US" sz="1400" dirty="0">
                <a:solidFill>
                  <a:srgbClr val="404040"/>
                </a:solidFill>
              </a:rPr>
              <a:t>52% of year 6 have had days off in the last year that weren’t for holidays or common illnesses. The most common reason for absence is hospital appointments, followed by mental health issues.</a:t>
            </a:r>
            <a:endParaRPr lang="en-GB" sz="1400" dirty="0">
              <a:solidFill>
                <a:srgbClr val="404040"/>
              </a:solidFill>
            </a:endParaRPr>
          </a:p>
        </p:txBody>
      </p:sp>
    </p:spTree>
    <p:extLst>
      <p:ext uri="{BB962C8B-B14F-4D97-AF65-F5344CB8AC3E}">
        <p14:creationId xmlns:p14="http://schemas.microsoft.com/office/powerpoint/2010/main" val="200170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(9)</a:t>
            </a:r>
          </a:p>
        </p:txBody>
      </p:sp>
      <p:sp>
        <p:nvSpPr>
          <p:cNvPr id="3" name="Content Placeholder 2"/>
          <p:cNvSpPr>
            <a:spLocks noGrp="1"/>
          </p:cNvSpPr>
          <p:nvPr>
            <p:ph idx="1"/>
          </p:nvPr>
        </p:nvSpPr>
        <p:spPr>
          <a:xfrm>
            <a:off x="183018" y="850286"/>
            <a:ext cx="11315075" cy="5678068"/>
          </a:xfrm>
        </p:spPr>
        <p:txBody>
          <a:bodyPr vert="horz" lIns="91440" tIns="45720" rIns="91440" bIns="45720" rtlCol="0" anchor="t">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US" sz="1400" dirty="0">
                <a:solidFill>
                  <a:srgbClr val="404040"/>
                </a:solidFill>
                <a:latin typeface="Calibri"/>
              </a:rPr>
              <a:t>68% of primary pupils are ‘happy’ or ‘very happy’ with their life at the moment. Those notably lower are young carers (56%) and those with a disability or long-standing illness (58%). </a:t>
            </a:r>
          </a:p>
          <a:p>
            <a:pPr>
              <a:lnSpc>
                <a:spcPct val="100000"/>
              </a:lnSpc>
              <a:spcBef>
                <a:spcPts val="600"/>
              </a:spcBef>
              <a:spcAft>
                <a:spcPts val="600"/>
              </a:spcAft>
            </a:pPr>
            <a:r>
              <a:rPr lang="en-GB" sz="1400" dirty="0">
                <a:solidFill>
                  <a:srgbClr val="404040"/>
                </a:solidFill>
                <a:latin typeface="Calibri"/>
              </a:rPr>
              <a:t>87% of primary pupils answered that they worried about something. The greatest worry is exams and tests, higher for Year 6 and girls (38% and 39% respectively). Girls worry about the way they look (26%) more than any other group and worry more in general. SEN worry the most about school work (30% v. 23% all primary pupils). </a:t>
            </a:r>
          </a:p>
          <a:p>
            <a:pPr>
              <a:lnSpc>
                <a:spcPct val="100000"/>
              </a:lnSpc>
              <a:spcBef>
                <a:spcPts val="600"/>
              </a:spcBef>
              <a:spcAft>
                <a:spcPts val="600"/>
              </a:spcAft>
            </a:pPr>
            <a:r>
              <a:rPr lang="en-GB" sz="1400" dirty="0">
                <a:solidFill>
                  <a:srgbClr val="404040"/>
                </a:solidFill>
              </a:rPr>
              <a:t>Pupils generally feel that they learn from things when they go wrong, 58% say usually or always. Girls and SEN are the most likely pupils to get upset and feel bad for ages (both 31% v. 25% all primary pupils).</a:t>
            </a:r>
          </a:p>
          <a:p>
            <a:pPr>
              <a:lnSpc>
                <a:spcPct val="100000"/>
              </a:lnSpc>
              <a:spcBef>
                <a:spcPts val="600"/>
              </a:spcBef>
              <a:spcAft>
                <a:spcPts val="600"/>
              </a:spcAft>
            </a:pPr>
            <a:r>
              <a:rPr lang="en-GB" sz="1400" dirty="0">
                <a:solidFill>
                  <a:srgbClr val="404040"/>
                </a:solidFill>
                <a:latin typeface="Calibri"/>
              </a:rPr>
              <a:t>Pupils will mostly persevere with tasks when they don’t succeed. 67% say they usually/always keep trying until they do succeed and 68% have another go. </a:t>
            </a:r>
            <a:r>
              <a:rPr lang="en-US" sz="1400" dirty="0">
                <a:solidFill>
                  <a:srgbClr val="404040"/>
                </a:solidFill>
                <a:latin typeface="Calibri"/>
              </a:rPr>
              <a:t>Boys are more likely to ‘keep on trying’ or ‘have another go’ than girls, however girls are more likely to ask for help than boys</a:t>
            </a:r>
            <a:r>
              <a:rPr lang="en-GB" sz="1400" dirty="0">
                <a:solidFill>
                  <a:srgbClr val="404040"/>
                </a:solidFill>
                <a:latin typeface="Calibri"/>
              </a:rPr>
              <a:t>. </a:t>
            </a:r>
          </a:p>
          <a:p>
            <a:pPr>
              <a:lnSpc>
                <a:spcPct val="100000"/>
              </a:lnSpc>
              <a:spcBef>
                <a:spcPts val="600"/>
              </a:spcBef>
              <a:spcAft>
                <a:spcPts val="600"/>
              </a:spcAft>
            </a:pPr>
            <a:r>
              <a:rPr lang="en-GB" sz="1400" dirty="0">
                <a:solidFill>
                  <a:srgbClr val="404040"/>
                </a:solidFill>
                <a:latin typeface="Calibri"/>
              </a:rPr>
              <a:t>54% of pupils scored medium-high/high (23+) in their resilience scores, similar to last year. </a:t>
            </a:r>
            <a:r>
              <a:rPr lang="en-US" sz="1400" dirty="0">
                <a:solidFill>
                  <a:srgbClr val="404040"/>
                </a:solidFill>
                <a:latin typeface="Calibri"/>
              </a:rPr>
              <a:t>Year 4 appear more resilient than Year 6 (57% scoring higher than 23 compared to 52% of Year 6). SEN pupils appear the least resilient with 44% scoring </a:t>
            </a:r>
            <a:r>
              <a:rPr lang="en-GB" sz="1400" dirty="0">
                <a:solidFill>
                  <a:srgbClr val="404040"/>
                </a:solidFill>
                <a:latin typeface="Calibri"/>
              </a:rPr>
              <a:t>23+.</a:t>
            </a:r>
          </a:p>
          <a:p>
            <a:pPr>
              <a:lnSpc>
                <a:spcPct val="100000"/>
              </a:lnSpc>
              <a:spcBef>
                <a:spcPts val="600"/>
              </a:spcBef>
              <a:spcAft>
                <a:spcPts val="600"/>
              </a:spcAft>
            </a:pPr>
            <a:r>
              <a:rPr lang="en-US" sz="1400" dirty="0">
                <a:solidFill>
                  <a:srgbClr val="404040"/>
                </a:solidFill>
                <a:latin typeface="Calibri"/>
              </a:rPr>
              <a:t>79% of pupils feel they are ‘sometimes’ or ‘always’ listened to when people are making decisions about them. This is lower for Year 4 (73%) with Year 6 the most listened to group (85%). </a:t>
            </a:r>
            <a:endParaRPr lang="en-GB" sz="1400" dirty="0">
              <a:latin typeface="Calibri"/>
            </a:endParaRPr>
          </a:p>
        </p:txBody>
      </p:sp>
    </p:spTree>
    <p:extLst>
      <p:ext uri="{BB962C8B-B14F-4D97-AF65-F5344CB8AC3E}">
        <p14:creationId xmlns:p14="http://schemas.microsoft.com/office/powerpoint/2010/main" val="26857452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(2)</a:t>
            </a:r>
          </a:p>
        </p:txBody>
      </p:sp>
      <p:sp>
        <p:nvSpPr>
          <p:cNvPr id="6" name="Content Placeholder 2"/>
          <p:cNvSpPr>
            <a:spLocks noGrp="1"/>
          </p:cNvSpPr>
          <p:nvPr>
            <p:ph idx="1"/>
          </p:nvPr>
        </p:nvSpPr>
        <p:spPr>
          <a:xfrm>
            <a:off x="183019" y="834244"/>
            <a:ext cx="11208070"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51% of Year 6 pupils exercised five days or more in the last week, higher than Year 4 who had 42% of pupils claiming to do so. Only 4% of Year 4 and 2% of Year 6 say they do not partake in any physical activity at all.</a:t>
            </a:r>
          </a:p>
          <a:p>
            <a:pPr>
              <a:lnSpc>
                <a:spcPct val="100000"/>
              </a:lnSpc>
              <a:spcBef>
                <a:spcPts val="600"/>
              </a:spcBef>
              <a:spcAft>
                <a:spcPts val="600"/>
              </a:spcAft>
            </a:pPr>
            <a:r>
              <a:rPr lang="en-GB" sz="1400" dirty="0">
                <a:solidFill>
                  <a:srgbClr val="404040"/>
                </a:solidFill>
              </a:rPr>
              <a:t>When asked who they do physical activities with, both year groups are most likely to do so with friends in school. 52% of Year 6 said they exercised with friends after school, this is compared to 40% of Year 4 that said the same. Year 4 were more likely than Year 6 to exercise in school clubs (25% v. 17% respectively).</a:t>
            </a:r>
          </a:p>
          <a:p>
            <a:pPr>
              <a:lnSpc>
                <a:spcPct val="100000"/>
              </a:lnSpc>
              <a:spcBef>
                <a:spcPts val="600"/>
              </a:spcBef>
              <a:spcAft>
                <a:spcPts val="600"/>
              </a:spcAft>
            </a:pPr>
            <a:r>
              <a:rPr lang="en-GB" sz="1400" dirty="0">
                <a:solidFill>
                  <a:srgbClr val="404040"/>
                </a:solidFill>
              </a:rPr>
              <a:t>Year 6 are more likely to exercise for longer than Year 4 pupils, with 81% of Year 6 saying they exercise for over 30 minutes a day; 70% of Year 4 say the same. </a:t>
            </a:r>
          </a:p>
          <a:p>
            <a:pPr>
              <a:lnSpc>
                <a:spcPct val="100000"/>
              </a:lnSpc>
              <a:spcBef>
                <a:spcPts val="600"/>
              </a:spcBef>
              <a:spcAft>
                <a:spcPts val="600"/>
              </a:spcAft>
            </a:pPr>
            <a:r>
              <a:rPr lang="en-GB" sz="1400" dirty="0">
                <a:solidFill>
                  <a:srgbClr val="404040"/>
                </a:solidFill>
              </a:rPr>
              <a:t>Of the 16% of pupils that don’t enjoy physical activity, the proportion of Year 6 pupils (34%) feeling shy about their body is far greater than in Year 4 (22%). </a:t>
            </a:r>
            <a:r>
              <a:rPr lang="en-US" sz="1400" dirty="0">
                <a:solidFill>
                  <a:srgbClr val="404040"/>
                </a:solidFill>
              </a:rPr>
              <a:t>Of the top 6 reasons that pupils do not enjoy Physical activity, Year 6 pupils are much more likely than Year 4 pupils to cite all these reasons and outperform all primary pupils. </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72% of Year 4 pupils feel they are able to get love and support from people at home, a figure that increases to 82% in Year 6.</a:t>
            </a:r>
          </a:p>
          <a:p>
            <a:pPr>
              <a:lnSpc>
                <a:spcPct val="100000"/>
              </a:lnSpc>
              <a:spcBef>
                <a:spcPts val="600"/>
              </a:spcBef>
              <a:spcAft>
                <a:spcPts val="600"/>
              </a:spcAft>
            </a:pPr>
            <a:r>
              <a:rPr lang="en-GB" sz="1400" dirty="0">
                <a:solidFill>
                  <a:srgbClr val="404040"/>
                </a:solidFill>
              </a:rPr>
              <a:t>32% of Year 4 pupils say they have been bullied at or near school in the past 12 months and 17% say they have been bullied online. For Year 6, the proportion of pupils that say they have been bullied is lower at 29%, with 14% bullied online. Year 4 are more likely than Year 6 to be bullied at home (13% v. 5%).</a:t>
            </a:r>
          </a:p>
          <a:p>
            <a:pPr>
              <a:lnSpc>
                <a:spcPct val="100000"/>
              </a:lnSpc>
              <a:spcBef>
                <a:spcPts val="600"/>
              </a:spcBef>
              <a:spcAft>
                <a:spcPts val="600"/>
              </a:spcAft>
            </a:pPr>
            <a:r>
              <a:rPr lang="en-GB" sz="1400" dirty="0">
                <a:solidFill>
                  <a:srgbClr val="404040"/>
                </a:solidFill>
              </a:rPr>
              <a:t>In most incidences bullying has been by a child they know (48% of Year 4 and 59% of Year 6) but can sometimes be by a child they don’t know (24% of Year 4 say this and 18% of Year 6).</a:t>
            </a:r>
          </a:p>
          <a:p>
            <a:pPr>
              <a:lnSpc>
                <a:spcPct val="100000"/>
              </a:lnSpc>
              <a:spcBef>
                <a:spcPts val="600"/>
              </a:spcBef>
              <a:spcAft>
                <a:spcPts val="600"/>
              </a:spcAft>
            </a:pPr>
            <a:r>
              <a:rPr lang="en-US" sz="1400" dirty="0">
                <a:solidFill>
                  <a:srgbClr val="404040"/>
                </a:solidFill>
              </a:rPr>
              <a:t>Being bullied for the way they looked was significantly higher among Year 6 (38%) than Year 4 (20%), as well as being bullied for your size or weight (33% in Year 6 v. 17% of Year 4). </a:t>
            </a:r>
            <a:endParaRPr lang="en-GB" sz="1400" dirty="0"/>
          </a:p>
        </p:txBody>
      </p:sp>
    </p:spTree>
    <p:extLst>
      <p:ext uri="{BB962C8B-B14F-4D97-AF65-F5344CB8AC3E}">
        <p14:creationId xmlns:p14="http://schemas.microsoft.com/office/powerpoint/2010/main" val="41622355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(3)</a:t>
            </a:r>
          </a:p>
        </p:txBody>
      </p:sp>
      <p:sp>
        <p:nvSpPr>
          <p:cNvPr id="6" name="Content Placeholder 2"/>
          <p:cNvSpPr>
            <a:spLocks noGrp="1"/>
          </p:cNvSpPr>
          <p:nvPr>
            <p:ph idx="1"/>
          </p:nvPr>
        </p:nvSpPr>
        <p:spPr>
          <a:xfrm>
            <a:off x="183018" y="834244"/>
            <a:ext cx="11334531" cy="5843756"/>
          </a:xfrm>
        </p:spPr>
        <p:txBody>
          <a:bodyPr>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Worries about exams and tests are more common for Year 6 (38%) than Years 4 (32%). A great worry for Year 4 is their friends being bullied (23% v. 10% of Year 6).</a:t>
            </a:r>
          </a:p>
          <a:p>
            <a:pPr>
              <a:lnSpc>
                <a:spcPct val="100000"/>
              </a:lnSpc>
              <a:spcBef>
                <a:spcPts val="600"/>
              </a:spcBef>
              <a:spcAft>
                <a:spcPts val="600"/>
              </a:spcAft>
            </a:pPr>
            <a:r>
              <a:rPr lang="en-GB" sz="1400" dirty="0">
                <a:solidFill>
                  <a:srgbClr val="404040"/>
                </a:solidFill>
              </a:rPr>
              <a:t>Year 4 pupils appear more resilient than Year 6, with 57% scoring above 23 (Medium-High/High) compared to 52% of Year 6. </a:t>
            </a:r>
          </a:p>
          <a:p>
            <a:pPr>
              <a:lnSpc>
                <a:spcPct val="100000"/>
              </a:lnSpc>
              <a:spcBef>
                <a:spcPts val="600"/>
              </a:spcBef>
              <a:spcAft>
                <a:spcPts val="600"/>
              </a:spcAft>
            </a:pPr>
            <a:r>
              <a:rPr lang="en-GB" sz="1400" dirty="0">
                <a:solidFill>
                  <a:srgbClr val="404040"/>
                </a:solidFill>
              </a:rPr>
              <a:t>85% in Year 6 say </a:t>
            </a:r>
            <a:r>
              <a:rPr lang="en-US" sz="1400" dirty="0">
                <a:solidFill>
                  <a:srgbClr val="404040"/>
                </a:solidFill>
              </a:rPr>
              <a:t>they are ‘sometimes’ or ‘always’ listened to when people are making decisions about them, compared to 73% of Year 4.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Overall pupils in both year groups feel safe although Year 6 is stronger agreement that Year 4. 79% of Year 4 pupils feel safe when they are at home, and 92% of Year 6 pupil say the same.</a:t>
            </a:r>
          </a:p>
          <a:p>
            <a:pPr>
              <a:lnSpc>
                <a:spcPct val="100000"/>
              </a:lnSpc>
              <a:spcBef>
                <a:spcPts val="600"/>
              </a:spcBef>
              <a:spcAft>
                <a:spcPts val="600"/>
              </a:spcAft>
            </a:pPr>
            <a:r>
              <a:rPr lang="en-GB" sz="1400" dirty="0">
                <a:solidFill>
                  <a:srgbClr val="404040"/>
                </a:solidFill>
              </a:rPr>
              <a:t>Nearly a fifth of both Year 4 and Year 6 pupils have seen knives used as a threat (16% and 18% respectively). </a:t>
            </a:r>
          </a:p>
          <a:p>
            <a:pPr>
              <a:lnSpc>
                <a:spcPct val="100000"/>
              </a:lnSpc>
              <a:spcBef>
                <a:spcPts val="600"/>
              </a:spcBef>
              <a:spcAft>
                <a:spcPts val="600"/>
              </a:spcAft>
            </a:pPr>
            <a:r>
              <a:rPr lang="en-GB" sz="1400" dirty="0">
                <a:solidFill>
                  <a:srgbClr val="404040"/>
                </a:solidFill>
              </a:rPr>
              <a:t>Pupils across both year groups responded similarly in regard to how safe they felt in settings around school and during the day (with around 80% and above answering they felt safe in these settings). After dark this number drops with 38% in Year 4 and 37% in Year 6 feeling safe. </a:t>
            </a:r>
          </a:p>
          <a:p>
            <a:pPr>
              <a:lnSpc>
                <a:spcPct val="100000"/>
              </a:lnSpc>
              <a:spcBef>
                <a:spcPts val="600"/>
              </a:spcBef>
              <a:spcAft>
                <a:spcPts val="600"/>
              </a:spcAft>
            </a:pPr>
            <a:r>
              <a:rPr lang="en-GB" sz="1400" dirty="0">
                <a:solidFill>
                  <a:srgbClr val="404040"/>
                </a:solidFill>
              </a:rPr>
              <a:t>64% of those in Year 4 feel they can get involved in their community. This figures increases to 75% across Year 6.</a:t>
            </a:r>
          </a:p>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6% of Year 6 pupils have had an alcoholic drink in the last 7 days. 2% of Year 6 pupils have tried smoking and 7% have tried or regularly use e-cigarettes.</a:t>
            </a:r>
          </a:p>
          <a:p>
            <a:pPr>
              <a:lnSpc>
                <a:spcPct val="100000"/>
              </a:lnSpc>
              <a:spcBef>
                <a:spcPts val="600"/>
              </a:spcBef>
              <a:spcAft>
                <a:spcPts val="600"/>
              </a:spcAft>
            </a:pPr>
            <a:r>
              <a:rPr lang="en-GB" sz="1400" dirty="0">
                <a:solidFill>
                  <a:srgbClr val="404040"/>
                </a:solidFill>
              </a:rPr>
              <a:t>Fewer Year 4 pupils compared to Year 6 notice their parents/carers drink alcohol (38% v. 57% respectively). However, Year 4 are more likely than Year 6 to notice or perceive impacts when their parents/carers drink (39% v. 26% respectively).</a:t>
            </a:r>
          </a:p>
          <a:p>
            <a:pPr>
              <a:lnSpc>
                <a:spcPct val="100000"/>
              </a:lnSpc>
              <a:spcBef>
                <a:spcPts val="600"/>
              </a:spcBef>
              <a:spcAft>
                <a:spcPts val="600"/>
              </a:spcAft>
            </a:pPr>
            <a:r>
              <a:rPr lang="en-GB" sz="1400" dirty="0">
                <a:solidFill>
                  <a:srgbClr val="404040"/>
                </a:solidFill>
              </a:rPr>
              <a:t>96% of pupils have never been offered drugs; 5% of Year 4 pupils and 4% of Year 6 know someone who takes drugs.</a:t>
            </a:r>
          </a:p>
        </p:txBody>
      </p:sp>
    </p:spTree>
    <p:extLst>
      <p:ext uri="{BB962C8B-B14F-4D97-AF65-F5344CB8AC3E}">
        <p14:creationId xmlns:p14="http://schemas.microsoft.com/office/powerpoint/2010/main" val="37618537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(4)</a:t>
            </a:r>
          </a:p>
        </p:txBody>
      </p:sp>
      <p:sp>
        <p:nvSpPr>
          <p:cNvPr id="6" name="Content Placeholder 2"/>
          <p:cNvSpPr>
            <a:spLocks noGrp="1"/>
          </p:cNvSpPr>
          <p:nvPr>
            <p:ph idx="1"/>
          </p:nvPr>
        </p:nvSpPr>
        <p:spPr>
          <a:xfrm>
            <a:off x="183018" y="834244"/>
            <a:ext cx="11305347" cy="5678068"/>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Parents and carers are the most popular choice for finding out about growing up and body changes, more so in Year 6 than Year 4 (72% v. 64%). More Year 4 pupils than Year 6 talk to their doctors (29% v. 21%) or their teachers (22% v. 17%).</a:t>
            </a:r>
          </a:p>
          <a:p>
            <a:pPr>
              <a:lnSpc>
                <a:spcPct val="100000"/>
              </a:lnSpc>
              <a:spcBef>
                <a:spcPts val="600"/>
              </a:spcBef>
              <a:spcAft>
                <a:spcPts val="600"/>
              </a:spcAft>
            </a:pPr>
            <a:r>
              <a:rPr lang="en-GB" sz="1400" dirty="0">
                <a:solidFill>
                  <a:srgbClr val="404040"/>
                </a:solidFill>
              </a:rPr>
              <a:t>Year 6 pupils are more confident that they know enough about their bodies, with 74% saying that they do know enough. Year 4 students have less confidence, with 50% saying ‘yes’ when asked. </a:t>
            </a:r>
          </a:p>
          <a:p>
            <a:pPr>
              <a:lnSpc>
                <a:spcPct val="100000"/>
              </a:lnSpc>
              <a:spcBef>
                <a:spcPts val="600"/>
              </a:spcBef>
              <a:spcAft>
                <a:spcPts val="600"/>
              </a:spcAft>
            </a:pPr>
            <a:r>
              <a:rPr lang="en-GB" sz="1400" dirty="0">
                <a:solidFill>
                  <a:srgbClr val="404040"/>
                </a:solidFill>
              </a:rPr>
              <a:t>Pupils across Year 6 feel more able to undertake activities which are important to them and have space to relax and do activities (90% and 94% respectively) compared to their younger counterparts in Year 4 (78% and 83% respectively).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Year 4 pupils are more likely to encounter rules at home about the length of time they are allowed to be online and at certain times compared to their older counterparts. Year 6 are however more likely to receive guidance from parents/carers about which sites are appropriate/inappropriate or have help when something bothers them compared to Year 4 pupils.</a:t>
            </a:r>
          </a:p>
          <a:p>
            <a:pPr>
              <a:lnSpc>
                <a:spcPct val="100000"/>
              </a:lnSpc>
              <a:spcBef>
                <a:spcPts val="600"/>
              </a:spcBef>
              <a:spcAft>
                <a:spcPts val="600"/>
              </a:spcAft>
            </a:pPr>
            <a:r>
              <a:rPr lang="en-GB" sz="1400" dirty="0">
                <a:solidFill>
                  <a:srgbClr val="404040"/>
                </a:solidFill>
              </a:rPr>
              <a:t>94% of Year 4 pupils have some sort of social media account with the figure marginally higher at 96% for Year 6. More Year 6 pupils than Year 4 have accounts on every social media listed, significantly so with WhatsApp (75% v. 33%), Snapchat (58% v. 28%) and TikTok (56% v. 29%).</a:t>
            </a:r>
          </a:p>
          <a:p>
            <a:pPr>
              <a:lnSpc>
                <a:spcPct val="100000"/>
              </a:lnSpc>
              <a:spcBef>
                <a:spcPts val="600"/>
              </a:spcBef>
              <a:spcAft>
                <a:spcPts val="600"/>
              </a:spcAft>
            </a:pPr>
            <a:r>
              <a:rPr lang="en-GB" sz="1400" dirty="0">
                <a:solidFill>
                  <a:srgbClr val="404040"/>
                </a:solidFill>
              </a:rPr>
              <a:t>Online safety varies across the age groups. 98% of Year 6 pupils have been told how to stay safe when being online, this figure decreases to 93% for Year 4 pupils. 65% of Year 4 and Year 6 pupils always follow advice they’ve been given about staying safe online.</a:t>
            </a:r>
          </a:p>
          <a:p>
            <a:pPr>
              <a:lnSpc>
                <a:spcPct val="100000"/>
              </a:lnSpc>
              <a:spcBef>
                <a:spcPts val="600"/>
              </a:spcBef>
              <a:spcAft>
                <a:spcPts val="600"/>
              </a:spcAft>
            </a:pPr>
            <a:r>
              <a:rPr lang="en-GB" sz="1400" dirty="0">
                <a:solidFill>
                  <a:srgbClr val="404040"/>
                </a:solidFill>
              </a:rPr>
              <a:t>33% Year 4 have seen upsetting content online compared to 29% of Year 6, whereas 41% of Year 6 pupils have lied about their age online to access age restricted contents, ‘only’ 31% of Year 4 say they have done so. </a:t>
            </a:r>
          </a:p>
          <a:p>
            <a:pPr>
              <a:lnSpc>
                <a:spcPct val="100000"/>
              </a:lnSpc>
              <a:spcBef>
                <a:spcPts val="600"/>
              </a:spcBef>
              <a:spcAft>
                <a:spcPts val="600"/>
              </a:spcAft>
            </a:pPr>
            <a:r>
              <a:rPr lang="en-GB" sz="1400" dirty="0">
                <a:solidFill>
                  <a:srgbClr val="404040"/>
                </a:solidFill>
              </a:rPr>
              <a:t>21% of Year 4 and 15% of Year 6 have accessed services for young people in Doncaster. </a:t>
            </a:r>
          </a:p>
          <a:p>
            <a:pPr>
              <a:lnSpc>
                <a:spcPct val="100000"/>
              </a:lnSpc>
              <a:spcBef>
                <a:spcPts val="600"/>
              </a:spcBef>
              <a:spcAft>
                <a:spcPts val="600"/>
              </a:spcAft>
            </a:pPr>
            <a:endParaRPr lang="en-GB" sz="1400" dirty="0"/>
          </a:p>
        </p:txBody>
      </p:sp>
    </p:spTree>
    <p:extLst>
      <p:ext uri="{BB962C8B-B14F-4D97-AF65-F5344CB8AC3E}">
        <p14:creationId xmlns:p14="http://schemas.microsoft.com/office/powerpoint/2010/main" val="34878454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(1)</a:t>
            </a:r>
          </a:p>
        </p:txBody>
      </p:sp>
      <p:sp>
        <p:nvSpPr>
          <p:cNvPr id="6" name="Content Placeholder 2"/>
          <p:cNvSpPr>
            <a:spLocks noGrp="1"/>
          </p:cNvSpPr>
          <p:nvPr>
            <p:ph idx="1"/>
          </p:nvPr>
        </p:nvSpPr>
        <p:spPr>
          <a:xfrm>
            <a:off x="183599" y="835200"/>
            <a:ext cx="11324221" cy="5894642"/>
          </a:xfrm>
        </p:spPr>
        <p:txBody>
          <a:bodyPr>
            <a:noAutofit/>
          </a:bodyPr>
          <a:lstStyle/>
          <a:p>
            <a:pPr marL="0" indent="0">
              <a:lnSpc>
                <a:spcPct val="110000"/>
              </a:lnSpc>
              <a:buNone/>
            </a:pPr>
            <a:r>
              <a:rPr lang="en-GB" sz="1400" dirty="0">
                <a:solidFill>
                  <a:schemeClr val="tx1">
                    <a:lumMod val="65000"/>
                    <a:lumOff val="35000"/>
                  </a:schemeClr>
                </a:solidFill>
              </a:rPr>
              <a:t>The sample comprised 1,285 girls (49%) and 1,279 boys (48%). 1</a:t>
            </a:r>
            <a:r>
              <a:rPr lang="en-GB" sz="1400" dirty="0">
                <a:solidFill>
                  <a:srgbClr val="404040"/>
                </a:solidFill>
              </a:rPr>
              <a:t>% described themselves differently and 2% preferred not to answer.</a:t>
            </a:r>
            <a:endParaRPr lang="en-GB" sz="1400" dirty="0">
              <a:solidFill>
                <a:schemeClr val="tx1">
                  <a:lumMod val="65000"/>
                  <a:lumOff val="35000"/>
                </a:schemeClr>
              </a:solidFill>
            </a:endParaRPr>
          </a:p>
          <a:p>
            <a:pPr marL="0" indent="0">
              <a:lnSpc>
                <a:spcPct val="100000"/>
              </a:lnSpc>
              <a:spcBef>
                <a:spcPts val="600"/>
              </a:spcBef>
              <a:spcAft>
                <a:spcPts val="600"/>
              </a:spcAft>
              <a:buNone/>
            </a:pPr>
            <a:r>
              <a:rPr lang="en-GB" sz="1400" dirty="0">
                <a:solidFill>
                  <a:srgbClr val="404040"/>
                </a:solidFill>
              </a:rPr>
              <a:t>Overall, the data suggests no major differences between the way girls and boys have answered the questions. However, there are some subtle differences which are listed below.  Some of the findings would appear to be aligned with gender stereotypes, though in absence of causality (i.e. understanding of nature vs nurture, etc.) explanations, or generalisations, have not been attempted.</a:t>
            </a:r>
          </a:p>
          <a:p>
            <a:pPr marL="0" indent="0">
              <a:lnSpc>
                <a:spcPct val="100000"/>
              </a:lnSpc>
              <a:spcBef>
                <a:spcPts val="600"/>
              </a:spcBef>
              <a:spcAft>
                <a:spcPts val="600"/>
              </a:spcAft>
              <a:buNone/>
            </a:pPr>
            <a:r>
              <a:rPr lang="en-GB" sz="1600" b="1" dirty="0">
                <a:solidFill>
                  <a:srgbClr val="00A79B"/>
                </a:solidFill>
              </a:rPr>
              <a:t>Healthy eating </a:t>
            </a:r>
          </a:p>
          <a:p>
            <a:pPr>
              <a:lnSpc>
                <a:spcPct val="100000"/>
              </a:lnSpc>
              <a:spcBef>
                <a:spcPts val="600"/>
              </a:spcBef>
              <a:spcAft>
                <a:spcPts val="600"/>
              </a:spcAft>
            </a:pPr>
            <a:r>
              <a:rPr lang="en-GB" sz="1400" dirty="0">
                <a:solidFill>
                  <a:srgbClr val="404040"/>
                </a:solidFill>
              </a:rPr>
              <a:t>10% of girls eat or drink nothing for breakfast, with the figure slightly less for boys at 7%. Girls are given more choice about what foods they are eating at home (47% v. 41% for boys) and how much they want to eat than boys (42% v. 36% for boys). </a:t>
            </a:r>
          </a:p>
          <a:p>
            <a:pPr>
              <a:lnSpc>
                <a:spcPct val="100000"/>
              </a:lnSpc>
              <a:spcBef>
                <a:spcPts val="600"/>
              </a:spcBef>
              <a:spcAft>
                <a:spcPts val="600"/>
              </a:spcAft>
            </a:pPr>
            <a:r>
              <a:rPr lang="en-GB" sz="1400" dirty="0">
                <a:solidFill>
                  <a:srgbClr val="404040"/>
                </a:solidFill>
              </a:rPr>
              <a:t>Girls are more likely to eat fruit and vegetables either most or every day, with 74% doing so, compared to 66% of boys. 36% of boys say they consume energy, sports or fizzy drinks, more than girls  at 27%.</a:t>
            </a:r>
          </a:p>
          <a:p>
            <a:pPr marL="0" indent="0">
              <a:lnSpc>
                <a:spcPct val="100000"/>
              </a:lnSpc>
              <a:spcBef>
                <a:spcPts val="600"/>
              </a:spcBef>
              <a:spcAft>
                <a:spcPts val="600"/>
              </a:spcAft>
              <a:buNone/>
            </a:pPr>
            <a:r>
              <a:rPr lang="en-GB" sz="1600" b="1" dirty="0">
                <a:solidFill>
                  <a:srgbClr val="92D050"/>
                </a:solidFill>
              </a:rPr>
              <a:t>Wellbeing</a:t>
            </a:r>
            <a:endParaRPr lang="en-GB" sz="1400" b="1" dirty="0">
              <a:solidFill>
                <a:srgbClr val="92D050"/>
              </a:solidFill>
            </a:endParaRPr>
          </a:p>
          <a:p>
            <a:pPr>
              <a:lnSpc>
                <a:spcPct val="100000"/>
              </a:lnSpc>
              <a:spcBef>
                <a:spcPts val="600"/>
              </a:spcBef>
              <a:spcAft>
                <a:spcPts val="600"/>
              </a:spcAft>
            </a:pPr>
            <a:r>
              <a:rPr lang="en-GB" sz="1400" dirty="0">
                <a:solidFill>
                  <a:srgbClr val="404040"/>
                </a:solidFill>
              </a:rPr>
              <a:t>Oral health is stronger for girls with 78% cleaning their teeth at least twice a day compared to 67% of boys who do so. </a:t>
            </a:r>
          </a:p>
          <a:p>
            <a:pPr>
              <a:lnSpc>
                <a:spcPct val="100000"/>
              </a:lnSpc>
              <a:spcBef>
                <a:spcPts val="600"/>
              </a:spcBef>
              <a:spcAft>
                <a:spcPts val="600"/>
              </a:spcAft>
            </a:pPr>
            <a:r>
              <a:rPr lang="en-GB" sz="1400" dirty="0">
                <a:solidFill>
                  <a:srgbClr val="404040"/>
                </a:solidFill>
              </a:rPr>
              <a:t>14% are unhappy/very unhappy about being weighed and measured. Higher than boys at 10%.</a:t>
            </a:r>
          </a:p>
          <a:p>
            <a:pPr>
              <a:lnSpc>
                <a:spcPct val="100000"/>
              </a:lnSpc>
              <a:spcBef>
                <a:spcPts val="600"/>
              </a:spcBef>
              <a:spcAft>
                <a:spcPts val="600"/>
              </a:spcAft>
            </a:pPr>
            <a:r>
              <a:rPr lang="en-GB" sz="1400" dirty="0">
                <a:solidFill>
                  <a:srgbClr val="404040"/>
                </a:solidFill>
              </a:rPr>
              <a:t>Of those pupils having time off for reasons other than common illnesses or holidays, double the number of girls are doing so due to their mental health. </a:t>
            </a:r>
          </a:p>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Boys show a greater propensity to do physical activities with 51% of boys doing some form of physical activity on 5 days or more, compared to the 43% of girls that say the same. 48% of boys are exercising for more than 1 hour each day; the figure decreases to 35% amongst girls.</a:t>
            </a:r>
          </a:p>
          <a:p>
            <a:pPr>
              <a:lnSpc>
                <a:spcPct val="100000"/>
              </a:lnSpc>
              <a:spcBef>
                <a:spcPts val="600"/>
              </a:spcBef>
              <a:spcAft>
                <a:spcPts val="600"/>
              </a:spcAft>
            </a:pPr>
            <a:r>
              <a:rPr lang="en-GB" sz="1400" dirty="0">
                <a:solidFill>
                  <a:srgbClr val="404040"/>
                </a:solidFill>
              </a:rPr>
              <a:t>Of those that do not enjoy physical activity, girls are more likely to show concern for almost all reasons with the most significant ‘not very good at physical activities’ (37% of girls say so v. 28% of boys). </a:t>
            </a: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451880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(2)</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Bullying stats are similar across genders, however boys are more likely to be bullied by a child they don’t know (23% v. 19%). </a:t>
            </a:r>
          </a:p>
          <a:p>
            <a:pPr>
              <a:lnSpc>
                <a:spcPct val="100000"/>
              </a:lnSpc>
              <a:spcBef>
                <a:spcPts val="600"/>
              </a:spcBef>
              <a:spcAft>
                <a:spcPts val="600"/>
              </a:spcAft>
            </a:pPr>
            <a:r>
              <a:rPr lang="en-GB" sz="1400" dirty="0">
                <a:solidFill>
                  <a:srgbClr val="404040"/>
                </a:solidFill>
              </a:rPr>
              <a:t>Of the pupils that say they have been bullied in the last 12 months, girls are slightly more likely to be bullied for their physical appearance: ‘the way you look’ (33% girls vs. 24% boys) and ‘your size and weight’ (26% girls vs. 22% of boys) and ‘what you wear’ (16% of girls and 11% of boys). </a:t>
            </a:r>
          </a:p>
          <a:p>
            <a:pPr>
              <a:lnSpc>
                <a:spcPct val="100000"/>
              </a:lnSpc>
              <a:spcBef>
                <a:spcPts val="600"/>
              </a:spcBef>
              <a:spcAft>
                <a:spcPts val="600"/>
              </a:spcAft>
            </a:pPr>
            <a:r>
              <a:rPr lang="en-GB" sz="1400" dirty="0">
                <a:solidFill>
                  <a:srgbClr val="404040"/>
                </a:solidFill>
              </a:rPr>
              <a:t>Girls are more likely to tell someone about being bullied, than boys (82% v. 75% of boys.)</a:t>
            </a:r>
          </a:p>
          <a:p>
            <a:pPr>
              <a:lnSpc>
                <a:spcPct val="100000"/>
              </a:lnSpc>
              <a:spcBef>
                <a:spcPts val="600"/>
              </a:spcBef>
              <a:spcAft>
                <a:spcPts val="600"/>
              </a:spcAft>
            </a:pPr>
            <a:r>
              <a:rPr lang="en-GB" sz="1400" dirty="0">
                <a:solidFill>
                  <a:srgbClr val="404040"/>
                </a:solidFill>
              </a:rPr>
              <a:t>Boys are nearly twice as likely to say they have deliberately hurt someone in the past 12 months, 23% say they have compared to ‘only’ 13% of girls.</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Girls are more likely to worry about exams and tests than boys (39% v. 31%), more about the way they look (26% v. 12%), family problems (19% v. 16% of boys) and about problems with friends (23% v. 12% of boys).</a:t>
            </a:r>
          </a:p>
          <a:p>
            <a:pPr>
              <a:lnSpc>
                <a:spcPct val="100000"/>
              </a:lnSpc>
              <a:spcBef>
                <a:spcPts val="600"/>
              </a:spcBef>
              <a:spcAft>
                <a:spcPts val="600"/>
              </a:spcAft>
            </a:pPr>
            <a:r>
              <a:rPr lang="en-GB" sz="1400" dirty="0">
                <a:solidFill>
                  <a:srgbClr val="404040"/>
                </a:solidFill>
              </a:rPr>
              <a:t>Girls are more likely to ‘get upset and feel bad for ages’ if something goes wrong compared to boys (31% and 18% respectively). Boys are more likely than girls to persevere with something if they don’t succeed however girls are more likely to ask for help.</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In general, during the day, going to and from school and at school, girls feel safer. At school 90% of girls feel safe compared to 85% of boys, the situation reverses when going out after dark, where 41% of boys feel safe/very safe compared to 34% of girls.</a:t>
            </a:r>
          </a:p>
          <a:p>
            <a:pPr>
              <a:lnSpc>
                <a:spcPct val="100000"/>
              </a:lnSpc>
              <a:spcBef>
                <a:spcPts val="600"/>
              </a:spcBef>
              <a:spcAft>
                <a:spcPts val="600"/>
              </a:spcAft>
            </a:pPr>
            <a:r>
              <a:rPr lang="en-GB" sz="1400" dirty="0">
                <a:solidFill>
                  <a:srgbClr val="404040"/>
                </a:solidFill>
              </a:rPr>
              <a:t>Boys are more likely to have come into contact with knives. 21% have seen knives being used in their area compared to 13% of girls. Overall, 6% of boys have seen someone using a knife </a:t>
            </a:r>
            <a:r>
              <a:rPr lang="en-GB" sz="1400" u="sng" dirty="0">
                <a:solidFill>
                  <a:srgbClr val="404040"/>
                </a:solidFill>
              </a:rPr>
              <a:t>and </a:t>
            </a:r>
            <a:r>
              <a:rPr lang="en-GB" sz="1400" dirty="0">
                <a:solidFill>
                  <a:srgbClr val="404040"/>
                </a:solidFill>
              </a:rPr>
              <a:t>have carried/know someone who carried one. The comparable figure for girls is 3%. </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26489248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(3)</a:t>
            </a:r>
          </a:p>
        </p:txBody>
      </p:sp>
      <p:sp>
        <p:nvSpPr>
          <p:cNvPr id="6" name="Content Placeholder 2"/>
          <p:cNvSpPr>
            <a:spLocks noGrp="1"/>
          </p:cNvSpPr>
          <p:nvPr>
            <p:ph idx="1"/>
          </p:nvPr>
        </p:nvSpPr>
        <p:spPr>
          <a:xfrm>
            <a:off x="183018" y="834244"/>
            <a:ext cx="11323181"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48% of girls and 47% of boys say their parents drink alcohol. Boys are more likely than girls to see their parents' behaviour change when drinking (33% and 28% respectively.) </a:t>
            </a:r>
          </a:p>
          <a:p>
            <a:pPr>
              <a:lnSpc>
                <a:spcPct val="100000"/>
              </a:lnSpc>
              <a:spcBef>
                <a:spcPts val="600"/>
              </a:spcBef>
              <a:spcAft>
                <a:spcPts val="600"/>
              </a:spcAft>
            </a:pPr>
            <a:r>
              <a:rPr lang="en-GB" sz="1400" dirty="0">
                <a:solidFill>
                  <a:srgbClr val="404040"/>
                </a:solidFill>
              </a:rPr>
              <a:t>8% of Year 6 boys have had a drink in the last 7 days, compared to 3% of girls.</a:t>
            </a:r>
          </a:p>
          <a:p>
            <a:pPr>
              <a:lnSpc>
                <a:spcPct val="100000"/>
              </a:lnSpc>
              <a:spcBef>
                <a:spcPts val="600"/>
              </a:spcBef>
              <a:spcAft>
                <a:spcPts val="600"/>
              </a:spcAft>
            </a:pPr>
            <a:r>
              <a:rPr lang="en-GB" sz="1400" dirty="0">
                <a:solidFill>
                  <a:srgbClr val="404040"/>
                </a:solidFill>
              </a:rPr>
              <a:t>Amongst Year 6, 3% of both girls and boys have tried smoking, with 6% having tried or are using e-cigarettes. 6% of boys and 3% of girls know someone who takes drugs with 4% of boys and 3% of girls having been offered some.</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Whilst both sexes feel they know enough about their body changes and growing up, girls appear less happy with 42% agreeing they are happy compared to 63% of boys. </a:t>
            </a:r>
          </a:p>
          <a:p>
            <a:pPr>
              <a:lnSpc>
                <a:spcPct val="100000"/>
              </a:lnSpc>
              <a:spcBef>
                <a:spcPts val="600"/>
              </a:spcBef>
              <a:spcAft>
                <a:spcPts val="600"/>
              </a:spcAft>
            </a:pPr>
            <a:r>
              <a:rPr lang="en-GB" sz="1400" dirty="0">
                <a:solidFill>
                  <a:srgbClr val="404040"/>
                </a:solidFill>
              </a:rPr>
              <a:t>Girls are more likely to look to their parents/carers for advice about growing up at 74%, compared to 63% of boys that say the same. 26% of boys don’t know who to tell compared to 17% of girls.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Girls are more likely to go online using their own mobile phone (76% v. 72% for boys), and their own tablet (64% v. 48% for boys), whereas boys are almost twice as likely as girls (74% v. 39%) to do so on a games console.</a:t>
            </a:r>
          </a:p>
          <a:p>
            <a:pPr>
              <a:lnSpc>
                <a:spcPct val="100000"/>
              </a:lnSpc>
              <a:spcBef>
                <a:spcPts val="600"/>
              </a:spcBef>
              <a:spcAft>
                <a:spcPts val="600"/>
              </a:spcAft>
            </a:pPr>
            <a:r>
              <a:rPr lang="en-GB" sz="1400" dirty="0">
                <a:solidFill>
                  <a:srgbClr val="404040"/>
                </a:solidFill>
              </a:rPr>
              <a:t>When something bothers them online, girls are more likely to receive help from parents/carers than boys (86% of girls say this compared to 76% of boys) and explain why sites or apps are appropriate or inappropriate (75% for girls v. 67% for boys.)</a:t>
            </a:r>
          </a:p>
        </p:txBody>
      </p:sp>
    </p:spTree>
    <p:extLst>
      <p:ext uri="{BB962C8B-B14F-4D97-AF65-F5344CB8AC3E}">
        <p14:creationId xmlns:p14="http://schemas.microsoft.com/office/powerpoint/2010/main" val="21946140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(4)</a:t>
            </a:r>
          </a:p>
        </p:txBody>
      </p:sp>
      <p:sp>
        <p:nvSpPr>
          <p:cNvPr id="6" name="Content Placeholder 2"/>
          <p:cNvSpPr>
            <a:spLocks noGrp="1"/>
          </p:cNvSpPr>
          <p:nvPr>
            <p:ph idx="1"/>
          </p:nvPr>
        </p:nvSpPr>
        <p:spPr>
          <a:xfrm>
            <a:off x="180000" y="824517"/>
            <a:ext cx="11323181" cy="5678068"/>
          </a:xfrm>
        </p:spPr>
        <p:txBody>
          <a:bodyPr>
            <a:noAutofit/>
          </a:bodyPr>
          <a:lstStyle/>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Accounts on gaming consoles are far more popular with boys (70% v. 43% of girls), which is unsurprising as more boys have access to one at home. Girls are more likely to use Roblox, WhatsApp, TikTok compared to boys, and boys are more likely to use YouTube, Minecraft and Fortnite.</a:t>
            </a:r>
          </a:p>
          <a:p>
            <a:pPr>
              <a:lnSpc>
                <a:spcPct val="100000"/>
              </a:lnSpc>
              <a:spcBef>
                <a:spcPts val="600"/>
              </a:spcBef>
              <a:spcAft>
                <a:spcPts val="600"/>
              </a:spcAft>
            </a:pPr>
            <a:r>
              <a:rPr lang="en-GB" sz="1400" dirty="0">
                <a:solidFill>
                  <a:srgbClr val="404040"/>
                </a:solidFill>
              </a:rPr>
              <a:t>A greater proportion of girls have been given advice both by parents/carers and by the school about being online (70% and 77% respectively compared to 62% and 67% for boys) and they are also more likely to always follow the advice they have been given (72% v. 59% of boys that say this).</a:t>
            </a:r>
          </a:p>
          <a:p>
            <a:pPr>
              <a:lnSpc>
                <a:spcPct val="100000"/>
              </a:lnSpc>
              <a:spcBef>
                <a:spcPts val="600"/>
              </a:spcBef>
              <a:spcAft>
                <a:spcPts val="600"/>
              </a:spcAft>
            </a:pPr>
            <a:r>
              <a:rPr lang="en-GB" sz="1400" dirty="0">
                <a:solidFill>
                  <a:srgbClr val="404040"/>
                </a:solidFill>
              </a:rPr>
              <a:t>75% of girls have parents that e</a:t>
            </a:r>
            <a:r>
              <a:rPr lang="en-GB" sz="1400" dirty="0">
                <a:solidFill>
                  <a:schemeClr val="tx1">
                    <a:lumMod val="75000"/>
                    <a:lumOff val="25000"/>
                  </a:schemeClr>
                </a:solidFill>
              </a:rPr>
              <a:t>xplain why some sites or apps are appropriate/inappropriate, this figure is lower for boys at 67%. </a:t>
            </a:r>
            <a:r>
              <a:rPr lang="en-GB" sz="1400" dirty="0">
                <a:solidFill>
                  <a:srgbClr val="404040"/>
                </a:solidFill>
              </a:rPr>
              <a:t>41% of boys lie about their age in order to access websites, higher than girls at 33%.</a:t>
            </a:r>
          </a:p>
          <a:p>
            <a:pPr>
              <a:lnSpc>
                <a:spcPct val="100000"/>
              </a:lnSpc>
              <a:spcBef>
                <a:spcPts val="600"/>
              </a:spcBef>
              <a:spcAft>
                <a:spcPts val="600"/>
              </a:spcAft>
            </a:pPr>
            <a:r>
              <a:rPr lang="en-GB" sz="1400" dirty="0">
                <a:solidFill>
                  <a:srgbClr val="404040"/>
                </a:solidFill>
              </a:rPr>
              <a:t>20% of boys and 15% of girls have accessed services for young people in Doncaster and the majority of those users were satisfied with their experience. </a:t>
            </a:r>
          </a:p>
        </p:txBody>
      </p:sp>
    </p:spTree>
    <p:extLst>
      <p:ext uri="{BB962C8B-B14F-4D97-AF65-F5344CB8AC3E}">
        <p14:creationId xmlns:p14="http://schemas.microsoft.com/office/powerpoint/2010/main" val="37338039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(1)</a:t>
            </a:r>
          </a:p>
        </p:txBody>
      </p:sp>
      <p:sp>
        <p:nvSpPr>
          <p:cNvPr id="6" name="Content Placeholder 2"/>
          <p:cNvSpPr>
            <a:spLocks noGrp="1"/>
          </p:cNvSpPr>
          <p:nvPr>
            <p:ph idx="1"/>
          </p:nvPr>
        </p:nvSpPr>
        <p:spPr>
          <a:xfrm>
            <a:off x="183019" y="834244"/>
            <a:ext cx="11324802" cy="5678068"/>
          </a:xfrm>
        </p:spPr>
        <p:txBody>
          <a:bodyPr>
            <a:noAutofit/>
          </a:bodyPr>
          <a:lstStyle/>
          <a:p>
            <a:pPr marL="0" indent="0">
              <a:lnSpc>
                <a:spcPct val="110000"/>
              </a:lnSpc>
              <a:buNone/>
            </a:pPr>
            <a:r>
              <a:rPr lang="en-GB" sz="1400" dirty="0">
                <a:solidFill>
                  <a:srgbClr val="404040"/>
                </a:solidFill>
              </a:rPr>
              <a:t>Analysing the data by different cohorts, pupils declaring they have special educational needs (SEN) have shown some noticeable differences against the overall sample. 13% (335) of pupils said they have special educational needs. Very often those differences are not favourable for the SEN pupils; for example, less likely to engage with and enjoy physical activity, experience a higher rate of being bullied as well as expressing a higher propensity of deliberately hurting someone else at school. These and other key differences are described below and, as in the previous sections, in the absence of causality it has not been attempted to explain reasons for those differences.</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tx1">
                    <a:lumMod val="75000"/>
                    <a:lumOff val="25000"/>
                  </a:schemeClr>
                </a:solidFill>
              </a:rPr>
              <a:t>SEN pupils are less likely to say that they can eat with their friends during the day (66% v. 75% of all primary pupils) and are also less likely to say they have enough time to eat (56% v. 63% of all primary pupils). </a:t>
            </a:r>
          </a:p>
          <a:p>
            <a:pPr>
              <a:lnSpc>
                <a:spcPct val="100000"/>
              </a:lnSpc>
              <a:spcBef>
                <a:spcPts val="600"/>
              </a:spcBef>
              <a:spcAft>
                <a:spcPts val="600"/>
              </a:spcAft>
            </a:pPr>
            <a:r>
              <a:rPr lang="en-GB" sz="1400" dirty="0">
                <a:solidFill>
                  <a:schemeClr val="tx1">
                    <a:lumMod val="75000"/>
                    <a:lumOff val="25000"/>
                  </a:schemeClr>
                </a:solidFill>
              </a:rPr>
              <a:t>SEN are more likely to go food shopping (30% v. 26%) and are slightly more likely to choose food they like (35% v. 33%). </a:t>
            </a:r>
          </a:p>
          <a:p>
            <a:pPr>
              <a:lnSpc>
                <a:spcPct val="100000"/>
              </a:lnSpc>
              <a:spcBef>
                <a:spcPts val="600"/>
              </a:spcBef>
              <a:spcAft>
                <a:spcPts val="600"/>
              </a:spcAft>
            </a:pPr>
            <a:r>
              <a:rPr lang="en-GB" sz="1400" dirty="0">
                <a:solidFill>
                  <a:schemeClr val="tx1">
                    <a:lumMod val="75000"/>
                    <a:lumOff val="25000"/>
                  </a:schemeClr>
                </a:solidFill>
              </a:rPr>
              <a:t>SEN pupils are less likely to eat at the table (53% v. 62% all primary pupils) or eat with family/their household (65% v. 72%) however they are more likely to eat while watching television (54% v. 49% all primary pupils). Overall, SEN pupils are also less likely that all primary pupils to say that mealtimes are enjoyable (40% v. 48%). </a:t>
            </a:r>
          </a:p>
          <a:p>
            <a:pPr>
              <a:lnSpc>
                <a:spcPct val="100000"/>
              </a:lnSpc>
              <a:spcBef>
                <a:spcPts val="600"/>
              </a:spcBef>
              <a:spcAft>
                <a:spcPts val="600"/>
              </a:spcAft>
            </a:pPr>
            <a:r>
              <a:rPr lang="en-GB" sz="1400" dirty="0">
                <a:solidFill>
                  <a:schemeClr val="tx1">
                    <a:lumMod val="75000"/>
                    <a:lumOff val="25000"/>
                  </a:schemeClr>
                </a:solidFill>
              </a:rPr>
              <a:t>SEN pupils are one of the cohorts most likely to drink energy, sports or fizzy drinks most/every day (37% v. 32%) and the group most likely to consume take-aways most/every day (23% v. 15%).  </a:t>
            </a:r>
          </a:p>
          <a:p>
            <a:pPr marL="0" indent="0">
              <a:lnSpc>
                <a:spcPct val="100000"/>
              </a:lnSpc>
              <a:spcBef>
                <a:spcPts val="600"/>
              </a:spcBef>
              <a:spcAft>
                <a:spcPts val="600"/>
              </a:spcAft>
              <a:buNone/>
            </a:pPr>
            <a:r>
              <a:rPr lang="en-GB" sz="1600" b="1" dirty="0">
                <a:solidFill>
                  <a:srgbClr val="92D050"/>
                </a:solidFill>
              </a:rPr>
              <a:t>Wellbeing</a:t>
            </a:r>
            <a:endParaRPr lang="en-GB" sz="1400" b="1" dirty="0">
              <a:solidFill>
                <a:srgbClr val="92D050"/>
              </a:solidFill>
            </a:endParaRPr>
          </a:p>
          <a:p>
            <a:pPr>
              <a:lnSpc>
                <a:spcPct val="100000"/>
              </a:lnSpc>
              <a:spcBef>
                <a:spcPts val="600"/>
              </a:spcBef>
              <a:spcAft>
                <a:spcPts val="600"/>
              </a:spcAft>
            </a:pPr>
            <a:r>
              <a:rPr lang="en-GB" sz="1400" dirty="0">
                <a:solidFill>
                  <a:schemeClr val="tx1">
                    <a:lumMod val="75000"/>
                    <a:lumOff val="25000"/>
                  </a:schemeClr>
                </a:solidFill>
              </a:rPr>
              <a:t>73% of all pupils say they clean their teeth at least twice a day, which decreases to 66% for SEN pupils, the lowest score amongst all cohorts.</a:t>
            </a:r>
          </a:p>
          <a:p>
            <a:pPr>
              <a:lnSpc>
                <a:spcPct val="100000"/>
              </a:lnSpc>
              <a:spcBef>
                <a:spcPts val="600"/>
              </a:spcBef>
              <a:spcAft>
                <a:spcPts val="600"/>
              </a:spcAft>
            </a:pPr>
            <a:r>
              <a:rPr lang="en-GB" sz="1400" dirty="0">
                <a:solidFill>
                  <a:schemeClr val="tx1">
                    <a:lumMod val="75000"/>
                    <a:lumOff val="25000"/>
                  </a:schemeClr>
                </a:solidFill>
              </a:rPr>
              <a:t>Of the 54% of SEN pupils that remember being weighed, 18% say that they were not happy/not at all happy about it (v. 12% of all pupils that remembered). </a:t>
            </a:r>
          </a:p>
          <a:p>
            <a:pPr>
              <a:lnSpc>
                <a:spcPct val="100000"/>
              </a:lnSpc>
              <a:spcBef>
                <a:spcPts val="600"/>
              </a:spcBef>
              <a:spcAft>
                <a:spcPts val="600"/>
              </a:spcAft>
            </a:pPr>
            <a:r>
              <a:rPr lang="en-GB" sz="1400" dirty="0">
                <a:solidFill>
                  <a:schemeClr val="tx1">
                    <a:lumMod val="75000"/>
                    <a:lumOff val="25000"/>
                  </a:schemeClr>
                </a:solidFill>
              </a:rPr>
              <a:t>56% of SEN pupils that are in year 6 have taken a days off that is not for a common illness or holiday in the last year. Of those pupils, hospital appointments, mental health and struggling with lessons are the top three reasons, higher than year 6 pupils overall.</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5483704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(2)</a:t>
            </a:r>
          </a:p>
        </p:txBody>
      </p:sp>
      <p:sp>
        <p:nvSpPr>
          <p:cNvPr id="6" name="Content Placeholder 2"/>
          <p:cNvSpPr>
            <a:spLocks noGrp="1"/>
          </p:cNvSpPr>
          <p:nvPr>
            <p:ph idx="1"/>
          </p:nvPr>
        </p:nvSpPr>
        <p:spPr>
          <a:xfrm>
            <a:off x="183018" y="834244"/>
            <a:ext cx="11315075"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SEN pupils are the group least likely to walk to school (37% v. 43% of all pupils). </a:t>
            </a:r>
          </a:p>
          <a:p>
            <a:pPr>
              <a:lnSpc>
                <a:spcPct val="100000"/>
              </a:lnSpc>
              <a:spcBef>
                <a:spcPts val="600"/>
              </a:spcBef>
              <a:spcAft>
                <a:spcPts val="600"/>
              </a:spcAft>
            </a:pPr>
            <a:r>
              <a:rPr lang="en-GB" sz="1400" dirty="0">
                <a:solidFill>
                  <a:srgbClr val="404040"/>
                </a:solidFill>
              </a:rPr>
              <a:t>SEN pupils do engage in physical activity but are the group least likely to do five day or more each week.</a:t>
            </a:r>
          </a:p>
          <a:p>
            <a:pPr>
              <a:lnSpc>
                <a:spcPct val="100000"/>
              </a:lnSpc>
              <a:spcBef>
                <a:spcPts val="600"/>
              </a:spcBef>
              <a:spcAft>
                <a:spcPts val="600"/>
              </a:spcAft>
            </a:pPr>
            <a:r>
              <a:rPr lang="en-GB" sz="1400" dirty="0">
                <a:solidFill>
                  <a:srgbClr val="404040"/>
                </a:solidFill>
              </a:rPr>
              <a:t>SEN pupils are the least likely cohort to do physical activities with friends after school (39% v. 46% overall) but are the most likely group </a:t>
            </a:r>
            <a:r>
              <a:rPr lang="en-US" sz="1400" dirty="0">
                <a:solidFill>
                  <a:srgbClr val="404040"/>
                </a:solidFill>
              </a:rPr>
              <a:t>to participate in school clubs. </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28% of pupils with SEN said they enjoyed physical activity only a little/not at all, compared to 16% of all primary pupils. </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69% of pupils with SEN say they get love and support from people at home when they are upset or worried about something, this is lower than all primary pupils at 77%.</a:t>
            </a:r>
          </a:p>
          <a:p>
            <a:pPr>
              <a:lnSpc>
                <a:spcPct val="100000"/>
              </a:lnSpc>
              <a:spcBef>
                <a:spcPts val="600"/>
              </a:spcBef>
              <a:spcAft>
                <a:spcPts val="600"/>
              </a:spcAft>
            </a:pPr>
            <a:r>
              <a:rPr lang="en-GB" sz="1400" dirty="0">
                <a:solidFill>
                  <a:srgbClr val="404040"/>
                </a:solidFill>
              </a:rPr>
              <a:t>41% of pupils in the SEN cohort say they have been bullied at or near to school in the last 12 months, compared to 31% of all primary pupils. Sen pupils are more likely to be bullied in all locations listed. </a:t>
            </a:r>
          </a:p>
          <a:p>
            <a:pPr>
              <a:lnSpc>
                <a:spcPct val="100000"/>
              </a:lnSpc>
              <a:spcBef>
                <a:spcPts val="600"/>
              </a:spcBef>
              <a:spcAft>
                <a:spcPts val="600"/>
              </a:spcAft>
            </a:pPr>
            <a:r>
              <a:rPr lang="en-GB" sz="1400" dirty="0">
                <a:solidFill>
                  <a:srgbClr val="404040"/>
                </a:solidFill>
              </a:rPr>
              <a:t>55% of SEN pupils think their school takes bullying seriously, less than all primary pupils at 62%.</a:t>
            </a:r>
          </a:p>
          <a:p>
            <a:pPr>
              <a:lnSpc>
                <a:spcPct val="100000"/>
              </a:lnSpc>
              <a:spcBef>
                <a:spcPts val="600"/>
              </a:spcBef>
              <a:spcAft>
                <a:spcPts val="600"/>
              </a:spcAft>
            </a:pPr>
            <a:r>
              <a:rPr lang="en-GB" sz="1400" dirty="0">
                <a:solidFill>
                  <a:srgbClr val="404040"/>
                </a:solidFill>
              </a:rPr>
              <a:t>10% of SEN pupils have been bullied by an adult they know, compared to 4% of all primary pupils.</a:t>
            </a:r>
          </a:p>
          <a:p>
            <a:pPr>
              <a:lnSpc>
                <a:spcPct val="100000"/>
              </a:lnSpc>
              <a:spcBef>
                <a:spcPts val="600"/>
              </a:spcBef>
              <a:spcAft>
                <a:spcPts val="600"/>
              </a:spcAft>
            </a:pPr>
            <a:r>
              <a:rPr lang="en-GB" sz="1400" dirty="0">
                <a:solidFill>
                  <a:srgbClr val="404040"/>
                </a:solidFill>
              </a:rPr>
              <a:t>SEN pupils are less likely to confide in their parent/carer than all pupils (48% v. 56%). </a:t>
            </a:r>
          </a:p>
          <a:p>
            <a:pPr>
              <a:lnSpc>
                <a:spcPct val="100000"/>
              </a:lnSpc>
              <a:spcBef>
                <a:spcPts val="600"/>
              </a:spcBef>
              <a:spcAft>
                <a:spcPts val="600"/>
              </a:spcAft>
            </a:pPr>
            <a:r>
              <a:rPr lang="en-GB" sz="1400" dirty="0">
                <a:solidFill>
                  <a:srgbClr val="404040"/>
                </a:solidFill>
              </a:rPr>
              <a:t>24% of pupils with SEN say they have deliberately hurt someone else at school in the last 12 months, higher than 18% of all primary pupils, and one of the cohorts most likely to answer yes to this question.</a:t>
            </a:r>
          </a:p>
          <a:p>
            <a:pPr>
              <a:lnSpc>
                <a:spcPct val="100000"/>
              </a:lnSpc>
              <a:spcBef>
                <a:spcPts val="600"/>
              </a:spcBef>
              <a:spcAft>
                <a:spcPts val="600"/>
              </a:spcAft>
            </a:pPr>
            <a:r>
              <a:rPr lang="en-GB" sz="1400" dirty="0">
                <a:solidFill>
                  <a:srgbClr val="404040"/>
                </a:solidFill>
              </a:rPr>
              <a:t>64% of SEN pupils </a:t>
            </a:r>
            <a:r>
              <a:rPr lang="en-US" sz="1400" dirty="0">
                <a:solidFill>
                  <a:srgbClr val="404040"/>
                </a:solidFill>
              </a:rPr>
              <a:t>feel able to share ideas about how to make things better for people at school, lower than all pupils at 71%.</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6141731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(3)</a:t>
            </a:r>
          </a:p>
        </p:txBody>
      </p:sp>
      <p:sp>
        <p:nvSpPr>
          <p:cNvPr id="6" name="Content Placeholder 2"/>
          <p:cNvSpPr>
            <a:spLocks noGrp="1"/>
          </p:cNvSpPr>
          <p:nvPr>
            <p:ph idx="1"/>
          </p:nvPr>
        </p:nvSpPr>
        <p:spPr>
          <a:xfrm>
            <a:off x="183018" y="834244"/>
            <a:ext cx="11315075" cy="5678068"/>
          </a:xfrm>
        </p:spPr>
        <p:txBody>
          <a:bodyPr>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68% of pupils say they are very happy/happy with their life at the moment which drops to 60% amongst SEN pupils. </a:t>
            </a:r>
          </a:p>
          <a:p>
            <a:pPr>
              <a:lnSpc>
                <a:spcPct val="100000"/>
              </a:lnSpc>
              <a:spcBef>
                <a:spcPts val="600"/>
              </a:spcBef>
              <a:spcAft>
                <a:spcPts val="600"/>
              </a:spcAft>
            </a:pPr>
            <a:r>
              <a:rPr lang="en-GB" sz="1400" dirty="0">
                <a:solidFill>
                  <a:srgbClr val="404040"/>
                </a:solidFill>
              </a:rPr>
              <a:t>SEN pupils are more likely to worry about school work than any other cohort. </a:t>
            </a:r>
          </a:p>
          <a:p>
            <a:pPr>
              <a:lnSpc>
                <a:spcPct val="100000"/>
              </a:lnSpc>
              <a:spcBef>
                <a:spcPts val="600"/>
              </a:spcBef>
              <a:spcAft>
                <a:spcPts val="600"/>
              </a:spcAft>
            </a:pPr>
            <a:r>
              <a:rPr lang="en-GB" sz="1400" dirty="0">
                <a:solidFill>
                  <a:srgbClr val="404040"/>
                </a:solidFill>
              </a:rPr>
              <a:t>47% say they would learn from it if something goes wrong, lower than the 58% of all primary pupils that say the same. They are also less likely to persevere with something if they don’t succeed, with 20% saying that they would give up (14% of primary pupils). </a:t>
            </a:r>
          </a:p>
          <a:p>
            <a:pPr>
              <a:lnSpc>
                <a:spcPct val="100000"/>
              </a:lnSpc>
              <a:spcBef>
                <a:spcPts val="600"/>
              </a:spcBef>
              <a:spcAft>
                <a:spcPts val="600"/>
              </a:spcAft>
            </a:pPr>
            <a:r>
              <a:rPr lang="en-GB" sz="1400" dirty="0">
                <a:solidFill>
                  <a:srgbClr val="404040"/>
                </a:solidFill>
              </a:rPr>
              <a:t>SEN pupils are the least resilient cohort, with 34% scoring low (below 19) on their resilience scores, compared to 24% of all primary pupils who scored below 19.</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79% of pupils with SEN say they are able to play in a nice, safe place at home or near home. This is compared to 86% of all primary pupils. </a:t>
            </a:r>
          </a:p>
          <a:p>
            <a:pPr>
              <a:lnSpc>
                <a:spcPct val="100000"/>
              </a:lnSpc>
              <a:spcBef>
                <a:spcPts val="600"/>
              </a:spcBef>
              <a:spcAft>
                <a:spcPts val="600"/>
              </a:spcAft>
            </a:pPr>
            <a:r>
              <a:rPr lang="en-GB" sz="1400" dirty="0">
                <a:solidFill>
                  <a:srgbClr val="404040"/>
                </a:solidFill>
              </a:rPr>
              <a:t>Overall, SEN pupils report feeling less safe than other cohorts when out and about in the day. Whilst 74% feel safe on their way to school, this compares to 80% overall for all primary pupils. 79% feel safe at school (v. 87% of all primary pupils) and 80% feel safe out during the day (86% overall). </a:t>
            </a:r>
          </a:p>
          <a:p>
            <a:pPr>
              <a:lnSpc>
                <a:spcPct val="100000"/>
              </a:lnSpc>
              <a:spcBef>
                <a:spcPts val="600"/>
              </a:spcBef>
              <a:spcAft>
                <a:spcPts val="600"/>
              </a:spcAft>
            </a:pPr>
            <a:r>
              <a:rPr lang="en-GB" sz="1400" dirty="0">
                <a:solidFill>
                  <a:srgbClr val="404040"/>
                </a:solidFill>
              </a:rPr>
              <a:t>8% of pupils with SEN have come into contact with knives, in terms of having seen a knife used to fight or threaten someone, as well as themselves (or someone they know) having carried a knife for the purpose of protection. This is more than all primary pupils which is 5%.</a:t>
            </a:r>
          </a:p>
          <a:p>
            <a:pPr>
              <a:lnSpc>
                <a:spcPct val="100000"/>
              </a:lnSpc>
              <a:spcBef>
                <a:spcPts val="600"/>
              </a:spcBef>
              <a:spcAft>
                <a:spcPts val="600"/>
              </a:spcAft>
            </a:pPr>
            <a:r>
              <a:rPr lang="en-GB" sz="1400" dirty="0">
                <a:solidFill>
                  <a:srgbClr val="404040"/>
                </a:solidFill>
              </a:rPr>
              <a:t>Compared to 70% of all primary pupils, 64% of pupils with SEN feel they are able to get involved in their community.  </a:t>
            </a: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57886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(10)</a:t>
            </a:r>
          </a:p>
        </p:txBody>
      </p:sp>
      <p:sp>
        <p:nvSpPr>
          <p:cNvPr id="3" name="Content Placeholder 2"/>
          <p:cNvSpPr>
            <a:spLocks noGrp="1"/>
          </p:cNvSpPr>
          <p:nvPr>
            <p:ph idx="1"/>
          </p:nvPr>
        </p:nvSpPr>
        <p:spPr>
          <a:xfrm>
            <a:off x="183018" y="834244"/>
            <a:ext cx="11256709" cy="5678068"/>
          </a:xfrm>
        </p:spPr>
        <p:txBody>
          <a:bodyPr>
            <a:noAutofit/>
          </a:bodyPr>
          <a:lstStyle/>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The majority of pupils feel safe at home (86%). This proportion is lowest for young carers (76%).</a:t>
            </a:r>
          </a:p>
          <a:p>
            <a:pPr>
              <a:lnSpc>
                <a:spcPct val="100000"/>
              </a:lnSpc>
              <a:spcBef>
                <a:spcPts val="600"/>
              </a:spcBef>
              <a:spcAft>
                <a:spcPts val="600"/>
              </a:spcAft>
            </a:pPr>
            <a:r>
              <a:rPr lang="en-US" sz="1400" dirty="0">
                <a:solidFill>
                  <a:srgbClr val="404040"/>
                </a:solidFill>
              </a:rPr>
              <a:t>Similar to previous years, 86% of pupils are able to play in nice, safe places at home or near the home. 79% of SEN pupils and 78% of young carers felt able to say the same.</a:t>
            </a:r>
          </a:p>
          <a:p>
            <a:pPr>
              <a:lnSpc>
                <a:spcPct val="100000"/>
              </a:lnSpc>
              <a:spcBef>
                <a:spcPts val="600"/>
              </a:spcBef>
              <a:spcAft>
                <a:spcPts val="600"/>
              </a:spcAft>
            </a:pPr>
            <a:r>
              <a:rPr lang="en-US" sz="1400" dirty="0">
                <a:solidFill>
                  <a:srgbClr val="404040"/>
                </a:solidFill>
              </a:rPr>
              <a:t>The majority of pupils feel safe/very safe in their area during the day, when going to and from school and when they are at school. Young carers scored the lowest for all four options about safety at school and going out during the day and night. Boys (41%) feel safer going out after dark than girls (34%) and girls (90%) feel safer at school than boys (85%).</a:t>
            </a:r>
          </a:p>
          <a:p>
            <a:pPr>
              <a:lnSpc>
                <a:spcPct val="100000"/>
              </a:lnSpc>
              <a:spcBef>
                <a:spcPts val="600"/>
              </a:spcBef>
              <a:spcAft>
                <a:spcPts val="600"/>
              </a:spcAft>
            </a:pPr>
            <a:r>
              <a:rPr lang="en-GB" sz="1400" dirty="0">
                <a:solidFill>
                  <a:srgbClr val="404040"/>
                </a:solidFill>
              </a:rPr>
              <a:t>70% of pupils feel able to get involved in their community, with Year 6 more likely to say ‘yes’ than Year 4  (75% v. 64%). </a:t>
            </a:r>
          </a:p>
          <a:p>
            <a:pPr marL="0" indent="0">
              <a:lnSpc>
                <a:spcPct val="100000"/>
              </a:lnSpc>
              <a:spcBef>
                <a:spcPts val="600"/>
              </a:spcBef>
              <a:spcAft>
                <a:spcPts val="600"/>
              </a:spcAft>
              <a:buNone/>
            </a:pPr>
            <a:r>
              <a:rPr lang="en-GB" sz="1600" b="1" dirty="0">
                <a:solidFill>
                  <a:srgbClr val="C00000"/>
                </a:solidFill>
              </a:rPr>
              <a:t>Experiences with alcohol, cigarettes and drugs</a:t>
            </a:r>
          </a:p>
          <a:p>
            <a:pPr>
              <a:lnSpc>
                <a:spcPct val="100000"/>
              </a:lnSpc>
              <a:spcBef>
                <a:spcPts val="600"/>
              </a:spcBef>
              <a:spcAft>
                <a:spcPts val="600"/>
              </a:spcAft>
            </a:pPr>
            <a:r>
              <a:rPr lang="en-US" sz="1400" dirty="0">
                <a:solidFill>
                  <a:srgbClr val="404040"/>
                </a:solidFill>
              </a:rPr>
              <a:t>6% of Year 6 pupils overall say they have had a drink containing alcohol that was more than just a sip. </a:t>
            </a:r>
          </a:p>
          <a:p>
            <a:pPr>
              <a:lnSpc>
                <a:spcPct val="100000"/>
              </a:lnSpc>
              <a:spcBef>
                <a:spcPts val="600"/>
              </a:spcBef>
              <a:spcAft>
                <a:spcPts val="600"/>
              </a:spcAft>
            </a:pPr>
            <a:r>
              <a:rPr lang="en-GB" sz="1400" dirty="0">
                <a:solidFill>
                  <a:srgbClr val="404040"/>
                </a:solidFill>
              </a:rPr>
              <a:t>2% of Year 6 pupils say they have tried smoking and 7% of Year 6 pupils that have tried or regularly use e-cigarettes. </a:t>
            </a:r>
          </a:p>
          <a:p>
            <a:pPr>
              <a:lnSpc>
                <a:spcPct val="100000"/>
              </a:lnSpc>
              <a:spcBef>
                <a:spcPts val="600"/>
              </a:spcBef>
              <a:spcAft>
                <a:spcPts val="600"/>
              </a:spcAft>
            </a:pPr>
            <a:r>
              <a:rPr lang="en-GB" sz="1400" dirty="0">
                <a:solidFill>
                  <a:srgbClr val="404040"/>
                </a:solidFill>
              </a:rPr>
              <a:t>1% of Year 6 pupils have been offered cannabis, 2% have been offered nitrous oxide and 2% have been offered other drugs.</a:t>
            </a:r>
            <a:endParaRPr lang="en-US" sz="1400" dirty="0">
              <a:solidFill>
                <a:srgbClr val="404040"/>
              </a:solidFill>
            </a:endParaRPr>
          </a:p>
          <a:p>
            <a:pPr>
              <a:lnSpc>
                <a:spcPct val="100000"/>
              </a:lnSpc>
              <a:spcBef>
                <a:spcPts val="600"/>
              </a:spcBef>
              <a:spcAft>
                <a:spcPts val="600"/>
              </a:spcAft>
            </a:pPr>
            <a:r>
              <a:rPr lang="en-US" sz="1400" dirty="0">
                <a:solidFill>
                  <a:srgbClr val="404040"/>
                </a:solidFill>
              </a:rPr>
              <a:t>48% of students have said their parents drink alcohol. </a:t>
            </a:r>
            <a:r>
              <a:rPr lang="en-GB" sz="1400" dirty="0">
                <a:solidFill>
                  <a:srgbClr val="404040"/>
                </a:solidFill>
              </a:rPr>
              <a:t>Of the 48%, just under a third noticed one or more changes within their parents/carers when they drink.</a:t>
            </a:r>
          </a:p>
          <a:p>
            <a:pPr>
              <a:lnSpc>
                <a:spcPct val="100000"/>
              </a:lnSpc>
              <a:spcBef>
                <a:spcPts val="600"/>
              </a:spcBef>
              <a:spcAft>
                <a:spcPts val="600"/>
              </a:spcAft>
            </a:pPr>
            <a:r>
              <a:rPr lang="en-GB" sz="1400" dirty="0">
                <a:solidFill>
                  <a:srgbClr val="404040"/>
                </a:solidFill>
              </a:rPr>
              <a:t>34% of pupils live in a household where someone smokes and 14% use rooms at home which are also used for smoking. 17% sometimes travel in a car when someone is smoking. </a:t>
            </a:r>
            <a:r>
              <a:rPr lang="en-US" sz="1400" dirty="0">
                <a:solidFill>
                  <a:srgbClr val="404040"/>
                </a:solidFill>
              </a:rPr>
              <a:t>SEN and Young Carers are most likely to be exposed to smoking in all locations.</a:t>
            </a:r>
          </a:p>
          <a:p>
            <a:pPr>
              <a:lnSpc>
                <a:spcPct val="100000"/>
              </a:lnSpc>
              <a:spcBef>
                <a:spcPts val="600"/>
              </a:spcBef>
              <a:spcAft>
                <a:spcPts val="600"/>
              </a:spcAft>
            </a:pPr>
            <a:r>
              <a:rPr lang="en-GB" sz="1400" dirty="0">
                <a:solidFill>
                  <a:srgbClr val="404040"/>
                </a:solidFill>
              </a:rPr>
              <a:t>5% of pupils know someone who takes drugs, with the percentage increasing the most amongst FSM, SEN and Young Carers, (9%, 8% and 8% respectively). </a:t>
            </a:r>
          </a:p>
        </p:txBody>
      </p:sp>
    </p:spTree>
    <p:extLst>
      <p:ext uri="{BB962C8B-B14F-4D97-AF65-F5344CB8AC3E}">
        <p14:creationId xmlns:p14="http://schemas.microsoft.com/office/powerpoint/2010/main" val="42732190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(4)</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9% of SEN pupils have had a drink in the last 7 days (v. 6% of all primary pupils). </a:t>
            </a:r>
          </a:p>
          <a:p>
            <a:pPr>
              <a:lnSpc>
                <a:spcPct val="100000"/>
              </a:lnSpc>
              <a:spcBef>
                <a:spcPts val="600"/>
              </a:spcBef>
              <a:spcAft>
                <a:spcPts val="600"/>
              </a:spcAft>
            </a:pPr>
            <a:r>
              <a:rPr lang="en-GB" sz="1400" dirty="0">
                <a:solidFill>
                  <a:srgbClr val="404040"/>
                </a:solidFill>
              </a:rPr>
              <a:t>SEN pupils are more likely across all statements to notice things when their parents/carers drink, for example 20% say they notice a change in their parents/carers behaviour when they drink, higher than 17% of all primary pupils.</a:t>
            </a:r>
          </a:p>
          <a:p>
            <a:pPr>
              <a:lnSpc>
                <a:spcPct val="100000"/>
              </a:lnSpc>
              <a:spcBef>
                <a:spcPts val="600"/>
              </a:spcBef>
              <a:spcAft>
                <a:spcPts val="600"/>
              </a:spcAft>
            </a:pPr>
            <a:r>
              <a:rPr lang="en-GB" sz="1400" dirty="0">
                <a:solidFill>
                  <a:srgbClr val="404040"/>
                </a:solidFill>
              </a:rPr>
              <a:t>42% of SEN pupils say their parents/carers smoke (v. 34% of all primary pupils). 14% of pupils with SEN are exposed to smoking at home indoors and during car journeys. For all primary pupils the comparable figure is 8%.  </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68% of all primary pupils would like their parents/carers to tell them about growing up and body changes, 61% of pupils with SEN would like this. </a:t>
            </a:r>
            <a:r>
              <a:rPr lang="en-GB" sz="14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SEN pupils are more likely to be want to </a:t>
            </a:r>
            <a:r>
              <a:rPr lang="en-GB" sz="1400" dirty="0">
                <a:solidFill>
                  <a:srgbClr val="404040"/>
                </a:solidFill>
                <a:ea typeface="MS Mincho" panose="02020609040205080304" pitchFamily="49" charset="-128"/>
                <a:cs typeface="Calibri" panose="020F0502020204030204" pitchFamily="34" charset="0"/>
              </a:rPr>
              <a:t>be </a:t>
            </a:r>
            <a:r>
              <a:rPr lang="en-GB" sz="14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told by a school nurse and visitors to the school.</a:t>
            </a:r>
          </a:p>
          <a:p>
            <a:pPr>
              <a:lnSpc>
                <a:spcPct val="100000"/>
              </a:lnSpc>
              <a:spcBef>
                <a:spcPts val="600"/>
              </a:spcBef>
              <a:spcAft>
                <a:spcPts val="600"/>
              </a:spcAft>
            </a:pPr>
            <a:r>
              <a:rPr lang="en-GB" sz="1400" dirty="0">
                <a:solidFill>
                  <a:srgbClr val="404040"/>
                </a:solidFill>
              </a:rPr>
              <a:t>Compared to all primary pupils, SEN pupils feel less able to take part in activities important to them (76% saying ‘Yes, I can’, v. 84%). 84% of SEN pupils say they have space to relax and do activities (v. 89% of all primary pupils).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72% of SEN pupils say their parents/carers help when something bothers them online (v. 81% of all primary pupils), and 70% have parents/carers that know the passwords to sites/apps they use (v. 77% overall). SEN parents/carers are more likely to watch what SEN pupils are doing online (50% v. 45% of all primary pupils). </a:t>
            </a:r>
          </a:p>
          <a:p>
            <a:pPr>
              <a:lnSpc>
                <a:spcPct val="100000"/>
              </a:lnSpc>
              <a:spcBef>
                <a:spcPts val="600"/>
              </a:spcBef>
              <a:spcAft>
                <a:spcPts val="600"/>
              </a:spcAft>
            </a:pPr>
            <a:r>
              <a:rPr lang="en-GB" sz="1400" dirty="0">
                <a:solidFill>
                  <a:srgbClr val="404040"/>
                </a:solidFill>
              </a:rPr>
              <a:t>SEN Pupils are less likely to have been told how to stay safe online by parents/carers or by school and are less likely to always follow the advice they have been given (58% of SEN pupils v. 65% of all pupils). </a:t>
            </a:r>
          </a:p>
          <a:p>
            <a:pPr>
              <a:lnSpc>
                <a:spcPct val="100000"/>
              </a:lnSpc>
              <a:spcBef>
                <a:spcPts val="600"/>
              </a:spcBef>
              <a:spcAft>
                <a:spcPts val="600"/>
              </a:spcAft>
            </a:pPr>
            <a:r>
              <a:rPr lang="en-US" sz="1400" dirty="0">
                <a:solidFill>
                  <a:srgbClr val="404040"/>
                </a:solidFill>
              </a:rPr>
              <a:t>28% of SEN pupils have used services for young people in Doncaster and are the most likely cohort to have used them. </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0092443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(1)</a:t>
            </a:r>
          </a:p>
        </p:txBody>
      </p:sp>
      <p:sp>
        <p:nvSpPr>
          <p:cNvPr id="6" name="Content Placeholder 2"/>
          <p:cNvSpPr>
            <a:spLocks noGrp="1"/>
          </p:cNvSpPr>
          <p:nvPr>
            <p:ph idx="1"/>
          </p:nvPr>
        </p:nvSpPr>
        <p:spPr>
          <a:xfrm>
            <a:off x="183018" y="834244"/>
            <a:ext cx="11315075" cy="5678068"/>
          </a:xfrm>
        </p:spPr>
        <p:txBody>
          <a:bodyPr>
            <a:noAutofit/>
          </a:bodyPr>
          <a:lstStyle/>
          <a:p>
            <a:pPr marL="0" indent="0">
              <a:lnSpc>
                <a:spcPct val="100000"/>
              </a:lnSpc>
              <a:spcBef>
                <a:spcPts val="600"/>
              </a:spcBef>
              <a:spcAft>
                <a:spcPts val="600"/>
              </a:spcAft>
              <a:buNone/>
            </a:pPr>
            <a:r>
              <a:rPr lang="en-GB" sz="1400" dirty="0">
                <a:solidFill>
                  <a:srgbClr val="404040"/>
                </a:solidFill>
              </a:rPr>
              <a:t>Analysing the data by different cohorts, pupils who are young carers have shown some interesting differences against the overall sample. 8% (201) identified themselves as young carers. As with those pupils with SEN, those differences are not always favourable for the young carers. For example, this cohort has a higher exposure to being bullied, including online, at home and at school, and by children they don’t know. This and other key differences have been listed below and, as in the previous sections, in the absence of causality it has not been attempted to explain the reasons for those differences.</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bg2">
                    <a:lumMod val="25000"/>
                  </a:schemeClr>
                </a:solidFill>
              </a:rPr>
              <a:t>Young carers are the cohort least likely to agree with positive statements about eating meals, for example being able to eat with friends (67% v. 75% of all primary pupils) and having a nice space to eat (29% v. 35% overall). </a:t>
            </a:r>
          </a:p>
          <a:p>
            <a:pPr>
              <a:lnSpc>
                <a:spcPct val="100000"/>
              </a:lnSpc>
              <a:spcBef>
                <a:spcPts val="600"/>
              </a:spcBef>
              <a:spcAft>
                <a:spcPts val="600"/>
              </a:spcAft>
            </a:pPr>
            <a:r>
              <a:rPr lang="en-GB" sz="1400" dirty="0">
                <a:solidFill>
                  <a:schemeClr val="bg2">
                    <a:lumMod val="25000"/>
                  </a:schemeClr>
                </a:solidFill>
              </a:rPr>
              <a:t>During mealtimes at home, young carers are less likely to find mealtimes enjoyable than average (43% v 48% of all primary pupils). 65% of young carers eat with family/people in their house, lower than all primary pupils at 72%.</a:t>
            </a:r>
          </a:p>
          <a:p>
            <a:pPr>
              <a:lnSpc>
                <a:spcPct val="100000"/>
              </a:lnSpc>
              <a:spcBef>
                <a:spcPts val="600"/>
              </a:spcBef>
              <a:spcAft>
                <a:spcPts val="600"/>
              </a:spcAft>
            </a:pPr>
            <a:r>
              <a:rPr lang="en-GB" sz="1400" dirty="0">
                <a:solidFill>
                  <a:schemeClr val="bg2">
                    <a:lumMod val="25000"/>
                  </a:schemeClr>
                </a:solidFill>
              </a:rPr>
              <a:t>Young carers are the group most likely not be allowed to use mobile phone when eating.</a:t>
            </a:r>
          </a:p>
          <a:p>
            <a:pPr>
              <a:lnSpc>
                <a:spcPct val="100000"/>
              </a:lnSpc>
              <a:spcBef>
                <a:spcPts val="600"/>
              </a:spcBef>
              <a:spcAft>
                <a:spcPts val="600"/>
              </a:spcAft>
            </a:pPr>
            <a:r>
              <a:rPr lang="en-GB" sz="1400" dirty="0">
                <a:solidFill>
                  <a:schemeClr val="bg2">
                    <a:lumMod val="25000"/>
                  </a:schemeClr>
                </a:solidFill>
              </a:rPr>
              <a:t>Young carers appear to have similar food habits to the rest of primary pupils, with the exception that they are more likely to consume takeaway-style meals everyday/most days than average (19% v. 15% overall).</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chemeClr val="bg2">
                    <a:lumMod val="25000"/>
                  </a:schemeClr>
                </a:solidFill>
              </a:rPr>
              <a:t>38% of young carers have visited the dentist in the last year, compared to 45% of all primary pupils. </a:t>
            </a:r>
          </a:p>
          <a:p>
            <a:pPr>
              <a:lnSpc>
                <a:spcPct val="100000"/>
              </a:lnSpc>
              <a:spcBef>
                <a:spcPts val="600"/>
              </a:spcBef>
              <a:spcAft>
                <a:spcPts val="600"/>
              </a:spcAft>
            </a:pPr>
            <a:r>
              <a:rPr lang="en-GB" sz="1400" dirty="0">
                <a:solidFill>
                  <a:schemeClr val="bg2">
                    <a:lumMod val="25000"/>
                  </a:schemeClr>
                </a:solidFill>
              </a:rPr>
              <a:t>53% of young carers have had a day off for reasons other than a common illnesses/holidays. The main reason is for hospital appointments, and they are more likely to state this reason than all primary pupils. </a:t>
            </a: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832199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(2)</a:t>
            </a:r>
          </a:p>
        </p:txBody>
      </p:sp>
      <p:sp>
        <p:nvSpPr>
          <p:cNvPr id="6" name="Content Placeholder 2"/>
          <p:cNvSpPr>
            <a:spLocks noGrp="1"/>
          </p:cNvSpPr>
          <p:nvPr>
            <p:ph idx="1"/>
          </p:nvPr>
        </p:nvSpPr>
        <p:spPr>
          <a:xfrm>
            <a:off x="183019" y="834244"/>
            <a:ext cx="11266436" cy="5678068"/>
          </a:xfrm>
        </p:spPr>
        <p:txBody>
          <a:bodyPr>
            <a:noAutofit/>
          </a:bodyPr>
          <a:lstStyle/>
          <a:p>
            <a:pPr marL="0" indent="0">
              <a:lnSpc>
                <a:spcPct val="100000"/>
              </a:lnSpc>
              <a:spcBef>
                <a:spcPts val="600"/>
              </a:spcBef>
              <a:spcAft>
                <a:spcPts val="600"/>
              </a:spcAft>
              <a:buNone/>
            </a:pPr>
            <a:r>
              <a:rPr lang="en-GB" sz="1800" b="1" dirty="0">
                <a:solidFill>
                  <a:srgbClr val="F2851F"/>
                </a:solidFill>
              </a:rPr>
              <a:t>Physical activity</a:t>
            </a:r>
          </a:p>
          <a:p>
            <a:pPr>
              <a:lnSpc>
                <a:spcPct val="100000"/>
              </a:lnSpc>
              <a:spcBef>
                <a:spcPts val="600"/>
              </a:spcBef>
              <a:spcAft>
                <a:spcPts val="600"/>
              </a:spcAft>
            </a:pPr>
            <a:r>
              <a:rPr lang="en-GB" sz="1400" dirty="0">
                <a:solidFill>
                  <a:schemeClr val="bg2">
                    <a:lumMod val="25000"/>
                  </a:schemeClr>
                </a:solidFill>
              </a:rPr>
              <a:t>Young carers are active and do their exercise the most with friends during school. They are more likely than all primary pupils to exercise alone (48% v. 45%).</a:t>
            </a:r>
          </a:p>
          <a:p>
            <a:pPr>
              <a:lnSpc>
                <a:spcPct val="100000"/>
              </a:lnSpc>
              <a:spcBef>
                <a:spcPts val="600"/>
              </a:spcBef>
              <a:spcAft>
                <a:spcPts val="600"/>
              </a:spcAft>
            </a:pPr>
            <a:r>
              <a:rPr lang="en-GB" sz="1400" dirty="0">
                <a:solidFill>
                  <a:schemeClr val="bg2">
                    <a:lumMod val="25000"/>
                  </a:schemeClr>
                </a:solidFill>
              </a:rPr>
              <a:t>44% of young carers do more than 1 hour of exercise on average each day, slightly more than pupils overall (42%) and 86% of young carers enjoy physical exercise a lot/ quite a lot, again slightly higher than all primary pupils (84%).</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70% of young carers said that yes, they feel love and support at home, this is the second lowest score amongst all cohorts (v. 77% for all pupils). </a:t>
            </a:r>
          </a:p>
          <a:p>
            <a:pPr>
              <a:lnSpc>
                <a:spcPct val="100000"/>
              </a:lnSpc>
              <a:spcBef>
                <a:spcPts val="600"/>
              </a:spcBef>
              <a:spcAft>
                <a:spcPts val="600"/>
              </a:spcAft>
            </a:pPr>
            <a:r>
              <a:rPr lang="en-GB" sz="1400" dirty="0">
                <a:solidFill>
                  <a:srgbClr val="404040"/>
                </a:solidFill>
              </a:rPr>
              <a:t>45% of young carers have been bullied at or near school over the last 12 months, compared to 31% of all primary pupils.</a:t>
            </a:r>
          </a:p>
          <a:p>
            <a:pPr>
              <a:lnSpc>
                <a:spcPct val="100000"/>
              </a:lnSpc>
              <a:spcBef>
                <a:spcPts val="600"/>
              </a:spcBef>
              <a:spcAft>
                <a:spcPts val="600"/>
              </a:spcAft>
            </a:pPr>
            <a:r>
              <a:rPr lang="en-GB" sz="1400" dirty="0">
                <a:solidFill>
                  <a:srgbClr val="404040"/>
                </a:solidFill>
              </a:rPr>
              <a:t>Young carers are also more likely to be bullied in all the places we asked them, and they were the cohort with the highest percentage for all options (Online 27%, near home 25%, in town 14% and at home 23%). They are also more likely to be bullied by an adult they know and an adult they don’t know (9% and 6% v. 4% and 3% of all primary pupils). </a:t>
            </a:r>
          </a:p>
          <a:p>
            <a:pPr>
              <a:lnSpc>
                <a:spcPct val="100000"/>
              </a:lnSpc>
              <a:spcBef>
                <a:spcPts val="600"/>
              </a:spcBef>
              <a:spcAft>
                <a:spcPts val="600"/>
              </a:spcAft>
            </a:pPr>
            <a:r>
              <a:rPr lang="en-GB" sz="1400" dirty="0">
                <a:solidFill>
                  <a:srgbClr val="404040"/>
                </a:solidFill>
              </a:rPr>
              <a:t>‘The way you look’ is the most cited cause for young carers being bullied with 31% saying this is the reason, compared to 29% overall. Across all reasons young carers have the highest percentage amongst all cohorts for ability (21%), what you wear (21%), and being LGBTQ (9%). </a:t>
            </a:r>
          </a:p>
          <a:p>
            <a:pPr>
              <a:lnSpc>
                <a:spcPct val="100000"/>
              </a:lnSpc>
              <a:spcBef>
                <a:spcPts val="600"/>
              </a:spcBef>
              <a:spcAft>
                <a:spcPts val="600"/>
              </a:spcAft>
            </a:pPr>
            <a:r>
              <a:rPr lang="en-GB" sz="1400" dirty="0">
                <a:solidFill>
                  <a:srgbClr val="404040"/>
                </a:solidFill>
              </a:rPr>
              <a:t>Young carers are more likely to ‘not tell anyone’ when they are bullied with 25% saying so compared to 21% of all pupils. </a:t>
            </a:r>
          </a:p>
          <a:p>
            <a:pPr>
              <a:lnSpc>
                <a:spcPct val="100000"/>
              </a:lnSpc>
              <a:spcBef>
                <a:spcPts val="600"/>
              </a:spcBef>
              <a:spcAft>
                <a:spcPts val="600"/>
              </a:spcAft>
            </a:pPr>
            <a:r>
              <a:rPr lang="en-GB" sz="1400" dirty="0">
                <a:solidFill>
                  <a:srgbClr val="404040"/>
                </a:solidFill>
              </a:rPr>
              <a:t>26% of young carers said they have deliberately upset or hurt someone else at school in the last 12 months, compared to 18% of all primary pupils. </a:t>
            </a: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8637125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(3)</a:t>
            </a:r>
          </a:p>
        </p:txBody>
      </p:sp>
      <p:sp>
        <p:nvSpPr>
          <p:cNvPr id="6" name="Content Placeholder 2"/>
          <p:cNvSpPr>
            <a:spLocks noGrp="1"/>
          </p:cNvSpPr>
          <p:nvPr>
            <p:ph idx="1"/>
          </p:nvPr>
        </p:nvSpPr>
        <p:spPr>
          <a:xfrm>
            <a:off x="183019" y="834244"/>
            <a:ext cx="11276164" cy="5678068"/>
          </a:xfrm>
        </p:spPr>
        <p:txBody>
          <a:bodyPr>
            <a:noAutofit/>
          </a:bodyPr>
          <a:lstStyle/>
          <a:p>
            <a:pPr marL="0" indent="0">
              <a:lnSpc>
                <a:spcPct val="100000"/>
              </a:lnSpc>
              <a:spcBef>
                <a:spcPts val="600"/>
              </a:spcBef>
              <a:spcAft>
                <a:spcPts val="600"/>
              </a:spcAft>
              <a:buNone/>
            </a:pPr>
            <a:r>
              <a:rPr lang="en-GB" sz="1800" b="1" dirty="0">
                <a:solidFill>
                  <a:srgbClr val="7030A0"/>
                </a:solidFill>
              </a:rPr>
              <a:t>Emotional wellbeing</a:t>
            </a:r>
          </a:p>
          <a:p>
            <a:pPr>
              <a:lnSpc>
                <a:spcPct val="100000"/>
              </a:lnSpc>
              <a:spcBef>
                <a:spcPts val="600"/>
              </a:spcBef>
              <a:spcAft>
                <a:spcPts val="600"/>
              </a:spcAft>
            </a:pPr>
            <a:r>
              <a:rPr lang="en-GB" sz="1400" dirty="0">
                <a:solidFill>
                  <a:srgbClr val="404040"/>
                </a:solidFill>
              </a:rPr>
              <a:t>56% of young carers describe themselves as happy/very happy, the lowest score amongst all cohorts (68% amongst all primary pupils). </a:t>
            </a:r>
          </a:p>
          <a:p>
            <a:pPr>
              <a:lnSpc>
                <a:spcPct val="100000"/>
              </a:lnSpc>
              <a:spcBef>
                <a:spcPts val="600"/>
              </a:spcBef>
              <a:spcAft>
                <a:spcPts val="600"/>
              </a:spcAft>
            </a:pPr>
            <a:r>
              <a:rPr lang="en-GB" sz="1400" dirty="0">
                <a:solidFill>
                  <a:srgbClr val="404040"/>
                </a:solidFill>
              </a:rPr>
              <a:t>Young carers are less likely than other students to worry about exams and tests (21% compared to 35% overall) but are the group most likely to worry about being bullied (26% v. 18% of all primary pupils), and money problems/family finances (14% v. 9% of all primary pupils). </a:t>
            </a:r>
          </a:p>
          <a:p>
            <a:pPr>
              <a:lnSpc>
                <a:spcPct val="100000"/>
              </a:lnSpc>
              <a:spcBef>
                <a:spcPts val="600"/>
              </a:spcBef>
              <a:spcAft>
                <a:spcPts val="600"/>
              </a:spcAft>
            </a:pPr>
            <a:r>
              <a:rPr lang="en-GB" sz="1400" dirty="0">
                <a:solidFill>
                  <a:srgbClr val="404040"/>
                </a:solidFill>
              </a:rPr>
              <a:t>When something goes wrong, 40% of young carers say the ‘get upset and feel bad for ages’ compared to 25% of pupils overall, however 70% of young carers say that if they don’t succeed at something they would ‘have another go’ higher than all primary pupils at 68%</a:t>
            </a:r>
          </a:p>
          <a:p>
            <a:pPr>
              <a:lnSpc>
                <a:spcPct val="100000"/>
              </a:lnSpc>
              <a:spcBef>
                <a:spcPts val="600"/>
              </a:spcBef>
              <a:spcAft>
                <a:spcPts val="600"/>
              </a:spcAft>
            </a:pPr>
            <a:r>
              <a:rPr lang="en-GB" sz="1400" dirty="0">
                <a:solidFill>
                  <a:srgbClr val="404040"/>
                </a:solidFill>
              </a:rPr>
              <a:t>24% of young carers have a high resilience score, compared to 30% of all pupils.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The majority of pupils feel safe at home (86%), this figure drops to 76% for young carers. </a:t>
            </a:r>
          </a:p>
          <a:p>
            <a:pPr>
              <a:lnSpc>
                <a:spcPct val="100000"/>
              </a:lnSpc>
              <a:spcBef>
                <a:spcPts val="600"/>
              </a:spcBef>
              <a:spcAft>
                <a:spcPts val="600"/>
              </a:spcAft>
            </a:pPr>
            <a:r>
              <a:rPr lang="en-GB" sz="1400" dirty="0">
                <a:solidFill>
                  <a:srgbClr val="404040"/>
                </a:solidFill>
              </a:rPr>
              <a:t>78% of young carers are able to play in a nice, safe place at home or near the home, although high, this is the lowest figure amongst all cohorts (86% of all primary pupils are able to do so). </a:t>
            </a:r>
            <a:endParaRPr lang="en-GB" sz="1400" dirty="0">
              <a:solidFill>
                <a:srgbClr val="404040"/>
              </a:solidFill>
              <a:highlight>
                <a:srgbClr val="FFFF00"/>
              </a:highlight>
            </a:endParaRPr>
          </a:p>
          <a:p>
            <a:pPr>
              <a:lnSpc>
                <a:spcPct val="100000"/>
              </a:lnSpc>
              <a:spcBef>
                <a:spcPts val="600"/>
              </a:spcBef>
              <a:spcAft>
                <a:spcPts val="600"/>
              </a:spcAft>
            </a:pPr>
            <a:r>
              <a:rPr lang="en-GB" sz="1400" dirty="0">
                <a:solidFill>
                  <a:srgbClr val="404040"/>
                </a:solidFill>
              </a:rPr>
              <a:t>Young carers score the lowest across all statements regarding feeling safe in their environment. 73% feels safe when going out during the day (86% overall), 68% feel safe/very safe when going to and from school (80% overall) and 77% feel safe at school (87% overall). ‘Only’ 30% of young carers feel that way when going out after dark (37% overall). </a:t>
            </a:r>
          </a:p>
          <a:p>
            <a:pPr>
              <a:lnSpc>
                <a:spcPct val="100000"/>
              </a:lnSpc>
              <a:spcBef>
                <a:spcPts val="600"/>
              </a:spcBef>
              <a:spcAft>
                <a:spcPts val="600"/>
              </a:spcAft>
            </a:pPr>
            <a:r>
              <a:rPr lang="en-GB" sz="1400" dirty="0">
                <a:solidFill>
                  <a:srgbClr val="404040"/>
                </a:solidFill>
              </a:rPr>
              <a:t>Young carers are more likely to come into contact with knives than pupils overall. 28% have seen someone in their local area use knives to fight or threaten someone else (17% overall) and 15% have, or know someone who has, carried a knife outside of their home for the purpose of protection (7% overall). </a:t>
            </a: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3914004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(4)</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8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Young carers are more likely to notice things about their parents/carers when they drink. 31% of pupils overall notice an impact when their parents/carers drink (such as behavioural changes, drinking in secret), amongst the young carer cohort this is 50%.</a:t>
            </a:r>
          </a:p>
          <a:p>
            <a:pPr>
              <a:lnSpc>
                <a:spcPct val="100000"/>
              </a:lnSpc>
              <a:spcBef>
                <a:spcPts val="600"/>
              </a:spcBef>
              <a:spcAft>
                <a:spcPts val="600"/>
              </a:spcAft>
            </a:pPr>
            <a:r>
              <a:rPr lang="en-GB" sz="1400" dirty="0">
                <a:solidFill>
                  <a:srgbClr val="404040"/>
                </a:solidFill>
              </a:rPr>
              <a:t>Young carers are more likely to be exposed to smoking. 42% of the young carers say someone at home smokes (v. 34% of all primary pupils) 25% say someone smokes in rooms they use (v. 14% overall) and 27% travel in a car with at least one person smoking (v. 17% overall). </a:t>
            </a:r>
          </a:p>
          <a:p>
            <a:pPr>
              <a:lnSpc>
                <a:spcPct val="100000"/>
              </a:lnSpc>
              <a:spcBef>
                <a:spcPts val="600"/>
              </a:spcBef>
              <a:spcAft>
                <a:spcPts val="600"/>
              </a:spcAft>
            </a:pPr>
            <a:r>
              <a:rPr lang="en-GB" sz="1400" dirty="0">
                <a:solidFill>
                  <a:srgbClr val="404040"/>
                </a:solidFill>
              </a:rPr>
              <a:t>Young carers are also more likely to know someone who takes drugs to get high. 8% said they know someone, compared to 5% of all primary pupils.  </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Young carers are less likely to speak to parents/carers about their body changes and growing up than all primary pupils (62% and 68% respectively) and are the cohort who are most worried about these changes (21% were worried v. 14% of all primary pupils). </a:t>
            </a:r>
          </a:p>
          <a:p>
            <a:pPr>
              <a:lnSpc>
                <a:spcPct val="100000"/>
              </a:lnSpc>
              <a:spcBef>
                <a:spcPts val="600"/>
              </a:spcBef>
              <a:spcAft>
                <a:spcPts val="600"/>
              </a:spcAft>
            </a:pPr>
            <a:r>
              <a:rPr lang="en-GB" sz="1400" dirty="0">
                <a:solidFill>
                  <a:srgbClr val="404040"/>
                </a:solidFill>
              </a:rPr>
              <a:t>75% of young carers feel they can take part in activities that are important to them (v. 84% </a:t>
            </a:r>
            <a:r>
              <a:rPr lang="en-GB" sz="1400" dirty="0">
                <a:solidFill>
                  <a:schemeClr val="bg2">
                    <a:lumMod val="25000"/>
                  </a:schemeClr>
                </a:solidFill>
              </a:rPr>
              <a:t>of all primary pupils</a:t>
            </a:r>
            <a:r>
              <a:rPr lang="en-GB" sz="1400" dirty="0">
                <a:solidFill>
                  <a:srgbClr val="404040"/>
                </a:solidFill>
              </a:rPr>
              <a:t>). 83% of young carers feel they have space to relax and do the activities they want, compared to 89% overall.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Young carers are more likely to be encouraged to learn things online than pupils overall (55% v. 44% respectively) but less likely to have appropriate/inappropriate sites explained to them (68% v. 71% across all pupils) and less likely to have help when something bothers them (78% v. 81% overall). </a:t>
            </a:r>
          </a:p>
          <a:p>
            <a:pPr>
              <a:lnSpc>
                <a:spcPct val="100000"/>
              </a:lnSpc>
              <a:spcBef>
                <a:spcPts val="600"/>
              </a:spcBef>
              <a:spcAft>
                <a:spcPts val="600"/>
              </a:spcAft>
            </a:pPr>
            <a:r>
              <a:rPr lang="en-GB" sz="1400" dirty="0">
                <a:solidFill>
                  <a:srgbClr val="404040"/>
                </a:solidFill>
              </a:rPr>
              <a:t>60% of young carers ‘always’ follow the advice to stay safe online (v. 65% overall). A greater proportion of young carers than pupils overall have lied about their age to access a site/game (45% v. 37% overall) and seen pictures that have upset them (41% v. 31% overall). </a:t>
            </a:r>
          </a:p>
          <a:p>
            <a:pPr>
              <a:lnSpc>
                <a:spcPct val="100000"/>
              </a:lnSpc>
              <a:spcBef>
                <a:spcPts val="600"/>
              </a:spcBef>
              <a:spcAft>
                <a:spcPts val="600"/>
              </a:spcAft>
            </a:pPr>
            <a:r>
              <a:rPr lang="en-US" sz="1400" dirty="0">
                <a:solidFill>
                  <a:srgbClr val="404040"/>
                </a:solidFill>
              </a:rPr>
              <a:t>25% of young carers have used services for young people in Doncaster. </a:t>
            </a:r>
            <a:endParaRPr lang="en-GB" sz="1400" dirty="0">
              <a:solidFill>
                <a:srgbClr val="404040"/>
              </a:solidFill>
            </a:endParaRPr>
          </a:p>
          <a:p>
            <a:pPr>
              <a:lnSpc>
                <a:spcPct val="100000"/>
              </a:lnSpc>
              <a:spcBef>
                <a:spcPts val="600"/>
              </a:spcBef>
              <a:spcAft>
                <a:spcPts val="600"/>
              </a:spcAft>
            </a:pPr>
            <a:endParaRPr lang="en-GB" sz="1400" dirty="0"/>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988877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(1)</a:t>
            </a:r>
          </a:p>
        </p:txBody>
      </p:sp>
      <p:sp>
        <p:nvSpPr>
          <p:cNvPr id="6" name="Content Placeholder 2"/>
          <p:cNvSpPr>
            <a:spLocks noGrp="1"/>
          </p:cNvSpPr>
          <p:nvPr>
            <p:ph idx="1"/>
          </p:nvPr>
        </p:nvSpPr>
        <p:spPr>
          <a:xfrm>
            <a:off x="183019" y="834244"/>
            <a:ext cx="11276164" cy="5678068"/>
          </a:xfrm>
        </p:spPr>
        <p:txBody>
          <a:bodyPr>
            <a:noAutofit/>
          </a:bodyPr>
          <a:lstStyle/>
          <a:p>
            <a:pPr marL="0" indent="0">
              <a:lnSpc>
                <a:spcPct val="100000"/>
              </a:lnSpc>
              <a:spcBef>
                <a:spcPts val="600"/>
              </a:spcBef>
              <a:spcAft>
                <a:spcPts val="600"/>
              </a:spcAft>
              <a:buNone/>
            </a:pPr>
            <a:r>
              <a:rPr lang="en-GB" sz="1400" dirty="0">
                <a:solidFill>
                  <a:srgbClr val="404040"/>
                </a:solidFill>
              </a:rPr>
              <a:t>17% (450) of the sample identified as being in receipt of free school meals (FSM). There are fewer differences in the data compared to those with pupils with SEN and young carers, though some of those differences are worth noting and are therefore highlighted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rgbClr val="404040"/>
                </a:solidFill>
              </a:rPr>
              <a:t>Whereas overall 8% of pupils said they don’t eat breakfast in the mornings and 5% only have a drink, these figures increase to 12% and 8% amongst those pupils on free school meals. When asked why , of those that don’t have breakfast 4% of FSM pupils say it is because there are no breakfast options at home, and this is higher than pupils overall (2%). </a:t>
            </a:r>
          </a:p>
          <a:p>
            <a:pPr>
              <a:lnSpc>
                <a:spcPct val="100000"/>
              </a:lnSpc>
              <a:spcBef>
                <a:spcPts val="600"/>
              </a:spcBef>
              <a:spcAft>
                <a:spcPts val="600"/>
              </a:spcAft>
            </a:pPr>
            <a:r>
              <a:rPr lang="en-GB" sz="1400" dirty="0">
                <a:solidFill>
                  <a:srgbClr val="404040"/>
                </a:solidFill>
              </a:rPr>
              <a:t>36% of FSM pupils say that the food they like is chosen when their parent/carer goes food shopping, 3% higher than average.</a:t>
            </a:r>
          </a:p>
          <a:p>
            <a:pPr>
              <a:lnSpc>
                <a:spcPct val="100000"/>
              </a:lnSpc>
              <a:spcBef>
                <a:spcPts val="600"/>
              </a:spcBef>
              <a:spcAft>
                <a:spcPts val="600"/>
              </a:spcAft>
            </a:pPr>
            <a:r>
              <a:rPr lang="en-GB" sz="1400" dirty="0">
                <a:solidFill>
                  <a:srgbClr val="404040"/>
                </a:solidFill>
              </a:rPr>
              <a:t>Pupils were asked to think about their mealtimes at home. For FSM pupils, 55% say that they eat around the table, lower than the average of 62% of all primary pupils that say the same. They are also less likely to say that mealtimes are enjoyable (44% v. 48% of all primary pupils). </a:t>
            </a:r>
          </a:p>
          <a:p>
            <a:pPr>
              <a:lnSpc>
                <a:spcPct val="100000"/>
              </a:lnSpc>
              <a:spcBef>
                <a:spcPts val="600"/>
              </a:spcBef>
              <a:spcAft>
                <a:spcPts val="600"/>
              </a:spcAft>
            </a:pPr>
            <a:r>
              <a:rPr lang="en-GB" sz="1400" dirty="0">
                <a:solidFill>
                  <a:srgbClr val="404040"/>
                </a:solidFill>
              </a:rPr>
              <a:t>Eating takeaway-style food ‘most days’ or ‘every day’ is higher amongst FSM pupils than pupils overall (18% v. 15% of all primary pupils), similarly consuming energy, sports or fizzy drinks everyday/most days is higher amongst FSM pupils (39% v. 32% overall). </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Two thirds (68%) of FSM pupils clean their teeth at least twice a day, compared to 73% of all primary pupils and 46% have visited a dentist in the last year (v. 45% overall). </a:t>
            </a:r>
          </a:p>
          <a:p>
            <a:pPr>
              <a:lnSpc>
                <a:spcPct val="100000"/>
              </a:lnSpc>
              <a:spcBef>
                <a:spcPts val="600"/>
              </a:spcBef>
              <a:spcAft>
                <a:spcPts val="600"/>
              </a:spcAft>
            </a:pPr>
            <a:r>
              <a:rPr lang="en-US" sz="1400" dirty="0">
                <a:solidFill>
                  <a:srgbClr val="404040"/>
                </a:solidFill>
              </a:rPr>
              <a:t>50% of FSM pupils have had a day off in the last year that was not for a common illness/holiday. Although reason for this follows the same pattern as all pupils with hospital appointments, mental health and toothache at the top of the list, FSM pupils are more likely to have days off due to moving to a new house or not having the correct equipment for school (both at 5% compared to 2% for all pupils) and these are the highest scores amongst all cohorts.</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1687915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(2)</a:t>
            </a:r>
          </a:p>
        </p:txBody>
      </p:sp>
      <p:sp>
        <p:nvSpPr>
          <p:cNvPr id="6" name="Content Placeholder 2"/>
          <p:cNvSpPr>
            <a:spLocks noGrp="1"/>
          </p:cNvSpPr>
          <p:nvPr>
            <p:ph idx="1"/>
          </p:nvPr>
        </p:nvSpPr>
        <p:spPr>
          <a:xfrm>
            <a:off x="183018" y="834244"/>
            <a:ext cx="11256710"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a:t>
            </a:r>
          </a:p>
          <a:p>
            <a:pPr>
              <a:lnSpc>
                <a:spcPct val="100000"/>
              </a:lnSpc>
              <a:spcBef>
                <a:spcPts val="600"/>
              </a:spcBef>
              <a:spcAft>
                <a:spcPts val="600"/>
              </a:spcAft>
            </a:pPr>
            <a:r>
              <a:rPr lang="en-GB" sz="1400" dirty="0">
                <a:solidFill>
                  <a:srgbClr val="404040"/>
                </a:solidFill>
              </a:rPr>
              <a:t>Pupils that receive FSM are less likely to be driven by car to school (40% v. 45% avg) and slightly more likely to cycle (8% v. 5% overall). </a:t>
            </a:r>
          </a:p>
          <a:p>
            <a:pPr>
              <a:lnSpc>
                <a:spcPct val="100000"/>
              </a:lnSpc>
              <a:spcBef>
                <a:spcPts val="600"/>
              </a:spcBef>
              <a:spcAft>
                <a:spcPts val="600"/>
              </a:spcAft>
            </a:pPr>
            <a:r>
              <a:rPr lang="en-GB" sz="1400" dirty="0">
                <a:solidFill>
                  <a:srgbClr val="404040"/>
                </a:solidFill>
              </a:rPr>
              <a:t>FSM pupils are as active as primary school pupils overall, enjoying physical activity with friends and families. However, FSM pupils are less likely to engage in activities associated with out of school clubs (28% v. 36% of all primary pupils). </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39% of pupils on FSM said they had been bullied within the last 12 months, compared to 31% of all primary pupils. 21% have been bullied online (15% overall), 16% have been bullied near home (13% overall). </a:t>
            </a:r>
          </a:p>
          <a:p>
            <a:pPr>
              <a:lnSpc>
                <a:spcPct val="100000"/>
              </a:lnSpc>
              <a:spcBef>
                <a:spcPts val="600"/>
              </a:spcBef>
              <a:spcAft>
                <a:spcPts val="600"/>
              </a:spcAft>
            </a:pPr>
            <a:r>
              <a:rPr lang="en-GB" sz="1400" dirty="0">
                <a:solidFill>
                  <a:srgbClr val="404040"/>
                </a:solidFill>
              </a:rPr>
              <a:t>FSM pupils are more likely to be bullied for their appearance with 32% stating it’s because of the way they look ( v. 29% of all primary pupils). FSM pupils are also more likely to be bullied because of their family background (14% v. 8% of all primary pupils).</a:t>
            </a:r>
          </a:p>
          <a:p>
            <a:pPr>
              <a:lnSpc>
                <a:spcPct val="100000"/>
              </a:lnSpc>
              <a:spcBef>
                <a:spcPts val="600"/>
              </a:spcBef>
              <a:spcAft>
                <a:spcPts val="600"/>
              </a:spcAft>
            </a:pPr>
            <a:r>
              <a:rPr lang="en-GB" sz="1400" dirty="0">
                <a:solidFill>
                  <a:srgbClr val="404040"/>
                </a:solidFill>
              </a:rPr>
              <a:t>48% of pupils that receive free school meals say the bullying stopped after they told someone, higher than 41% of pupils overall.</a:t>
            </a:r>
          </a:p>
          <a:p>
            <a:pPr>
              <a:lnSpc>
                <a:spcPct val="100000"/>
              </a:lnSpc>
              <a:spcBef>
                <a:spcPts val="600"/>
              </a:spcBef>
              <a:spcAft>
                <a:spcPts val="600"/>
              </a:spcAft>
            </a:pPr>
            <a:r>
              <a:rPr lang="en-GB" sz="1400" dirty="0">
                <a:solidFill>
                  <a:srgbClr val="404040"/>
                </a:solidFill>
              </a:rPr>
              <a:t>Whereas 18% of all primary pupils say they have deliberately hurt/upset someone at school in the last 12 months, the proportion of FSM students that say the same is higher at 24%.</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FSM pupils are less likely to say that they are happy/very happy with their life at the moment (63% v. 68% of all primary pupils). </a:t>
            </a:r>
          </a:p>
          <a:p>
            <a:pPr>
              <a:lnSpc>
                <a:spcPct val="100000"/>
              </a:lnSpc>
              <a:spcBef>
                <a:spcPts val="600"/>
              </a:spcBef>
              <a:spcAft>
                <a:spcPts val="600"/>
              </a:spcAft>
            </a:pPr>
            <a:r>
              <a:rPr lang="en-GB" sz="1400" dirty="0">
                <a:solidFill>
                  <a:srgbClr val="404040"/>
                </a:solidFill>
              </a:rPr>
              <a:t>FSM pupils are more likely than any other cohort to worry about money and family finances (12% v. 9% of all primary pupils). </a:t>
            </a:r>
          </a:p>
          <a:p>
            <a:pPr>
              <a:lnSpc>
                <a:spcPct val="100000"/>
              </a:lnSpc>
              <a:spcBef>
                <a:spcPts val="600"/>
              </a:spcBef>
              <a:spcAft>
                <a:spcPts val="600"/>
              </a:spcAft>
            </a:pPr>
            <a:r>
              <a:rPr lang="en-GB" sz="1400" dirty="0">
                <a:solidFill>
                  <a:srgbClr val="404040"/>
                </a:solidFill>
              </a:rPr>
              <a:t>FSM pupils are less resilient than all primary pupils, with less propensity to persevere when things go wrong and more likely to do something else or react negatively. </a:t>
            </a:r>
          </a:p>
        </p:txBody>
      </p:sp>
    </p:spTree>
    <p:extLst>
      <p:ext uri="{BB962C8B-B14F-4D97-AF65-F5344CB8AC3E}">
        <p14:creationId xmlns:p14="http://schemas.microsoft.com/office/powerpoint/2010/main" val="30422682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(3)</a:t>
            </a:r>
          </a:p>
        </p:txBody>
      </p:sp>
      <p:sp>
        <p:nvSpPr>
          <p:cNvPr id="6" name="Content Placeholder 2"/>
          <p:cNvSpPr>
            <a:spLocks noGrp="1"/>
          </p:cNvSpPr>
          <p:nvPr>
            <p:ph idx="1"/>
          </p:nvPr>
        </p:nvSpPr>
        <p:spPr>
          <a:xfrm>
            <a:off x="183018" y="834244"/>
            <a:ext cx="11256709" cy="5678068"/>
          </a:xfrm>
        </p:spPr>
        <p:txBody>
          <a:bodyPr>
            <a:noAutofit/>
          </a:bodyPr>
          <a:lstStyle/>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FSM Pupils are more likely to come into contact with knives than pupils overall. 25% have seen someone in their local area use knives to fight or threaten someone else (17% overall) and 13% have or know someone who has carried a knife outside of their home for the purpose of protection (7% overall). </a:t>
            </a:r>
          </a:p>
          <a:p>
            <a:pPr>
              <a:lnSpc>
                <a:spcPct val="100000"/>
              </a:lnSpc>
              <a:spcBef>
                <a:spcPts val="600"/>
              </a:spcBef>
              <a:spcAft>
                <a:spcPts val="600"/>
              </a:spcAft>
            </a:pPr>
            <a:r>
              <a:rPr lang="en-GB" sz="1400" dirty="0">
                <a:solidFill>
                  <a:srgbClr val="404040"/>
                </a:solidFill>
              </a:rPr>
              <a:t>Pupils with free school meals feel less safe going out in the day and at night than all primary pupils.</a:t>
            </a:r>
          </a:p>
          <a:p>
            <a:pPr>
              <a:lnSpc>
                <a:spcPct val="100000"/>
              </a:lnSpc>
              <a:spcBef>
                <a:spcPts val="600"/>
              </a:spcBef>
              <a:spcAft>
                <a:spcPts val="600"/>
              </a:spcAft>
            </a:pPr>
            <a:r>
              <a:rPr lang="en-GB" sz="1400" dirty="0">
                <a:solidFill>
                  <a:srgbClr val="404040"/>
                </a:solidFill>
              </a:rPr>
              <a:t>70% of pupils overall feel able to get involved in their community outside of school, 64% of FSM pupils say the same.</a:t>
            </a:r>
          </a:p>
          <a:p>
            <a:pPr marL="0" indent="0">
              <a:lnSpc>
                <a:spcPct val="100000"/>
              </a:lnSpc>
              <a:spcBef>
                <a:spcPts val="600"/>
              </a:spcBef>
              <a:spcAft>
                <a:spcPts val="600"/>
              </a:spcAft>
              <a:buNone/>
            </a:pPr>
            <a:r>
              <a:rPr lang="en-GB" sz="1600" b="1" dirty="0">
                <a:solidFill>
                  <a:srgbClr val="C00000"/>
                </a:solidFill>
              </a:rPr>
              <a:t>Staying safe: Experiences with alcohol, cigarettes and being online</a:t>
            </a:r>
          </a:p>
          <a:p>
            <a:pPr>
              <a:lnSpc>
                <a:spcPct val="100000"/>
              </a:lnSpc>
              <a:spcBef>
                <a:spcPts val="600"/>
              </a:spcBef>
              <a:spcAft>
                <a:spcPts val="600"/>
              </a:spcAft>
            </a:pPr>
            <a:r>
              <a:rPr lang="en-GB" sz="1400" dirty="0">
                <a:solidFill>
                  <a:srgbClr val="404040"/>
                </a:solidFill>
              </a:rPr>
              <a:t>39% of FSM pupils say their parents/carers drink alcohol, lower than those of all primary pupils (48%). </a:t>
            </a:r>
          </a:p>
          <a:p>
            <a:pPr>
              <a:lnSpc>
                <a:spcPct val="100000"/>
              </a:lnSpc>
              <a:spcBef>
                <a:spcPts val="600"/>
              </a:spcBef>
              <a:spcAft>
                <a:spcPts val="600"/>
              </a:spcAft>
            </a:pPr>
            <a:r>
              <a:rPr lang="en-GB" sz="1400" dirty="0">
                <a:solidFill>
                  <a:srgbClr val="404040"/>
                </a:solidFill>
              </a:rPr>
              <a:t>Of those who say their parents/carers drink, 39% of the FSM group notice things happening that are related to alcohol consumption compared to 31% of pupils overall. 15% notice that their parents/carers are unable to control how much they drink compared to 10% overall and 16% of the FSM cohort say that their parents/carers drink a lot very quickly, compared to 11% overall. </a:t>
            </a:r>
          </a:p>
          <a:p>
            <a:pPr>
              <a:lnSpc>
                <a:spcPct val="100000"/>
              </a:lnSpc>
              <a:spcBef>
                <a:spcPts val="600"/>
              </a:spcBef>
              <a:spcAft>
                <a:spcPts val="600"/>
              </a:spcAft>
            </a:pPr>
            <a:r>
              <a:rPr lang="en-GB" sz="1400" dirty="0">
                <a:solidFill>
                  <a:srgbClr val="404040"/>
                </a:solidFill>
              </a:rPr>
              <a:t>12% of year 6 FSM pupils have tried or use e-cigarettes compared to 7% overall. </a:t>
            </a:r>
          </a:p>
          <a:p>
            <a:pPr>
              <a:lnSpc>
                <a:spcPct val="100000"/>
              </a:lnSpc>
              <a:spcBef>
                <a:spcPts val="600"/>
              </a:spcBef>
              <a:spcAft>
                <a:spcPts val="600"/>
              </a:spcAft>
            </a:pPr>
            <a:r>
              <a:rPr lang="en-GB" sz="1400" dirty="0">
                <a:solidFill>
                  <a:srgbClr val="404040"/>
                </a:solidFill>
              </a:rPr>
              <a:t>Pupils on FSM are more likely to be exposed to smoking than pupils overall. 48% live in a home where at least one person smokes (v. 34% overall) and for 22% smoking occurs inside the home, in rooms they use (v. 14% overall). 25% of FSM pupils sometimes travel in cars with smokers, compared to 17% of all pupils. </a:t>
            </a:r>
          </a:p>
          <a:p>
            <a:pPr>
              <a:lnSpc>
                <a:spcPct val="100000"/>
              </a:lnSpc>
              <a:spcBef>
                <a:spcPts val="600"/>
              </a:spcBef>
              <a:spcAft>
                <a:spcPts val="600"/>
              </a:spcAft>
            </a:pPr>
            <a:r>
              <a:rPr lang="en-GB" sz="1400" dirty="0">
                <a:solidFill>
                  <a:srgbClr val="404040"/>
                </a:solidFill>
              </a:rPr>
              <a:t>9% of FSM pupils say they know someone who take drugs, a greater proportion than the 5% average.</a:t>
            </a:r>
          </a:p>
          <a:p>
            <a:pPr>
              <a:lnSpc>
                <a:spcPct val="100000"/>
              </a:lnSpc>
              <a:spcBef>
                <a:spcPts val="600"/>
              </a:spcBef>
              <a:spcAft>
                <a:spcPts val="600"/>
              </a:spcAft>
            </a:pPr>
            <a:r>
              <a:rPr lang="en-GB" sz="1400" dirty="0">
                <a:solidFill>
                  <a:srgbClr val="404040"/>
                </a:solidFill>
              </a:rPr>
              <a:t>5% of year 6 FSM pupils have been offered drugs, compared to 4% overall.  </a:t>
            </a:r>
          </a:p>
          <a:p>
            <a:pPr marL="0" indent="0">
              <a:lnSpc>
                <a:spcPct val="100000"/>
              </a:lnSpc>
              <a:spcBef>
                <a:spcPts val="600"/>
              </a:spcBef>
              <a:spcAft>
                <a:spcPts val="600"/>
              </a:spcAft>
              <a:buNone/>
            </a:pPr>
            <a:r>
              <a:rPr lang="en-GB" sz="1600" dirty="0"/>
              <a:t> </a:t>
            </a:r>
            <a:endParaRPr lang="en-GB" sz="1600" b="1" dirty="0">
              <a:solidFill>
                <a:srgbClr val="404040"/>
              </a:solidFill>
            </a:endParaRPr>
          </a:p>
        </p:txBody>
      </p:sp>
    </p:spTree>
    <p:extLst>
      <p:ext uri="{BB962C8B-B14F-4D97-AF65-F5344CB8AC3E}">
        <p14:creationId xmlns:p14="http://schemas.microsoft.com/office/powerpoint/2010/main" val="6211832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(4)</a:t>
            </a:r>
          </a:p>
        </p:txBody>
      </p:sp>
      <p:sp>
        <p:nvSpPr>
          <p:cNvPr id="6" name="Content Placeholder 2"/>
          <p:cNvSpPr>
            <a:spLocks noGrp="1"/>
          </p:cNvSpPr>
          <p:nvPr>
            <p:ph idx="1"/>
          </p:nvPr>
        </p:nvSpPr>
        <p:spPr>
          <a:xfrm>
            <a:off x="180000" y="843121"/>
            <a:ext cx="11250000" cy="5678068"/>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Pupils on FSM are less likely to talk to their parents/carers about growing up and body changes than pupils overall (65% and 68% respectively). They are more likely than all primary pupils to talk to a nurse or a teacher (13% and 24% v. 11% and 19% respectively). </a:t>
            </a:r>
          </a:p>
          <a:p>
            <a:pPr>
              <a:lnSpc>
                <a:spcPct val="100000"/>
              </a:lnSpc>
              <a:spcBef>
                <a:spcPts val="600"/>
              </a:spcBef>
              <a:spcAft>
                <a:spcPts val="600"/>
              </a:spcAft>
            </a:pPr>
            <a:r>
              <a:rPr lang="en-GB" sz="1400" dirty="0">
                <a:solidFill>
                  <a:srgbClr val="404040"/>
                </a:solidFill>
              </a:rPr>
              <a:t>63% of FSM pupils feel they know enough about their body changes, the same as pupils overall, with 58% feeling happy about this, slightly above all pupils (52%).</a:t>
            </a:r>
          </a:p>
          <a:p>
            <a:pPr>
              <a:lnSpc>
                <a:spcPct val="100000"/>
              </a:lnSpc>
              <a:spcBef>
                <a:spcPts val="600"/>
              </a:spcBef>
              <a:spcAft>
                <a:spcPts val="600"/>
              </a:spcAft>
            </a:pPr>
            <a:r>
              <a:rPr lang="en-GB" sz="1400" dirty="0">
                <a:solidFill>
                  <a:srgbClr val="404040"/>
                </a:solidFill>
              </a:rPr>
              <a:t>79% of FSM pupils feel able to take part in activities important to you compared to 84% of all primary pupils.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FSM pupils have access to their own devices the same as all primary pupils, but are less likely to have support from parents, less likely to have help when something bothers them online (77% v. 81% of all primary pupils) and more likely to have parents/carers watch what they are doing online (47% v. 45%). </a:t>
            </a:r>
          </a:p>
          <a:p>
            <a:pPr>
              <a:lnSpc>
                <a:spcPct val="100000"/>
              </a:lnSpc>
              <a:spcBef>
                <a:spcPts val="600"/>
              </a:spcBef>
              <a:spcAft>
                <a:spcPts val="600"/>
              </a:spcAft>
            </a:pPr>
            <a:r>
              <a:rPr lang="en-US" sz="1400" dirty="0">
                <a:solidFill>
                  <a:schemeClr val="tx1">
                    <a:lumMod val="75000"/>
                    <a:lumOff val="25000"/>
                  </a:schemeClr>
                </a:solidFill>
              </a:rPr>
              <a:t>FSM pupils are more likely to have seen something online they found worrying/nasty (34% v. 31% of all pupils) </a:t>
            </a:r>
          </a:p>
          <a:p>
            <a:pPr>
              <a:lnSpc>
                <a:spcPct val="100000"/>
              </a:lnSpc>
              <a:spcBef>
                <a:spcPts val="600"/>
              </a:spcBef>
              <a:spcAft>
                <a:spcPts val="600"/>
              </a:spcAft>
            </a:pPr>
            <a:r>
              <a:rPr lang="en-GB" sz="1400" dirty="0">
                <a:solidFill>
                  <a:srgbClr val="404040"/>
                </a:solidFill>
              </a:rPr>
              <a:t>FSM pupils are more likely to have lied about their age online (39%) compared to all primary pupils (37%).</a:t>
            </a:r>
          </a:p>
          <a:p>
            <a:pPr>
              <a:lnSpc>
                <a:spcPct val="100000"/>
              </a:lnSpc>
              <a:spcBef>
                <a:spcPts val="600"/>
              </a:spcBef>
              <a:spcAft>
                <a:spcPts val="600"/>
              </a:spcAft>
            </a:pPr>
            <a:r>
              <a:rPr lang="en-US" sz="1400" dirty="0">
                <a:solidFill>
                  <a:srgbClr val="404040"/>
                </a:solidFill>
              </a:rPr>
              <a:t>22% of young carers have used services for young people in Doncaster. </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600" dirty="0">
              <a:solidFill>
                <a:srgbClr val="404040"/>
              </a:solidFill>
            </a:endParaRPr>
          </a:p>
        </p:txBody>
      </p:sp>
    </p:spTree>
    <p:extLst>
      <p:ext uri="{BB962C8B-B14F-4D97-AF65-F5344CB8AC3E}">
        <p14:creationId xmlns:p14="http://schemas.microsoft.com/office/powerpoint/2010/main" val="24747871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(1) </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400" dirty="0">
                <a:solidFill>
                  <a:srgbClr val="404040"/>
                </a:solidFill>
              </a:rPr>
              <a:t>14% (361) of pupils stated that they have a long standing illness and 9% (236) have a disability; together 20% (526) identified as one or both of these categories. Looking into the data concerning pupils with disabilities and/or long standing illnesses, a few differences have been observed and have been listed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bg2">
                    <a:lumMod val="25000"/>
                  </a:schemeClr>
                </a:solidFill>
              </a:rPr>
              <a:t>In general, pupils with disabilities/long standing illnesses have similar attitudes and habits compared to primary pupils overall when it comes to healthy eating. </a:t>
            </a:r>
          </a:p>
          <a:p>
            <a:pPr>
              <a:lnSpc>
                <a:spcPct val="100000"/>
              </a:lnSpc>
              <a:spcBef>
                <a:spcPts val="600"/>
              </a:spcBef>
              <a:spcAft>
                <a:spcPts val="600"/>
              </a:spcAft>
            </a:pPr>
            <a:r>
              <a:rPr lang="en-GB" sz="1400" dirty="0">
                <a:solidFill>
                  <a:schemeClr val="bg2">
                    <a:lumMod val="25000"/>
                  </a:schemeClr>
                </a:solidFill>
              </a:rPr>
              <a:t>30% of pupils with disabilities/long standing illnesses say they have a nice space to eat, lower than all primary pupils at 35% and one of the lowest percentages. </a:t>
            </a:r>
          </a:p>
          <a:p>
            <a:pPr>
              <a:lnSpc>
                <a:spcPct val="100000"/>
              </a:lnSpc>
              <a:spcBef>
                <a:spcPts val="600"/>
              </a:spcBef>
              <a:spcAft>
                <a:spcPts val="600"/>
              </a:spcAft>
            </a:pPr>
            <a:r>
              <a:rPr lang="en-GB" sz="1400" dirty="0">
                <a:solidFill>
                  <a:schemeClr val="bg2">
                    <a:lumMod val="25000"/>
                  </a:schemeClr>
                </a:solidFill>
              </a:rPr>
              <a:t>Pupils with a disability/long standing illnesses are more likely to watch TV whilst eating (52% v. 49% overall) and less likely to eat at the table (58% v. 62% overall). They are also more likely to consume takeaways and fast food at 19% v. 15% of all primary pupils.</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chemeClr val="bg2">
                    <a:lumMod val="25000"/>
                  </a:schemeClr>
                </a:solidFill>
              </a:rPr>
              <a:t>68% of pupils with a disability/long standing illnesses brush their teeth twice a day (v. 73% overall). </a:t>
            </a:r>
          </a:p>
          <a:p>
            <a:pPr>
              <a:lnSpc>
                <a:spcPct val="100000"/>
              </a:lnSpc>
              <a:spcBef>
                <a:spcPts val="600"/>
              </a:spcBef>
              <a:spcAft>
                <a:spcPts val="600"/>
              </a:spcAft>
            </a:pPr>
            <a:r>
              <a:rPr lang="en-US" sz="1400" dirty="0">
                <a:solidFill>
                  <a:schemeClr val="tx1">
                    <a:lumMod val="75000"/>
                    <a:lumOff val="25000"/>
                  </a:schemeClr>
                </a:solidFill>
              </a:rPr>
              <a:t>59% of pupils with </a:t>
            </a:r>
            <a:r>
              <a:rPr lang="en-GB" sz="1400" dirty="0">
                <a:solidFill>
                  <a:schemeClr val="bg2">
                    <a:lumMod val="25000"/>
                  </a:schemeClr>
                </a:solidFill>
              </a:rPr>
              <a:t>disability/long standing illnesses </a:t>
            </a:r>
            <a:r>
              <a:rPr lang="en-US" sz="1400" dirty="0">
                <a:solidFill>
                  <a:schemeClr val="tx1">
                    <a:lumMod val="75000"/>
                    <a:lumOff val="25000"/>
                  </a:schemeClr>
                </a:solidFill>
              </a:rPr>
              <a:t>have had days off in the last year that weren’t for holidays or common illnesses, and this is the cohort most likely to have this time off due to hospital appointments (59% v. 41% of all primary pupils). </a:t>
            </a:r>
            <a:endParaRPr lang="en-GB" sz="1400" dirty="0">
              <a:solidFill>
                <a:schemeClr val="tx1">
                  <a:lumMod val="75000"/>
                  <a:lumOff val="25000"/>
                </a:schemeClr>
              </a:solidFill>
            </a:endParaRPr>
          </a:p>
          <a:p>
            <a:pPr marL="0" indent="0">
              <a:lnSpc>
                <a:spcPct val="100000"/>
              </a:lnSpc>
              <a:spcBef>
                <a:spcPts val="600"/>
              </a:spcBef>
              <a:spcAft>
                <a:spcPts val="600"/>
              </a:spcAft>
              <a:buNone/>
            </a:pPr>
            <a:r>
              <a:rPr lang="en-GB" sz="1600" b="1" dirty="0">
                <a:solidFill>
                  <a:schemeClr val="accent2"/>
                </a:solidFill>
              </a:rPr>
              <a:t>Physical activity</a:t>
            </a:r>
            <a:endParaRPr lang="en-GB" sz="1400" b="1" dirty="0">
              <a:solidFill>
                <a:schemeClr val="accent2"/>
              </a:solidFill>
            </a:endParaRPr>
          </a:p>
          <a:p>
            <a:pPr>
              <a:lnSpc>
                <a:spcPct val="100000"/>
              </a:lnSpc>
              <a:spcBef>
                <a:spcPts val="600"/>
              </a:spcBef>
              <a:spcAft>
                <a:spcPts val="600"/>
              </a:spcAft>
            </a:pPr>
            <a:r>
              <a:rPr lang="en-GB" sz="1400" dirty="0">
                <a:solidFill>
                  <a:schemeClr val="tx1">
                    <a:lumMod val="75000"/>
                    <a:lumOff val="25000"/>
                  </a:schemeClr>
                </a:solidFill>
              </a:rPr>
              <a:t>Pupils with a disability/long-standing illnesses are physically active with 48% doing five or more days of activity each week, similar to pupils overall, with 63% showing physical signs of exercise (more than all primary pupils at 56%).</a:t>
            </a:r>
          </a:p>
          <a:p>
            <a:pPr>
              <a:lnSpc>
                <a:spcPct val="100000"/>
              </a:lnSpc>
              <a:spcBef>
                <a:spcPts val="600"/>
              </a:spcBef>
              <a:spcAft>
                <a:spcPts val="600"/>
              </a:spcAft>
            </a:pPr>
            <a:r>
              <a:rPr lang="en-GB" sz="1400" dirty="0">
                <a:solidFill>
                  <a:schemeClr val="tx1">
                    <a:lumMod val="75000"/>
                    <a:lumOff val="25000"/>
                  </a:schemeClr>
                </a:solidFill>
              </a:rPr>
              <a:t>80% of pupils with a </a:t>
            </a:r>
            <a:r>
              <a:rPr lang="en-GB" sz="1400" dirty="0">
                <a:solidFill>
                  <a:schemeClr val="bg2">
                    <a:lumMod val="25000"/>
                  </a:schemeClr>
                </a:solidFill>
              </a:rPr>
              <a:t>disability/long standing illnesses</a:t>
            </a:r>
            <a:r>
              <a:rPr lang="en-GB" sz="1400" dirty="0">
                <a:solidFill>
                  <a:schemeClr val="tx1">
                    <a:lumMod val="75000"/>
                    <a:lumOff val="25000"/>
                  </a:schemeClr>
                </a:solidFill>
              </a:rPr>
              <a:t> enjoy physical activities, less than all primary pupils and one of the lowest scores amongst all cohorts.</a:t>
            </a:r>
          </a:p>
        </p:txBody>
      </p:sp>
    </p:spTree>
    <p:extLst>
      <p:ext uri="{BB962C8B-B14F-4D97-AF65-F5344CB8AC3E}">
        <p14:creationId xmlns:p14="http://schemas.microsoft.com/office/powerpoint/2010/main" val="427224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(11)</a:t>
            </a:r>
          </a:p>
        </p:txBody>
      </p:sp>
      <p:sp>
        <p:nvSpPr>
          <p:cNvPr id="3" name="Content Placeholder 2"/>
          <p:cNvSpPr>
            <a:spLocks noGrp="1"/>
          </p:cNvSpPr>
          <p:nvPr>
            <p:ph idx="1"/>
          </p:nvPr>
        </p:nvSpPr>
        <p:spPr>
          <a:xfrm>
            <a:off x="183019" y="835200"/>
            <a:ext cx="11324802" cy="5975640"/>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63% of pupils feel they know enough about how their body changes. Year 6 pupils are more likely to say they know enough about how their body changes as they get older (74% of Year 6 say this v. 50% of Year 4). </a:t>
            </a:r>
          </a:p>
          <a:p>
            <a:pPr>
              <a:lnSpc>
                <a:spcPct val="100000"/>
              </a:lnSpc>
              <a:spcBef>
                <a:spcPts val="600"/>
              </a:spcBef>
              <a:spcAft>
                <a:spcPts val="600"/>
              </a:spcAft>
            </a:pPr>
            <a:r>
              <a:rPr lang="en-GB" sz="1400" dirty="0">
                <a:solidFill>
                  <a:srgbClr val="404040"/>
                </a:solidFill>
              </a:rPr>
              <a:t>Family and carers are the main go-to sources for pupils to be told about growing up and body changes (68%), a figure that is higher in girls than for boys (74% vs 63%).</a:t>
            </a:r>
          </a:p>
          <a:p>
            <a:pPr>
              <a:lnSpc>
                <a:spcPct val="100000"/>
              </a:lnSpc>
              <a:spcBef>
                <a:spcPts val="600"/>
              </a:spcBef>
              <a:spcAft>
                <a:spcPts val="600"/>
              </a:spcAft>
            </a:pPr>
            <a:r>
              <a:rPr lang="en-GB" sz="1400" dirty="0">
                <a:solidFill>
                  <a:srgbClr val="404040"/>
                </a:solidFill>
              </a:rPr>
              <a:t>Over half (52%), consistent with previous years, feel ‘happy’ about their body and growing up (selecting a point on a scale of 1-10 of 7 or above to indicate they are happy). Girls appear less happy </a:t>
            </a:r>
            <a:r>
              <a:rPr lang="en-US" sz="1400" dirty="0">
                <a:solidFill>
                  <a:srgbClr val="404040"/>
                </a:solidFill>
              </a:rPr>
              <a:t>about growing up and body changes, as do Year 4. </a:t>
            </a:r>
            <a:r>
              <a:rPr lang="en-GB" sz="1400" dirty="0">
                <a:solidFill>
                  <a:srgbClr val="404040"/>
                </a:solidFill>
              </a:rPr>
              <a:t>Boys score the highest of all the cohorts at 63%.</a:t>
            </a:r>
          </a:p>
          <a:p>
            <a:pPr>
              <a:lnSpc>
                <a:spcPct val="100000"/>
              </a:lnSpc>
              <a:spcBef>
                <a:spcPts val="600"/>
              </a:spcBef>
              <a:spcAft>
                <a:spcPts val="600"/>
              </a:spcAft>
            </a:pPr>
            <a:r>
              <a:rPr lang="en-GB" sz="1400" dirty="0">
                <a:solidFill>
                  <a:srgbClr val="404040"/>
                </a:solidFill>
              </a:rPr>
              <a:t>The vast majority of pupils feel able to take part in activities that are important to them (84%) and have space to relax and do activities at home (89%). These figures decrease the most amongst young carers (75% and 83% respectively).</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95% of pupils have a social media account, Roblox being the most popular (78%). 6 out of the 12 social media sites we asked about have at least 50% of pupils with an account</a:t>
            </a:r>
            <a:r>
              <a:rPr lang="en-GB" sz="1400" dirty="0"/>
              <a:t>.</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77% of pupils say their parents/carers know their passwords for online sites/apps and 53% of pupils say their parents/carers will talk to their children about what they can do online. Most importantly perhaps, 81% of pupils say their parents/carers will help them when something bothers them that they have seen online.</a:t>
            </a:r>
            <a:endParaRPr lang="en-GB" sz="1400" dirty="0"/>
          </a:p>
          <a:p>
            <a:pPr>
              <a:lnSpc>
                <a:spcPct val="100000"/>
              </a:lnSpc>
              <a:spcBef>
                <a:spcPts val="600"/>
              </a:spcBef>
              <a:spcAft>
                <a:spcPts val="600"/>
              </a:spcAft>
            </a:pPr>
            <a:r>
              <a:rPr lang="en-GB" sz="1400" dirty="0">
                <a:solidFill>
                  <a:srgbClr val="404040"/>
                </a:solidFill>
              </a:rPr>
              <a:t>The majority of pupils feel informed about staying safe online. However, only 13% know about the CEOP button. 37% of pupils have lied about their age to look at a website/play a game, and 31% have seen images online that have upset them.</a:t>
            </a:r>
            <a:r>
              <a:rPr lang="en-US" sz="1400" dirty="0">
                <a:solidFill>
                  <a:srgbClr val="404040"/>
                </a:solidFill>
              </a:rPr>
              <a:t> </a:t>
            </a:r>
          </a:p>
          <a:p>
            <a:pPr>
              <a:lnSpc>
                <a:spcPct val="100000"/>
              </a:lnSpc>
              <a:spcBef>
                <a:spcPts val="600"/>
              </a:spcBef>
              <a:spcAft>
                <a:spcPts val="600"/>
              </a:spcAft>
            </a:pPr>
            <a:r>
              <a:rPr lang="en-US" sz="1400" dirty="0">
                <a:solidFill>
                  <a:srgbClr val="404040"/>
                </a:solidFill>
              </a:rPr>
              <a:t>18% of primary pupils have used services for young people in Doncaster. SEN pupils (28%) are the most likely to have used them. 61% of all primary pupils who have used these services were positive about their experience with just 6% saying it was all or mostly bad.</a:t>
            </a:r>
            <a:endParaRPr lang="en-GB" sz="1400" dirty="0">
              <a:solidFill>
                <a:srgbClr val="404040"/>
              </a:solidFill>
            </a:endParaRPr>
          </a:p>
        </p:txBody>
      </p:sp>
    </p:spTree>
    <p:extLst>
      <p:ext uri="{BB962C8B-B14F-4D97-AF65-F5344CB8AC3E}">
        <p14:creationId xmlns:p14="http://schemas.microsoft.com/office/powerpoint/2010/main" val="29413353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(2) </a:t>
            </a:r>
          </a:p>
        </p:txBody>
      </p:sp>
      <p:sp>
        <p:nvSpPr>
          <p:cNvPr id="6" name="Content Placeholder 2"/>
          <p:cNvSpPr>
            <a:spLocks noGrp="1"/>
          </p:cNvSpPr>
          <p:nvPr>
            <p:ph idx="1"/>
          </p:nvPr>
        </p:nvSpPr>
        <p:spPr>
          <a:xfrm>
            <a:off x="183019" y="834244"/>
            <a:ext cx="11266436" cy="5752987"/>
          </a:xfrm>
        </p:spPr>
        <p:txBody>
          <a:bodyPr>
            <a:noAutofit/>
          </a:bodyPr>
          <a:lstStyle/>
          <a:p>
            <a:pPr marL="0" indent="0">
              <a:lnSpc>
                <a:spcPct val="100000"/>
              </a:lnSpc>
              <a:spcBef>
                <a:spcPts val="600"/>
              </a:spcBef>
              <a:spcAft>
                <a:spcPts val="600"/>
              </a:spcAft>
              <a:buNone/>
            </a:pPr>
            <a:r>
              <a:rPr lang="en-GB" sz="1800" b="1" dirty="0">
                <a:solidFill>
                  <a:srgbClr val="00A8D1"/>
                </a:solidFill>
              </a:rPr>
              <a:t>Relationships</a:t>
            </a:r>
          </a:p>
          <a:p>
            <a:pPr>
              <a:lnSpc>
                <a:spcPct val="100000"/>
              </a:lnSpc>
              <a:spcBef>
                <a:spcPts val="600"/>
              </a:spcBef>
              <a:spcAft>
                <a:spcPts val="600"/>
              </a:spcAft>
            </a:pPr>
            <a:r>
              <a:rPr lang="en-GB" sz="1400" dirty="0">
                <a:solidFill>
                  <a:srgbClr val="404040"/>
                </a:solidFill>
              </a:rPr>
              <a:t>39% of pupils with a disability/long standing illness said they had been bullied within the last 12 months, compared to 31% overall. 17% have been bullied online (v. 15% of all primary pupils) and 19% have been bullied near home (v. 13%). </a:t>
            </a:r>
          </a:p>
          <a:p>
            <a:pPr>
              <a:lnSpc>
                <a:spcPct val="100000"/>
              </a:lnSpc>
              <a:spcBef>
                <a:spcPts val="600"/>
              </a:spcBef>
              <a:spcAft>
                <a:spcPts val="600"/>
              </a:spcAft>
            </a:pPr>
            <a:r>
              <a:rPr lang="en-GB" sz="1400" dirty="0">
                <a:solidFill>
                  <a:srgbClr val="404040"/>
                </a:solidFill>
              </a:rPr>
              <a:t>Of those that were bullied, pupils with a disability/long standing illness are more likely to be bullied for all reasons related to their appearance as well their ability.</a:t>
            </a:r>
          </a:p>
          <a:p>
            <a:pPr>
              <a:lnSpc>
                <a:spcPct val="100000"/>
              </a:lnSpc>
              <a:spcBef>
                <a:spcPts val="600"/>
              </a:spcBef>
              <a:spcAft>
                <a:spcPts val="600"/>
              </a:spcAft>
            </a:pPr>
            <a:r>
              <a:rPr lang="en-GB" sz="1400" dirty="0">
                <a:solidFill>
                  <a:srgbClr val="404040"/>
                </a:solidFill>
              </a:rPr>
              <a:t>23% of pupils within this cohort have deliberately hurt or upset someone in the last 12 months, higher than 18% of pupils overall.</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58% of pupils with a disability/long standing illness say they are very happy/happy with their life, compared to 68% of all primary pupils.</a:t>
            </a:r>
          </a:p>
          <a:p>
            <a:pPr>
              <a:lnSpc>
                <a:spcPct val="100000"/>
              </a:lnSpc>
              <a:spcBef>
                <a:spcPts val="600"/>
              </a:spcBef>
              <a:spcAft>
                <a:spcPts val="600"/>
              </a:spcAft>
            </a:pPr>
            <a:r>
              <a:rPr lang="en-GB" sz="1400" dirty="0">
                <a:solidFill>
                  <a:srgbClr val="404040"/>
                </a:solidFill>
              </a:rPr>
              <a:t>Pupils with a disability/long standing illness are more likely to worry about their mental health (18% v. 13% overall) and being bullied (23% v. 18%).</a:t>
            </a:r>
          </a:p>
          <a:p>
            <a:pPr>
              <a:lnSpc>
                <a:spcPct val="100000"/>
              </a:lnSpc>
              <a:spcBef>
                <a:spcPts val="600"/>
              </a:spcBef>
              <a:spcAft>
                <a:spcPts val="600"/>
              </a:spcAft>
            </a:pPr>
            <a:r>
              <a:rPr lang="en-GB" sz="1400" dirty="0">
                <a:solidFill>
                  <a:srgbClr val="404040"/>
                </a:solidFill>
              </a:rPr>
              <a:t>28% of pupils with a disability/long standing illness will get upset and feel bad for ages when things go wrong (v. 25% of all primary pupils).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80% of pupils with a long-standing illness or disability feel safe when they are at home and 81% feel they have safe spaces to hang out near home. Each of these are lower than the primary average which are both 86%. </a:t>
            </a:r>
          </a:p>
          <a:p>
            <a:pPr>
              <a:lnSpc>
                <a:spcPct val="100000"/>
              </a:lnSpc>
              <a:spcBef>
                <a:spcPts val="600"/>
              </a:spcBef>
              <a:spcAft>
                <a:spcPts val="600"/>
              </a:spcAft>
            </a:pPr>
            <a:r>
              <a:rPr lang="en-GB" sz="1400" dirty="0">
                <a:solidFill>
                  <a:srgbClr val="404040"/>
                </a:solidFill>
              </a:rPr>
              <a:t>23% of pupils with disabilities/long standing illnesses </a:t>
            </a:r>
            <a:r>
              <a:rPr lang="en-GB" sz="1400" dirty="0">
                <a:solidFill>
                  <a:schemeClr val="tx1">
                    <a:lumMod val="75000"/>
                    <a:lumOff val="25000"/>
                  </a:schemeClr>
                </a:solidFill>
                <a:latin typeface="+mn-lt"/>
                <a:cs typeface="+mn-cs"/>
              </a:rPr>
              <a:t>h</a:t>
            </a:r>
            <a:r>
              <a:rPr lang="en-GB" sz="1400" kern="1200" dirty="0">
                <a:solidFill>
                  <a:schemeClr val="tx1">
                    <a:lumMod val="75000"/>
                    <a:lumOff val="25000"/>
                  </a:schemeClr>
                </a:solidFill>
                <a:latin typeface="+mn-lt"/>
                <a:ea typeface="+mn-ea"/>
                <a:cs typeface="+mn-cs"/>
              </a:rPr>
              <a:t>ave seen someone in their local area use knives to fight or threaten anyone </a:t>
            </a:r>
            <a:r>
              <a:rPr lang="en-GB" sz="1400" dirty="0">
                <a:solidFill>
                  <a:srgbClr val="404040"/>
                </a:solidFill>
              </a:rPr>
              <a:t>compared to all primary pupils of 17%.</a:t>
            </a:r>
          </a:p>
          <a:p>
            <a:pPr>
              <a:lnSpc>
                <a:spcPct val="100000"/>
              </a:lnSpc>
              <a:spcBef>
                <a:spcPts val="600"/>
              </a:spcBef>
              <a:spcAft>
                <a:spcPts val="600"/>
              </a:spcAft>
            </a:pPr>
            <a:r>
              <a:rPr lang="en-GB" sz="1400" dirty="0">
                <a:solidFill>
                  <a:srgbClr val="404040"/>
                </a:solidFill>
              </a:rPr>
              <a:t>76% of pupils with a disability/long standing illness feel safe going to and from school (v. 80% overall), 82% feel safe at school (v. 87%) and 80% feel safe out during the day (v. 86%). </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6460747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(3) </a:t>
            </a:r>
          </a:p>
        </p:txBody>
      </p:sp>
      <p:sp>
        <p:nvSpPr>
          <p:cNvPr id="6" name="Content Placeholder 2"/>
          <p:cNvSpPr>
            <a:spLocks noGrp="1"/>
          </p:cNvSpPr>
          <p:nvPr>
            <p:ph idx="1"/>
          </p:nvPr>
        </p:nvSpPr>
        <p:spPr>
          <a:xfrm>
            <a:off x="183019" y="834244"/>
            <a:ext cx="11217798"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8% of pupils with disability/long standing illnesses have had a drink containing alcohol in the last 7 days, compared to 6% of all primary pupils. 9% of pupils with disability/long standing illnesses have tried or used e-cigarettes compared to 7% overall.</a:t>
            </a:r>
          </a:p>
          <a:p>
            <a:pPr>
              <a:lnSpc>
                <a:spcPct val="100000"/>
              </a:lnSpc>
              <a:spcBef>
                <a:spcPts val="600"/>
              </a:spcBef>
              <a:spcAft>
                <a:spcPts val="600"/>
              </a:spcAft>
            </a:pPr>
            <a:r>
              <a:rPr lang="en-GB" sz="1400" dirty="0">
                <a:solidFill>
                  <a:srgbClr val="404040"/>
                </a:solidFill>
              </a:rPr>
              <a:t>Pupils with disability/long standing illness are more likely to be exposed to smoking than pupils overall. 38% live in a home where at least one person smokes (compared to 34% overall) and for 20% smoking occurs inside the home, in rooms they use (compared to 14% overall). 21% sometimes travel in cars with smokers, compared to 17% overall. </a:t>
            </a:r>
          </a:p>
          <a:p>
            <a:pPr>
              <a:lnSpc>
                <a:spcPct val="100000"/>
              </a:lnSpc>
              <a:spcBef>
                <a:spcPts val="600"/>
              </a:spcBef>
              <a:spcAft>
                <a:spcPts val="600"/>
              </a:spcAft>
            </a:pPr>
            <a:r>
              <a:rPr lang="en-GB" sz="1400" dirty="0">
                <a:solidFill>
                  <a:srgbClr val="404040"/>
                </a:solidFill>
              </a:rPr>
              <a:t>7% of pupils in this cohort say they know someone who takes drugs to get high, the figure for pupils overall is 5%.</a:t>
            </a:r>
          </a:p>
          <a:p>
            <a:pPr marL="0" indent="0">
              <a:lnSpc>
                <a:spcPct val="100000"/>
              </a:lnSpc>
              <a:spcBef>
                <a:spcPts val="600"/>
              </a:spcBef>
              <a:spcAft>
                <a:spcPts val="600"/>
              </a:spcAft>
              <a:buNone/>
            </a:pPr>
            <a:r>
              <a:rPr lang="en-GB" sz="1600" b="1" dirty="0">
                <a:solidFill>
                  <a:srgbClr val="FA50E2"/>
                </a:solidFill>
              </a:rPr>
              <a:t>Self awareness</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Pupils with a long-standing illness/disability say that they are happy with the changes to their body as they grow up (53% v. 52% of all primary pupils) however there is also a slightly greater proportion saying they are worried about it (18% v. 14% overall). </a:t>
            </a:r>
          </a:p>
          <a:p>
            <a:pPr>
              <a:lnSpc>
                <a:spcPct val="100000"/>
              </a:lnSpc>
              <a:spcBef>
                <a:spcPts val="600"/>
              </a:spcBef>
              <a:spcAft>
                <a:spcPts val="600"/>
              </a:spcAft>
            </a:pPr>
            <a:r>
              <a:rPr lang="en-GB" sz="1400" dirty="0">
                <a:solidFill>
                  <a:srgbClr val="404040"/>
                </a:solidFill>
              </a:rPr>
              <a:t>This cohort are more likely to talk to a nurse or a doctor about changes in their body (12% and 29% respectively v. 11% and 25% of all primary pupils) but less likely to tell parents (61% v. 68% of all pupils).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chemeClr val="tx1">
                    <a:lumMod val="75000"/>
                    <a:lumOff val="25000"/>
                  </a:schemeClr>
                </a:solidFill>
              </a:rPr>
              <a:t>99% in this cohort go online at home. They are more likely to have accounts on 7 out of the 15 social media sites listed, notably games consoles (60% v. 57% of all primary pupils), Fortnite (61% v. 52%) and Minecraft (55% v. 50%). </a:t>
            </a:r>
          </a:p>
          <a:p>
            <a:pPr>
              <a:lnSpc>
                <a:spcPct val="100000"/>
              </a:lnSpc>
              <a:spcBef>
                <a:spcPts val="600"/>
              </a:spcBef>
              <a:spcAft>
                <a:spcPts val="600"/>
              </a:spcAft>
            </a:pPr>
            <a:r>
              <a:rPr lang="en-GB" sz="1400" dirty="0">
                <a:solidFill>
                  <a:schemeClr val="tx1">
                    <a:lumMod val="75000"/>
                    <a:lumOff val="25000"/>
                  </a:schemeClr>
                </a:solidFill>
              </a:rPr>
              <a:t>40% of pupils with long-standing illnesses/disabilities lie about their age, more than all primary pupils at 37%.</a:t>
            </a:r>
          </a:p>
          <a:p>
            <a:pPr>
              <a:lnSpc>
                <a:spcPct val="100000"/>
              </a:lnSpc>
              <a:spcBef>
                <a:spcPts val="600"/>
              </a:spcBef>
              <a:spcAft>
                <a:spcPts val="600"/>
              </a:spcAft>
            </a:pPr>
            <a:r>
              <a:rPr lang="en-US" sz="1400" dirty="0">
                <a:solidFill>
                  <a:srgbClr val="404040"/>
                </a:solidFill>
              </a:rPr>
              <a:t>23% of </a:t>
            </a:r>
            <a:r>
              <a:rPr lang="en-GB" sz="1400" dirty="0">
                <a:solidFill>
                  <a:schemeClr val="tx1">
                    <a:lumMod val="75000"/>
                    <a:lumOff val="25000"/>
                  </a:schemeClr>
                </a:solidFill>
              </a:rPr>
              <a:t>long-standing illnesses/disabilities </a:t>
            </a:r>
            <a:r>
              <a:rPr lang="en-US" sz="1400" dirty="0">
                <a:solidFill>
                  <a:srgbClr val="404040"/>
                </a:solidFill>
              </a:rPr>
              <a:t>have used services for young people in Doncaster. </a:t>
            </a:r>
            <a:endParaRPr lang="en-GB" sz="1400" dirty="0">
              <a:solidFill>
                <a:srgbClr val="404040"/>
              </a:solidFill>
            </a:endParaRPr>
          </a:p>
          <a:p>
            <a:pPr>
              <a:lnSpc>
                <a:spcPct val="100000"/>
              </a:lnSpc>
              <a:spcBef>
                <a:spcPts val="600"/>
              </a:spcBef>
              <a:spcAft>
                <a:spcPts val="600"/>
              </a:spcAft>
            </a:pPr>
            <a:endParaRPr lang="en-GB" sz="1400" dirty="0">
              <a:solidFill>
                <a:schemeClr val="tx1">
                  <a:lumMod val="75000"/>
                  <a:lumOff val="25000"/>
                </a:schemeClr>
              </a:solidFill>
            </a:endParaRPr>
          </a:p>
          <a:p>
            <a:pPr>
              <a:lnSpc>
                <a:spcPct val="100000"/>
              </a:lnSpc>
              <a:spcBef>
                <a:spcPts val="600"/>
              </a:spcBef>
              <a:spcAft>
                <a:spcPts val="600"/>
              </a:spcAft>
            </a:pPr>
            <a:endParaRPr lang="en-GB" sz="1400" dirty="0">
              <a:solidFill>
                <a:schemeClr val="tx1">
                  <a:lumMod val="75000"/>
                  <a:lumOff val="25000"/>
                </a:schemeClr>
              </a:solidFill>
            </a:endParaRPr>
          </a:p>
          <a:p>
            <a:pPr marL="0" indent="0">
              <a:lnSpc>
                <a:spcPct val="100000"/>
              </a:lnSpc>
              <a:spcBef>
                <a:spcPts val="600"/>
              </a:spcBef>
              <a:spcAft>
                <a:spcPts val="600"/>
              </a:spcAft>
              <a:buNone/>
            </a:pPr>
            <a:endParaRPr lang="en-GB" sz="1600" dirty="0">
              <a:solidFill>
                <a:srgbClr val="7030A0"/>
              </a:solidFill>
            </a:endParaRPr>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1761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(1)</a:t>
            </a:r>
          </a:p>
        </p:txBody>
      </p:sp>
      <p:sp>
        <p:nvSpPr>
          <p:cNvPr id="6" name="Content Placeholder 2"/>
          <p:cNvSpPr>
            <a:spLocks noGrp="1"/>
          </p:cNvSpPr>
          <p:nvPr>
            <p:ph idx="1"/>
          </p:nvPr>
        </p:nvSpPr>
        <p:spPr>
          <a:xfrm>
            <a:off x="183019" y="834243"/>
            <a:ext cx="11344258" cy="5957173"/>
          </a:xfrm>
        </p:spPr>
        <p:txBody>
          <a:bodyPr>
            <a:noAutofit/>
          </a:bodyPr>
          <a:lstStyle/>
          <a:p>
            <a:pPr marL="0" indent="0">
              <a:lnSpc>
                <a:spcPct val="100000"/>
              </a:lnSpc>
              <a:spcBef>
                <a:spcPts val="600"/>
              </a:spcBef>
              <a:spcAft>
                <a:spcPts val="600"/>
              </a:spcAft>
              <a:buNone/>
            </a:pPr>
            <a:r>
              <a:rPr lang="en-GB" sz="1400" dirty="0">
                <a:solidFill>
                  <a:srgbClr val="404040"/>
                </a:solidFill>
              </a:rPr>
              <a:t>78% (2047) of pupils identify their ethnicity as White (White British or Irish/ White Lithuanian/Bulgarian/Polish/Romanian/Slovakian/other White background) and 14% (374) identify to Black, Asian and minority ethnic groups (Ethnic Minority Groups). 8% (219) preferred not to say. Looking at the data concerning pupils with an ethnic background that was not described as ‘white’, key differences observed are presented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tx1">
                    <a:lumMod val="75000"/>
                    <a:lumOff val="25000"/>
                  </a:schemeClr>
                </a:solidFill>
              </a:rPr>
              <a:t>Pupils from ethnic minority groups are less likely to say that they can eat with their friends and have a nice place to eat compared to pupils from a white ethnic background.</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encounter certain rules at home around food and eating compared to ethnic minority groups. For example, 48% say they are encouraged to ask permission before getting a snack, 36% of ethnic minority groups say the same. 40% of white ethnic students say a rule is to have dessert after finishing their meal, a rule that is in place for 31% of ethnic minority groups.</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have snacks and sweets most/every day (59% v. 53%), energy, sports and fizzy drinks (32% v. 27%), but ethnic minority groups are more likely to have tea or coffee most/everyday (29% v. 22%).  </a:t>
            </a:r>
          </a:p>
          <a:p>
            <a:pPr marL="0" indent="0">
              <a:lnSpc>
                <a:spcPct val="100000"/>
              </a:lnSpc>
              <a:spcBef>
                <a:spcPts val="600"/>
              </a:spcBef>
              <a:spcAft>
                <a:spcPts val="600"/>
              </a:spcAft>
              <a:buNone/>
            </a:pPr>
            <a:r>
              <a:rPr lang="en-GB" sz="1600" b="1" dirty="0">
                <a:solidFill>
                  <a:srgbClr val="92D050"/>
                </a:solidFill>
              </a:rPr>
              <a:t>Wellbeing</a:t>
            </a:r>
            <a:endParaRPr lang="en-GB" sz="16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Pupils from ethnic minority background are less likely to remember/have been to the dentist in the last year (40% v. 48% of pupils overall). </a:t>
            </a:r>
          </a:p>
          <a:p>
            <a:pPr>
              <a:lnSpc>
                <a:spcPct val="100000"/>
              </a:lnSpc>
              <a:spcBef>
                <a:spcPts val="600"/>
              </a:spcBef>
              <a:spcAft>
                <a:spcPts val="600"/>
              </a:spcAft>
            </a:pPr>
            <a:r>
              <a:rPr lang="en-US" sz="1400" dirty="0">
                <a:solidFill>
                  <a:schemeClr val="tx1">
                    <a:lumMod val="75000"/>
                    <a:lumOff val="25000"/>
                  </a:schemeClr>
                </a:solidFill>
              </a:rPr>
              <a:t>54% of pupils from a </a:t>
            </a:r>
            <a:r>
              <a:rPr lang="en-GB" sz="1400" dirty="0">
                <a:solidFill>
                  <a:schemeClr val="tx1">
                    <a:lumMod val="75000"/>
                    <a:lumOff val="25000"/>
                  </a:schemeClr>
                </a:solidFill>
              </a:rPr>
              <a:t>white ethnic background v. 40% of ethnic minority pupils </a:t>
            </a:r>
            <a:r>
              <a:rPr lang="en-US" sz="1400" dirty="0">
                <a:solidFill>
                  <a:schemeClr val="tx1">
                    <a:lumMod val="75000"/>
                    <a:lumOff val="25000"/>
                  </a:schemeClr>
                </a:solidFill>
              </a:rPr>
              <a:t>have had days off in the last year that weren’t for holidays or common illnesses.  Almost all reasons are higher amongst pupils from a white ethnic background.</a:t>
            </a:r>
          </a:p>
          <a:p>
            <a:pPr marL="0" indent="0">
              <a:lnSpc>
                <a:spcPct val="100000"/>
              </a:lnSpc>
              <a:spcBef>
                <a:spcPts val="600"/>
              </a:spcBef>
              <a:spcAft>
                <a:spcPts val="600"/>
              </a:spcAft>
              <a:buNone/>
            </a:pPr>
            <a:r>
              <a:rPr lang="en-GB" sz="1600" b="1" dirty="0">
                <a:solidFill>
                  <a:schemeClr val="accent2"/>
                </a:solidFill>
              </a:rPr>
              <a:t>Physical activity</a:t>
            </a:r>
          </a:p>
          <a:p>
            <a:pPr>
              <a:lnSpc>
                <a:spcPct val="100000"/>
              </a:lnSpc>
              <a:spcBef>
                <a:spcPts val="600"/>
              </a:spcBef>
              <a:spcAft>
                <a:spcPts val="600"/>
              </a:spcAft>
            </a:pPr>
            <a:r>
              <a:rPr lang="en-GB" sz="1400" dirty="0">
                <a:solidFill>
                  <a:schemeClr val="tx1">
                    <a:lumMod val="75000"/>
                    <a:lumOff val="25000"/>
                  </a:schemeClr>
                </a:solidFill>
              </a:rPr>
              <a:t>Pupils from ethnic minority groups background are less likely to participate in physical activities outside of school time compared to pupils from a white ethnic background (84% v. 90%). </a:t>
            </a:r>
          </a:p>
        </p:txBody>
      </p:sp>
    </p:spTree>
    <p:extLst>
      <p:ext uri="{BB962C8B-B14F-4D97-AF65-F5344CB8AC3E}">
        <p14:creationId xmlns:p14="http://schemas.microsoft.com/office/powerpoint/2010/main" val="35083816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(2)</a:t>
            </a:r>
          </a:p>
        </p:txBody>
      </p:sp>
      <p:sp>
        <p:nvSpPr>
          <p:cNvPr id="6" name="Content Placeholder 2"/>
          <p:cNvSpPr>
            <a:spLocks noGrp="1"/>
          </p:cNvSpPr>
          <p:nvPr>
            <p:ph idx="1"/>
          </p:nvPr>
        </p:nvSpPr>
        <p:spPr>
          <a:xfrm>
            <a:off x="183019" y="834244"/>
            <a:ext cx="11285892" cy="5678068"/>
          </a:xfrm>
        </p:spPr>
        <p:txBody>
          <a:bodyPr>
            <a:noAutofit/>
          </a:bodyPr>
          <a:lstStyle/>
          <a:p>
            <a:pPr>
              <a:lnSpc>
                <a:spcPct val="100000"/>
              </a:lnSpc>
              <a:spcBef>
                <a:spcPts val="600"/>
              </a:spcBef>
              <a:spcAft>
                <a:spcPts val="600"/>
              </a:spcAft>
            </a:pPr>
            <a:r>
              <a:rPr lang="en-GB" sz="1400" dirty="0">
                <a:solidFill>
                  <a:schemeClr val="tx1">
                    <a:lumMod val="75000"/>
                    <a:lumOff val="25000"/>
                  </a:schemeClr>
                </a:solidFill>
              </a:rPr>
              <a:t>49% of pupils from a white ethnic background say they exercise on 5 or more days in the week, compared to 44% of ethnic minority groups that say the same. White ethnic pupils appear more likely to exercise for longer (77% exercise for more than 30 minutes compared to 69% of ethnic minority groups).</a:t>
            </a:r>
          </a:p>
          <a:p>
            <a:pPr>
              <a:lnSpc>
                <a:spcPct val="100000"/>
              </a:lnSpc>
              <a:spcBef>
                <a:spcPts val="600"/>
              </a:spcBef>
              <a:spcAft>
                <a:spcPts val="600"/>
              </a:spcAft>
            </a:pPr>
            <a:r>
              <a:rPr lang="en-GB" sz="1400" dirty="0">
                <a:solidFill>
                  <a:schemeClr val="tx1">
                    <a:lumMod val="75000"/>
                    <a:lumOff val="25000"/>
                  </a:schemeClr>
                </a:solidFill>
              </a:rPr>
              <a:t>41% of pupils from an ethnic minority background exercise after school with their friends, compared to 49% of their white counterparts. Additionally, 29% of the ethnic minority cohort use out of school clubs compared to 38% of their white counterparts. However, 25% of the ethnic minority cohort engage in school clubs in comparison to 20% of their white counterparts. </a:t>
            </a:r>
            <a:endParaRPr lang="en-GB" sz="1600" dirty="0">
              <a:solidFill>
                <a:schemeClr val="tx1"/>
              </a:solidFill>
            </a:endParaRPr>
          </a:p>
          <a:p>
            <a:pPr marL="0" indent="0">
              <a:lnSpc>
                <a:spcPct val="100000"/>
              </a:lnSpc>
              <a:spcBef>
                <a:spcPts val="600"/>
              </a:spcBef>
              <a:spcAft>
                <a:spcPts val="600"/>
              </a:spcAft>
              <a:buNone/>
            </a:pPr>
            <a:r>
              <a:rPr lang="en-GB" sz="1600" b="1" dirty="0">
                <a:solidFill>
                  <a:srgbClr val="00B0F0"/>
                </a:solidFill>
              </a:rPr>
              <a:t>Relationships</a:t>
            </a:r>
          </a:p>
          <a:p>
            <a:pPr>
              <a:lnSpc>
                <a:spcPct val="100000"/>
              </a:lnSpc>
              <a:spcBef>
                <a:spcPts val="600"/>
              </a:spcBef>
              <a:spcAft>
                <a:spcPts val="600"/>
              </a:spcAft>
            </a:pPr>
            <a:r>
              <a:rPr lang="en-GB" sz="1400" dirty="0">
                <a:solidFill>
                  <a:schemeClr val="tx1">
                    <a:lumMod val="75000"/>
                    <a:lumOff val="25000"/>
                  </a:schemeClr>
                </a:solidFill>
              </a:rPr>
              <a:t>70% of pupils from an ethnic minority background, feel able to get love and support from home compared to 79% of those from a white background. </a:t>
            </a:r>
          </a:p>
          <a:p>
            <a:pPr>
              <a:lnSpc>
                <a:spcPct val="100000"/>
              </a:lnSpc>
              <a:spcBef>
                <a:spcPts val="600"/>
              </a:spcBef>
              <a:spcAft>
                <a:spcPts val="600"/>
              </a:spcAft>
            </a:pPr>
            <a:r>
              <a:rPr lang="en-GB" sz="1400" dirty="0">
                <a:solidFill>
                  <a:schemeClr val="tx1">
                    <a:lumMod val="75000"/>
                    <a:lumOff val="25000"/>
                  </a:schemeClr>
                </a:solidFill>
              </a:rPr>
              <a:t>32% of ethnic minority groups and 31% of those with white ethnic backgrounds say they have been bullied at or near school in the last 12 months.</a:t>
            </a:r>
          </a:p>
          <a:p>
            <a:pPr>
              <a:lnSpc>
                <a:spcPct val="100000"/>
              </a:lnSpc>
              <a:spcBef>
                <a:spcPts val="600"/>
              </a:spcBef>
              <a:spcAft>
                <a:spcPts val="600"/>
              </a:spcAft>
            </a:pPr>
            <a:r>
              <a:rPr lang="en-GB" sz="1400" dirty="0">
                <a:solidFill>
                  <a:schemeClr val="tx1">
                    <a:lumMod val="75000"/>
                    <a:lumOff val="25000"/>
                  </a:schemeClr>
                </a:solidFill>
              </a:rPr>
              <a:t>48% of ethnic minority groups compared to 56% of those with white ethnic backgrounds have been bullied by a child they know.</a:t>
            </a:r>
          </a:p>
          <a:p>
            <a:pPr>
              <a:lnSpc>
                <a:spcPct val="100000"/>
              </a:lnSpc>
              <a:spcBef>
                <a:spcPts val="600"/>
              </a:spcBef>
              <a:spcAft>
                <a:spcPts val="600"/>
              </a:spcAft>
            </a:pPr>
            <a:r>
              <a:rPr lang="en-GB" sz="1400" dirty="0">
                <a:solidFill>
                  <a:schemeClr val="tx1">
                    <a:lumMod val="75000"/>
                    <a:lumOff val="25000"/>
                  </a:schemeClr>
                </a:solidFill>
              </a:rPr>
              <a:t>63% of pupils from a white ethnic background think their school takes bullying seriously, and 60% of ethnic minority groups think the same.</a:t>
            </a:r>
          </a:p>
          <a:p>
            <a:pPr>
              <a:lnSpc>
                <a:spcPct val="100000"/>
              </a:lnSpc>
              <a:spcBef>
                <a:spcPts val="600"/>
              </a:spcBef>
              <a:spcAft>
                <a:spcPts val="600"/>
              </a:spcAft>
            </a:pPr>
            <a:r>
              <a:rPr lang="en-GB" sz="1400" dirty="0">
                <a:solidFill>
                  <a:schemeClr val="tx1">
                    <a:lumMod val="75000"/>
                    <a:lumOff val="25000"/>
                  </a:schemeClr>
                </a:solidFill>
              </a:rPr>
              <a:t>Of the pupils that have been bullied, pupils from ethnic minority groups are more likely to be bullied for their ethnicity (20%) and their religion (10%) than pupils from a white ethnic background (the comparable figures are both 3%). Those from a white ethnic background are more likely than their ethnic counterparts to be bullied for their size or weight (26% v. 22%) and the people they’re friends with (18% v. 15%). </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confide in someone about the bullying they have experienced (79%) compared to ethnic minority groups (75%). </a:t>
            </a:r>
          </a:p>
        </p:txBody>
      </p:sp>
    </p:spTree>
    <p:extLst>
      <p:ext uri="{BB962C8B-B14F-4D97-AF65-F5344CB8AC3E}">
        <p14:creationId xmlns:p14="http://schemas.microsoft.com/office/powerpoint/2010/main" val="27262724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(3)</a:t>
            </a:r>
          </a:p>
        </p:txBody>
      </p:sp>
      <p:sp>
        <p:nvSpPr>
          <p:cNvPr id="6" name="Content Placeholder 2"/>
          <p:cNvSpPr>
            <a:spLocks noGrp="1"/>
          </p:cNvSpPr>
          <p:nvPr>
            <p:ph idx="1"/>
          </p:nvPr>
        </p:nvSpPr>
        <p:spPr>
          <a:xfrm>
            <a:off x="183019" y="834244"/>
            <a:ext cx="11285892" cy="5678068"/>
          </a:xfrm>
        </p:spPr>
        <p:txBody>
          <a:bodyPr>
            <a:noAutofit/>
          </a:bodyPr>
          <a:lstStyle/>
          <a:p>
            <a:pPr marL="0" indent="0">
              <a:lnSpc>
                <a:spcPct val="100000"/>
              </a:lnSpc>
              <a:spcBef>
                <a:spcPts val="600"/>
              </a:spcBef>
              <a:spcAft>
                <a:spcPts val="600"/>
              </a:spcAft>
              <a:buNone/>
            </a:pPr>
            <a:r>
              <a:rPr lang="en-GB" sz="1800" b="1" dirty="0">
                <a:solidFill>
                  <a:srgbClr val="7030A0"/>
                </a:solidFill>
              </a:rPr>
              <a:t>Emotional wellbeing</a:t>
            </a:r>
          </a:p>
          <a:p>
            <a:pPr>
              <a:lnSpc>
                <a:spcPct val="100000"/>
              </a:lnSpc>
              <a:spcBef>
                <a:spcPts val="600"/>
              </a:spcBef>
              <a:spcAft>
                <a:spcPts val="600"/>
              </a:spcAft>
            </a:pPr>
            <a:r>
              <a:rPr lang="en-GB" sz="1400" dirty="0">
                <a:solidFill>
                  <a:srgbClr val="404040"/>
                </a:solidFill>
              </a:rPr>
              <a:t>68% of pupils from an ethnic minority feel very happy/happy with their life, as do 69% of their white counterparts.</a:t>
            </a:r>
          </a:p>
          <a:p>
            <a:pPr>
              <a:lnSpc>
                <a:spcPct val="100000"/>
              </a:lnSpc>
              <a:spcBef>
                <a:spcPts val="600"/>
              </a:spcBef>
              <a:spcAft>
                <a:spcPts val="600"/>
              </a:spcAft>
            </a:pPr>
            <a:r>
              <a:rPr lang="en-GB" sz="1400" dirty="0">
                <a:solidFill>
                  <a:srgbClr val="404040"/>
                </a:solidFill>
              </a:rPr>
              <a:t>When something goes wrong, pupils from an ethnic minority group are more likely to say, ‘they learn from it for next time’ (61%) compared to their </a:t>
            </a:r>
            <a:r>
              <a:rPr lang="en-GB" sz="1400" dirty="0">
                <a:solidFill>
                  <a:schemeClr val="tx1">
                    <a:lumMod val="75000"/>
                    <a:lumOff val="25000"/>
                  </a:schemeClr>
                </a:solidFill>
              </a:rPr>
              <a:t>white </a:t>
            </a:r>
            <a:r>
              <a:rPr lang="en-GB" sz="1400" dirty="0">
                <a:solidFill>
                  <a:srgbClr val="404040"/>
                </a:solidFill>
              </a:rPr>
              <a:t>counterparts (58%) and more likely to keep on trying until they succeed (70% v. 67%). </a:t>
            </a:r>
          </a:p>
          <a:p>
            <a:pPr>
              <a:lnSpc>
                <a:spcPct val="100000"/>
              </a:lnSpc>
              <a:spcBef>
                <a:spcPts val="600"/>
              </a:spcBef>
              <a:spcAft>
                <a:spcPts val="600"/>
              </a:spcAft>
            </a:pPr>
            <a:r>
              <a:rPr lang="en-GB" sz="1400" dirty="0">
                <a:solidFill>
                  <a:srgbClr val="404040"/>
                </a:solidFill>
              </a:rPr>
              <a:t>33% of </a:t>
            </a:r>
            <a:r>
              <a:rPr lang="en-GB" sz="1400" dirty="0">
                <a:solidFill>
                  <a:schemeClr val="tx1">
                    <a:lumMod val="75000"/>
                    <a:lumOff val="25000"/>
                  </a:schemeClr>
                </a:solidFill>
              </a:rPr>
              <a:t>ethnic minority groups </a:t>
            </a:r>
            <a:r>
              <a:rPr lang="en-GB" sz="1400" dirty="0">
                <a:solidFill>
                  <a:srgbClr val="404040"/>
                </a:solidFill>
              </a:rPr>
              <a:t>say they ‘always’ feel listened to by adults and people making decisions about them and the figure increases to 39% for pupils who identify their ethnicity as white.</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feel less able to feel safe at home compared to white groups (84% v. 87%) and less likely to play in safe places at or near home (84% v. 88%). </a:t>
            </a:r>
          </a:p>
          <a:p>
            <a:pPr>
              <a:lnSpc>
                <a:spcPct val="100000"/>
              </a:lnSpc>
              <a:spcBef>
                <a:spcPts val="600"/>
              </a:spcBef>
              <a:spcAft>
                <a:spcPts val="600"/>
              </a:spcAft>
            </a:pPr>
            <a:r>
              <a:rPr lang="en-GB" sz="1400" dirty="0">
                <a:solidFill>
                  <a:schemeClr val="tx1">
                    <a:lumMod val="75000"/>
                    <a:lumOff val="25000"/>
                  </a:schemeClr>
                </a:solidFill>
                <a:latin typeface="+mn-lt"/>
                <a:cs typeface="+mn-cs"/>
              </a:rPr>
              <a:t>The proportion of students who have experience with knives is similar for both ethnic minority students and white students. </a:t>
            </a: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feel less able to get involved in their community (66%) compared to those identifying their ethnicity as White (71%). </a:t>
            </a:r>
            <a:endParaRPr lang="en-GB" sz="1400" dirty="0"/>
          </a:p>
          <a:p>
            <a:pPr marL="0" indent="0">
              <a:lnSpc>
                <a:spcPct val="100000"/>
              </a:lnSpc>
              <a:spcBef>
                <a:spcPts val="600"/>
              </a:spcBef>
              <a:spcAft>
                <a:spcPts val="600"/>
              </a:spcAft>
              <a:buNone/>
            </a:pPr>
            <a:r>
              <a:rPr lang="en-GB" sz="1600" b="1" dirty="0">
                <a:solidFill>
                  <a:srgbClr val="C00000"/>
                </a:solidFill>
              </a:rPr>
              <a:t>Staying safe : Experiences with alcohol, cigarettes and drugs</a:t>
            </a:r>
          </a:p>
          <a:p>
            <a:pPr>
              <a:lnSpc>
                <a:spcPct val="100000"/>
              </a:lnSpc>
              <a:spcBef>
                <a:spcPts val="600"/>
              </a:spcBef>
              <a:spcAft>
                <a:spcPts val="600"/>
              </a:spcAft>
            </a:pPr>
            <a:r>
              <a:rPr lang="en-GB" sz="1400" dirty="0">
                <a:solidFill>
                  <a:schemeClr val="tx1">
                    <a:lumMod val="75000"/>
                    <a:lumOff val="25000"/>
                  </a:schemeClr>
                </a:solidFill>
              </a:rPr>
              <a:t>3% of ethnic minority group pupils in Year 6 say that they have had a drink containing alcohol in the last 7 days, compared to 6% of pupils who identify their ethnicity as white. </a:t>
            </a:r>
          </a:p>
          <a:p>
            <a:pPr>
              <a:lnSpc>
                <a:spcPct val="100000"/>
              </a:lnSpc>
              <a:spcBef>
                <a:spcPts val="600"/>
              </a:spcBef>
              <a:spcAft>
                <a:spcPts val="600"/>
              </a:spcAft>
            </a:pPr>
            <a:r>
              <a:rPr lang="en-GB" sz="1400" dirty="0">
                <a:solidFill>
                  <a:schemeClr val="tx1">
                    <a:lumMod val="75000"/>
                    <a:lumOff val="25000"/>
                  </a:schemeClr>
                </a:solidFill>
              </a:rPr>
              <a:t>2% of pupils from an ethnic minority group pupils </a:t>
            </a:r>
            <a:r>
              <a:rPr lang="en-GB" sz="1400" i="0" kern="1200" dirty="0">
                <a:solidFill>
                  <a:schemeClr val="tx1">
                    <a:lumMod val="75000"/>
                    <a:lumOff val="25000"/>
                  </a:schemeClr>
                </a:solidFill>
                <a:latin typeface="+mn-lt"/>
                <a:ea typeface="+mn-ea"/>
                <a:cs typeface="+mn-cs"/>
              </a:rPr>
              <a:t>are exposed to smoking at home indoors</a:t>
            </a:r>
            <a:r>
              <a:rPr lang="en-GB" sz="1400" i="0" kern="1200" baseline="0" dirty="0">
                <a:solidFill>
                  <a:schemeClr val="tx1">
                    <a:lumMod val="75000"/>
                    <a:lumOff val="25000"/>
                  </a:schemeClr>
                </a:solidFill>
                <a:latin typeface="+mn-lt"/>
                <a:ea typeface="+mn-ea"/>
                <a:cs typeface="+mn-cs"/>
              </a:rPr>
              <a:t> and in the car v. 9% of their white counterparts.</a:t>
            </a:r>
            <a:endParaRPr lang="en-GB" sz="14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Over half (53%) of pupils from a white ethnic background say that their parents/carers drink alcohol, compared to a third (32%) of ethnic minority group pupils that say the same. Those pupils from an ethnic minority background are more likely to notice changes in their parents when they do drink.</a:t>
            </a:r>
          </a:p>
        </p:txBody>
      </p:sp>
    </p:spTree>
    <p:extLst>
      <p:ext uri="{BB962C8B-B14F-4D97-AF65-F5344CB8AC3E}">
        <p14:creationId xmlns:p14="http://schemas.microsoft.com/office/powerpoint/2010/main" val="5216540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(4)</a:t>
            </a:r>
          </a:p>
        </p:txBody>
      </p:sp>
      <p:sp>
        <p:nvSpPr>
          <p:cNvPr id="6" name="Content Placeholder 2"/>
          <p:cNvSpPr>
            <a:spLocks noGrp="1"/>
          </p:cNvSpPr>
          <p:nvPr>
            <p:ph idx="1"/>
          </p:nvPr>
        </p:nvSpPr>
        <p:spPr>
          <a:xfrm>
            <a:off x="183018" y="834244"/>
            <a:ext cx="11237253" cy="5678068"/>
          </a:xfrm>
        </p:spPr>
        <p:txBody>
          <a:bodyPr>
            <a:noAutofit/>
          </a:bodyPr>
          <a:lstStyle/>
          <a:p>
            <a:pPr marL="0" indent="0">
              <a:lnSpc>
                <a:spcPct val="100000"/>
              </a:lnSpc>
              <a:spcBef>
                <a:spcPts val="600"/>
              </a:spcBef>
              <a:spcAft>
                <a:spcPts val="600"/>
              </a:spcAft>
              <a:buNone/>
            </a:pPr>
            <a:r>
              <a:rPr lang="en-GB" sz="1800" b="1" dirty="0">
                <a:solidFill>
                  <a:srgbClr val="FA50E2"/>
                </a:solidFill>
              </a:rPr>
              <a:t>Self awareness</a:t>
            </a:r>
          </a:p>
          <a:p>
            <a:pPr>
              <a:lnSpc>
                <a:spcPct val="100000"/>
              </a:lnSpc>
              <a:spcBef>
                <a:spcPts val="600"/>
              </a:spcBef>
              <a:spcAft>
                <a:spcPts val="600"/>
              </a:spcAft>
            </a:pPr>
            <a:r>
              <a:rPr lang="en-GB" sz="1400" dirty="0">
                <a:solidFill>
                  <a:schemeClr val="tx1">
                    <a:lumMod val="75000"/>
                    <a:lumOff val="25000"/>
                  </a:schemeClr>
                </a:solidFill>
              </a:rPr>
              <a:t>69% of ethnic minority groups would like their parents/carers to tell them about growing up, similar to pupils from white ethnic backgrounds (70%). </a:t>
            </a:r>
          </a:p>
          <a:p>
            <a:pPr>
              <a:lnSpc>
                <a:spcPct val="100000"/>
              </a:lnSpc>
              <a:spcBef>
                <a:spcPts val="600"/>
              </a:spcBef>
              <a:spcAft>
                <a:spcPts val="600"/>
              </a:spcAft>
            </a:pPr>
            <a:r>
              <a:rPr lang="en-GB" sz="1400" dirty="0">
                <a:solidFill>
                  <a:schemeClr val="tx1">
                    <a:lumMod val="75000"/>
                    <a:lumOff val="25000"/>
                  </a:schemeClr>
                </a:solidFill>
              </a:rPr>
              <a:t>Pupils from a white ethnic background appear to feel more confident that they know enough about growing up than ethnic minority group  pupils (65% vs. 60%) although more find it worrying (14% v. 12%).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Pupils that identify their ethnicity as white are more likely to have access to their own devices than their </a:t>
            </a:r>
            <a:r>
              <a:rPr lang="en-GB" sz="1400" dirty="0">
                <a:solidFill>
                  <a:schemeClr val="tx1">
                    <a:lumMod val="75000"/>
                    <a:lumOff val="25000"/>
                  </a:schemeClr>
                </a:solidFill>
              </a:rPr>
              <a:t>ethnic minority groups </a:t>
            </a:r>
            <a:r>
              <a:rPr lang="en-GB" sz="1400" dirty="0">
                <a:solidFill>
                  <a:srgbClr val="404040"/>
                </a:solidFill>
              </a:rPr>
              <a:t>counterparts, such as their own mobile (77% v. 60%) or a games console (59% v. 44%). </a:t>
            </a:r>
          </a:p>
          <a:p>
            <a:pPr>
              <a:lnSpc>
                <a:spcPct val="100000"/>
              </a:lnSpc>
              <a:spcBef>
                <a:spcPts val="600"/>
              </a:spcBef>
              <a:spcAft>
                <a:spcPts val="600"/>
              </a:spcAft>
            </a:pPr>
            <a:r>
              <a:rPr lang="en-GB" sz="1400" dirty="0">
                <a:solidFill>
                  <a:srgbClr val="404040"/>
                </a:solidFill>
              </a:rPr>
              <a:t>Support and rules from parents and carers about being online varies between pupils from white ethnic backgrounds and </a:t>
            </a:r>
            <a:r>
              <a:rPr lang="en-GB" sz="1400" dirty="0">
                <a:solidFill>
                  <a:schemeClr val="tx1">
                    <a:lumMod val="75000"/>
                    <a:lumOff val="25000"/>
                  </a:schemeClr>
                </a:solidFill>
              </a:rPr>
              <a:t>ethnic minority groups</a:t>
            </a:r>
            <a:r>
              <a:rPr lang="en-GB" sz="1400" dirty="0">
                <a:solidFill>
                  <a:srgbClr val="404040"/>
                </a:solidFill>
              </a:rPr>
              <a:t>. Whereas </a:t>
            </a:r>
            <a:r>
              <a:rPr lang="en-GB" sz="1400" dirty="0">
                <a:solidFill>
                  <a:schemeClr val="tx1">
                    <a:lumMod val="75000"/>
                    <a:lumOff val="25000"/>
                  </a:schemeClr>
                </a:solidFill>
              </a:rPr>
              <a:t>ethnic minority group </a:t>
            </a:r>
            <a:r>
              <a:rPr lang="en-GB" sz="1400" dirty="0">
                <a:solidFill>
                  <a:srgbClr val="404040"/>
                </a:solidFill>
              </a:rPr>
              <a:t>pupils are more likely to encounter rules about what times of day, how long they can stay online and encouragement to explore and learn things online, white ethnic pupils are more likely to have help when something bothers them online and have their parents/carers knowing their passwords to sites of apps.</a:t>
            </a:r>
          </a:p>
          <a:p>
            <a:pPr>
              <a:lnSpc>
                <a:spcPct val="100000"/>
              </a:lnSpc>
              <a:spcBef>
                <a:spcPts val="600"/>
              </a:spcBef>
              <a:spcAft>
                <a:spcPts val="600"/>
              </a:spcAft>
            </a:pPr>
            <a:r>
              <a:rPr lang="en-GB" sz="1400" dirty="0">
                <a:solidFill>
                  <a:srgbClr val="404040"/>
                </a:solidFill>
              </a:rPr>
              <a:t>Pupils that identify their ethnicity as white are more likely to have an account on nearly every social media listed, but especially Minecraft, WhatsApp and Fortnite.</a:t>
            </a:r>
          </a:p>
          <a:p>
            <a:pPr>
              <a:lnSpc>
                <a:spcPct val="100000"/>
              </a:lnSpc>
              <a:spcBef>
                <a:spcPts val="600"/>
              </a:spcBef>
              <a:spcAft>
                <a:spcPts val="600"/>
              </a:spcAft>
            </a:pPr>
            <a:r>
              <a:rPr lang="en-GB" sz="1400" dirty="0">
                <a:solidFill>
                  <a:srgbClr val="404040"/>
                </a:solidFill>
              </a:rPr>
              <a:t>pupils that identify their ethnicity as white are more likely to have </a:t>
            </a:r>
            <a:r>
              <a:rPr lang="en-GB" sz="1400" dirty="0">
                <a:solidFill>
                  <a:schemeClr val="tx1">
                    <a:lumMod val="75000"/>
                    <a:lumOff val="25000"/>
                  </a:schemeClr>
                </a:solidFill>
              </a:rPr>
              <a:t>lied about their age to look at </a:t>
            </a:r>
            <a:r>
              <a:rPr lang="en-US" sz="1400" dirty="0">
                <a:solidFill>
                  <a:schemeClr val="tx1">
                    <a:lumMod val="75000"/>
                    <a:lumOff val="25000"/>
                  </a:schemeClr>
                </a:solidFill>
              </a:rPr>
              <a:t>a website or play a game</a:t>
            </a:r>
            <a:r>
              <a:rPr lang="en-GB" sz="1400" dirty="0">
                <a:solidFill>
                  <a:schemeClr val="tx1">
                    <a:lumMod val="75000"/>
                    <a:lumOff val="25000"/>
                  </a:schemeClr>
                </a:solidFill>
              </a:rPr>
              <a:t> (38% v. 33%) with  ethnic minority pupils more likely to have seen pictures  online that upset them (34% v. 30%).</a:t>
            </a:r>
            <a:endParaRPr lang="en-GB" sz="1400" dirty="0">
              <a:solidFill>
                <a:srgbClr val="404040"/>
              </a:solidFill>
            </a:endParaRPr>
          </a:p>
          <a:p>
            <a:pPr>
              <a:lnSpc>
                <a:spcPct val="100000"/>
              </a:lnSpc>
              <a:spcBef>
                <a:spcPts val="600"/>
              </a:spcBef>
              <a:spcAft>
                <a:spcPts val="600"/>
              </a:spcAft>
            </a:pPr>
            <a:r>
              <a:rPr lang="en-US" sz="1400" dirty="0">
                <a:solidFill>
                  <a:srgbClr val="404040"/>
                </a:solidFill>
              </a:rPr>
              <a:t>18% </a:t>
            </a:r>
            <a:r>
              <a:rPr lang="en-GB" sz="1400" dirty="0">
                <a:solidFill>
                  <a:srgbClr val="404040"/>
                </a:solidFill>
              </a:rPr>
              <a:t>of pupils that identify their ethnicity as white and 16% </a:t>
            </a:r>
            <a:r>
              <a:rPr lang="en-GB" sz="1400" dirty="0">
                <a:solidFill>
                  <a:schemeClr val="tx1">
                    <a:lumMod val="75000"/>
                    <a:lumOff val="25000"/>
                  </a:schemeClr>
                </a:solidFill>
              </a:rPr>
              <a:t>of ethnic minority pupils</a:t>
            </a:r>
            <a:r>
              <a:rPr lang="en-GB" sz="1400" dirty="0">
                <a:solidFill>
                  <a:srgbClr val="404040"/>
                </a:solidFill>
              </a:rPr>
              <a:t> </a:t>
            </a:r>
            <a:r>
              <a:rPr lang="en-US" sz="1400" dirty="0">
                <a:solidFill>
                  <a:srgbClr val="404040"/>
                </a:solidFill>
              </a:rPr>
              <a:t>have used services for young people in Doncaster. </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26209554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B1A6-572D-4430-7C99-C5129F712666}"/>
              </a:ext>
            </a:extLst>
          </p:cNvPr>
          <p:cNvSpPr>
            <a:spLocks noGrp="1"/>
          </p:cNvSpPr>
          <p:nvPr>
            <p:ph type="title"/>
          </p:nvPr>
        </p:nvSpPr>
        <p:spPr/>
        <p:txBody>
          <a:bodyPr>
            <a:normAutofit/>
          </a:bodyPr>
          <a:lstStyle/>
          <a:p>
            <a:r>
              <a:rPr lang="en-GB" sz="2400" dirty="0"/>
              <a:t>Appendices</a:t>
            </a:r>
          </a:p>
        </p:txBody>
      </p:sp>
      <p:sp>
        <p:nvSpPr>
          <p:cNvPr id="3" name="Content Placeholder 2">
            <a:extLst>
              <a:ext uri="{FF2B5EF4-FFF2-40B4-BE49-F238E27FC236}">
                <a16:creationId xmlns:a16="http://schemas.microsoft.com/office/drawing/2014/main" id="{76FC5842-8DBF-CC77-1685-4AD8B2C900BD}"/>
              </a:ext>
            </a:extLst>
          </p:cNvPr>
          <p:cNvSpPr>
            <a:spLocks noGrp="1"/>
          </p:cNvSpPr>
          <p:nvPr>
            <p:ph idx="1"/>
          </p:nvPr>
        </p:nvSpPr>
        <p:spPr>
          <a:xfrm>
            <a:off x="183019" y="967240"/>
            <a:ext cx="11237254" cy="5404377"/>
          </a:xfrm>
        </p:spPr>
        <p:txBody>
          <a:bodyPr>
            <a:normAutofit fontScale="70000" lnSpcReduction="20000"/>
          </a:bodyPr>
          <a:lstStyle/>
          <a:p>
            <a:pPr marL="0" indent="0">
              <a:buNone/>
            </a:pPr>
            <a:r>
              <a:rPr lang="en-GB" sz="1400" dirty="0">
                <a:solidFill>
                  <a:schemeClr val="tx1">
                    <a:lumMod val="75000"/>
                    <a:lumOff val="25000"/>
                  </a:schemeClr>
                </a:solidFill>
              </a:rPr>
              <a:t>Questionnaire changed and additions for the 2024 survey: </a:t>
            </a:r>
          </a:p>
          <a:p>
            <a:pPr marL="0" indent="0">
              <a:buNone/>
            </a:pPr>
            <a:endParaRPr lang="en-GB" sz="1400" dirty="0">
              <a:solidFill>
                <a:schemeClr val="accent4"/>
              </a:solidFill>
            </a:endParaRPr>
          </a:p>
          <a:p>
            <a:pPr marL="0" indent="0">
              <a:buNone/>
            </a:pPr>
            <a:r>
              <a:rPr lang="en-GB" sz="1400" dirty="0">
                <a:solidFill>
                  <a:schemeClr val="accent4"/>
                </a:solidFill>
              </a:rPr>
              <a:t>Healthy Eating</a:t>
            </a:r>
          </a:p>
          <a:p>
            <a:r>
              <a:rPr lang="en-GB" sz="1400" i="1" dirty="0">
                <a:solidFill>
                  <a:schemeClr val="tx1">
                    <a:lumMod val="75000"/>
                    <a:lumOff val="25000"/>
                  </a:schemeClr>
                </a:solidFill>
              </a:rPr>
              <a:t>‘If you don’t normally have anything to eat or drink, or only have a drink before starting school, why is this (tick all that apply)’ </a:t>
            </a:r>
            <a:r>
              <a:rPr lang="en-GB" sz="1400" dirty="0">
                <a:solidFill>
                  <a:schemeClr val="tx1">
                    <a:lumMod val="75000"/>
                    <a:lumOff val="25000"/>
                  </a:schemeClr>
                </a:solidFill>
              </a:rPr>
              <a:t>– New option added: </a:t>
            </a:r>
            <a:r>
              <a:rPr lang="en-GB" sz="1400" i="1" dirty="0">
                <a:solidFill>
                  <a:schemeClr val="tx1">
                    <a:lumMod val="75000"/>
                    <a:lumOff val="25000"/>
                  </a:schemeClr>
                </a:solidFill>
              </a:rPr>
              <a:t>‘Other – please state</a:t>
            </a:r>
            <a:r>
              <a:rPr lang="en-GB" sz="1400" dirty="0">
                <a:solidFill>
                  <a:schemeClr val="tx1">
                    <a:lumMod val="75000"/>
                    <a:lumOff val="25000"/>
                  </a:schemeClr>
                </a:solidFill>
              </a:rPr>
              <a:t>’ for 2024.</a:t>
            </a:r>
          </a:p>
          <a:p>
            <a:r>
              <a:rPr lang="en-GB" sz="1400" i="1" dirty="0">
                <a:solidFill>
                  <a:schemeClr val="tx1">
                    <a:lumMod val="75000"/>
                    <a:lumOff val="25000"/>
                  </a:schemeClr>
                </a:solidFill>
              </a:rPr>
              <a:t>‘How often do you eat or drink the following types of food or drink?’</a:t>
            </a:r>
            <a:r>
              <a:rPr lang="en-GB" sz="1400" dirty="0">
                <a:solidFill>
                  <a:schemeClr val="tx1">
                    <a:lumMod val="75000"/>
                    <a:lumOff val="25000"/>
                  </a:schemeClr>
                </a:solidFill>
              </a:rPr>
              <a:t> – Options modified: </a:t>
            </a:r>
            <a:r>
              <a:rPr lang="en-GB" sz="1400" i="1" dirty="0">
                <a:solidFill>
                  <a:schemeClr val="tx1">
                    <a:lumMod val="75000"/>
                    <a:lumOff val="25000"/>
                  </a:schemeClr>
                </a:solidFill>
              </a:rPr>
              <a:t>‘Other drinks’</a:t>
            </a:r>
            <a:r>
              <a:rPr lang="en-GB" sz="1400" dirty="0">
                <a:solidFill>
                  <a:schemeClr val="tx1">
                    <a:lumMod val="75000"/>
                    <a:lumOff val="25000"/>
                  </a:schemeClr>
                </a:solidFill>
              </a:rPr>
              <a:t> changed to ‘</a:t>
            </a:r>
            <a:r>
              <a:rPr lang="en-GB" sz="1400" i="1" dirty="0">
                <a:solidFill>
                  <a:schemeClr val="tx1">
                    <a:lumMod val="75000"/>
                    <a:lumOff val="25000"/>
                  </a:schemeClr>
                </a:solidFill>
              </a:rPr>
              <a:t>Tea, coffee’</a:t>
            </a:r>
            <a:r>
              <a:rPr lang="en-GB" sz="1400" dirty="0">
                <a:solidFill>
                  <a:schemeClr val="tx1">
                    <a:lumMod val="75000"/>
                    <a:lumOff val="25000"/>
                  </a:schemeClr>
                </a:solidFill>
              </a:rPr>
              <a:t> and </a:t>
            </a:r>
            <a:r>
              <a:rPr lang="en-GB" sz="1400" i="1" dirty="0">
                <a:solidFill>
                  <a:schemeClr val="tx1">
                    <a:lumMod val="75000"/>
                    <a:lumOff val="25000"/>
                  </a:schemeClr>
                </a:solidFill>
              </a:rPr>
              <a:t>‘Energy, sports or fizzy drinks/pop’</a:t>
            </a:r>
            <a:r>
              <a:rPr lang="en-GB" sz="1400" dirty="0">
                <a:solidFill>
                  <a:schemeClr val="tx1">
                    <a:lumMod val="75000"/>
                    <a:lumOff val="25000"/>
                  </a:schemeClr>
                </a:solidFill>
              </a:rPr>
              <a:t> for 2024.  </a:t>
            </a:r>
          </a:p>
          <a:p>
            <a:pPr marL="0" indent="0">
              <a:buNone/>
            </a:pPr>
            <a:endParaRPr lang="en-GB" sz="1400" dirty="0">
              <a:solidFill>
                <a:srgbClr val="92D050"/>
              </a:solidFill>
            </a:endParaRPr>
          </a:p>
          <a:p>
            <a:pPr marL="0" indent="0">
              <a:buNone/>
            </a:pPr>
            <a:r>
              <a:rPr lang="en-GB" sz="1400" dirty="0">
                <a:solidFill>
                  <a:srgbClr val="92D050"/>
                </a:solidFill>
              </a:rPr>
              <a:t>Wellbeing</a:t>
            </a:r>
          </a:p>
          <a:p>
            <a:r>
              <a:rPr lang="en-GB" sz="1400" dirty="0">
                <a:solidFill>
                  <a:schemeClr val="tx1">
                    <a:lumMod val="75000"/>
                    <a:lumOff val="25000"/>
                  </a:schemeClr>
                </a:solidFill>
              </a:rPr>
              <a:t>Question </a:t>
            </a:r>
            <a:r>
              <a:rPr lang="en-GB" sz="1400" i="1" dirty="0">
                <a:solidFill>
                  <a:schemeClr val="tx1">
                    <a:lumMod val="75000"/>
                    <a:lumOff val="25000"/>
                  </a:schemeClr>
                </a:solidFill>
              </a:rPr>
              <a:t>‘Do you feel warm and comfortable at home?’</a:t>
            </a:r>
            <a:r>
              <a:rPr lang="en-GB" sz="1400" dirty="0">
                <a:solidFill>
                  <a:schemeClr val="tx1">
                    <a:lumMod val="75000"/>
                    <a:lumOff val="25000"/>
                  </a:schemeClr>
                </a:solidFill>
              </a:rPr>
              <a:t> removed for 2024.</a:t>
            </a:r>
          </a:p>
          <a:p>
            <a:r>
              <a:rPr lang="en-GB" sz="1400" i="1" dirty="0">
                <a:solidFill>
                  <a:schemeClr val="tx1">
                    <a:lumMod val="75000"/>
                    <a:lumOff val="25000"/>
                  </a:schemeClr>
                </a:solidFill>
              </a:rPr>
              <a:t>‘Have you had any days off school in the last year that weren’t for a holiday or common illnesses?’</a:t>
            </a:r>
            <a:r>
              <a:rPr lang="en-GB" sz="1400" dirty="0">
                <a:solidFill>
                  <a:schemeClr val="tx1">
                    <a:lumMod val="75000"/>
                    <a:lumOff val="25000"/>
                  </a:schemeClr>
                </a:solidFill>
              </a:rPr>
              <a:t> – Added for 2024.</a:t>
            </a:r>
          </a:p>
          <a:p>
            <a:r>
              <a:rPr lang="en-GB" sz="1400" i="1" dirty="0">
                <a:solidFill>
                  <a:schemeClr val="tx1">
                    <a:lumMod val="75000"/>
                    <a:lumOff val="25000"/>
                  </a:schemeClr>
                </a:solidFill>
              </a:rPr>
              <a:t>‘Which of the following reasons resulted in you taking time off school in the last year?’</a:t>
            </a:r>
            <a:r>
              <a:rPr lang="en-GB" sz="1400" dirty="0">
                <a:solidFill>
                  <a:schemeClr val="tx1">
                    <a:lumMod val="75000"/>
                    <a:lumOff val="25000"/>
                  </a:schemeClr>
                </a:solidFill>
              </a:rPr>
              <a:t> – Added for 2024. </a:t>
            </a:r>
          </a:p>
          <a:p>
            <a:r>
              <a:rPr lang="en-GB" sz="1400" i="1" dirty="0">
                <a:solidFill>
                  <a:schemeClr val="tx1">
                    <a:lumMod val="75000"/>
                    <a:lumOff val="25000"/>
                  </a:schemeClr>
                </a:solidFill>
              </a:rPr>
              <a:t>‘How many days off school do you think you have missed in the last 12 months due to these reasons?’</a:t>
            </a:r>
            <a:r>
              <a:rPr lang="en-GB" sz="1400" dirty="0">
                <a:solidFill>
                  <a:schemeClr val="tx1">
                    <a:lumMod val="75000"/>
                    <a:lumOff val="25000"/>
                  </a:schemeClr>
                </a:solidFill>
              </a:rPr>
              <a:t> – Added for 2024. </a:t>
            </a:r>
          </a:p>
          <a:p>
            <a:pPr marL="0" indent="0">
              <a:buNone/>
            </a:pPr>
            <a:endParaRPr lang="en-GB" sz="1400" i="1" dirty="0">
              <a:solidFill>
                <a:srgbClr val="C00000"/>
              </a:solidFill>
            </a:endParaRPr>
          </a:p>
          <a:p>
            <a:pPr marL="0" indent="0">
              <a:buNone/>
            </a:pPr>
            <a:r>
              <a:rPr lang="en-GB" sz="1400" i="1" dirty="0">
                <a:solidFill>
                  <a:schemeClr val="accent2"/>
                </a:solidFill>
              </a:rPr>
              <a:t>Physical Activity</a:t>
            </a:r>
          </a:p>
          <a:p>
            <a:r>
              <a:rPr lang="en-GB" sz="1400" i="1" dirty="0">
                <a:solidFill>
                  <a:schemeClr val="tx1">
                    <a:lumMod val="75000"/>
                    <a:lumOff val="25000"/>
                  </a:schemeClr>
                </a:solidFill>
              </a:rPr>
              <a:t>‘What is it about physical activity that you don’t enjoy?’</a:t>
            </a:r>
            <a:r>
              <a:rPr lang="en-GB" sz="1400" dirty="0">
                <a:solidFill>
                  <a:schemeClr val="tx1">
                    <a:lumMod val="75000"/>
                    <a:lumOff val="25000"/>
                  </a:schemeClr>
                </a:solidFill>
              </a:rPr>
              <a:t> – New option added: ‘</a:t>
            </a:r>
            <a:r>
              <a:rPr lang="en-GB" sz="1400" i="1" dirty="0">
                <a:solidFill>
                  <a:schemeClr val="tx1">
                    <a:lumMod val="75000"/>
                    <a:lumOff val="25000"/>
                  </a:schemeClr>
                </a:solidFill>
              </a:rPr>
              <a:t>I don’t like the activities that are on offer/available to me’</a:t>
            </a:r>
            <a:r>
              <a:rPr lang="en-GB" sz="1400" dirty="0">
                <a:solidFill>
                  <a:schemeClr val="tx1">
                    <a:lumMod val="75000"/>
                    <a:lumOff val="25000"/>
                  </a:schemeClr>
                </a:solidFill>
              </a:rPr>
              <a:t> for 2024.</a:t>
            </a:r>
          </a:p>
          <a:p>
            <a:pPr marL="0" indent="0">
              <a:buNone/>
            </a:pPr>
            <a:endParaRPr lang="en-GB" sz="1400" i="1" dirty="0">
              <a:solidFill>
                <a:srgbClr val="C00000"/>
              </a:solidFill>
            </a:endParaRPr>
          </a:p>
          <a:p>
            <a:pPr marL="0" indent="0">
              <a:buNone/>
            </a:pPr>
            <a:r>
              <a:rPr lang="en-GB" sz="1400" dirty="0">
                <a:solidFill>
                  <a:srgbClr val="C00000"/>
                </a:solidFill>
              </a:rPr>
              <a:t>Staying Safe: Experiences with alcohol, cigarettes and drugs</a:t>
            </a:r>
          </a:p>
          <a:p>
            <a:r>
              <a:rPr lang="en-GB" sz="1400" i="1" dirty="0">
                <a:solidFill>
                  <a:schemeClr val="tx1">
                    <a:lumMod val="75000"/>
                    <a:lumOff val="25000"/>
                  </a:schemeClr>
                </a:solidFill>
              </a:rPr>
              <a:t>‘Do you use electronic cigarettes, also known as e-cigarettes, e-cigs or vapes?’ – </a:t>
            </a:r>
            <a:r>
              <a:rPr lang="en-GB" sz="1400" dirty="0">
                <a:solidFill>
                  <a:schemeClr val="tx1">
                    <a:lumMod val="75000"/>
                    <a:lumOff val="25000"/>
                  </a:schemeClr>
                </a:solidFill>
              </a:rPr>
              <a:t>Options modified: </a:t>
            </a:r>
            <a:r>
              <a:rPr lang="en-GB" sz="1400" i="1" dirty="0">
                <a:solidFill>
                  <a:schemeClr val="tx1">
                    <a:lumMod val="75000"/>
                    <a:lumOff val="25000"/>
                  </a:schemeClr>
                </a:solidFill>
              </a:rPr>
              <a:t>‘I use one occasionally (weekly or monthly</a:t>
            </a:r>
            <a:r>
              <a:rPr lang="en-GB" sz="1400" dirty="0">
                <a:solidFill>
                  <a:schemeClr val="tx1">
                    <a:lumMod val="75000"/>
                    <a:lumOff val="25000"/>
                  </a:schemeClr>
                </a:solidFill>
              </a:rPr>
              <a:t>)’ and </a:t>
            </a:r>
            <a:r>
              <a:rPr lang="en-GB" sz="1400" i="1" dirty="0">
                <a:solidFill>
                  <a:schemeClr val="tx1">
                    <a:lumMod val="75000"/>
                    <a:lumOff val="25000"/>
                  </a:schemeClr>
                </a:solidFill>
              </a:rPr>
              <a:t>‘I use one regularly (everyday</a:t>
            </a:r>
            <a:r>
              <a:rPr lang="en-GB" sz="1400" dirty="0">
                <a:solidFill>
                  <a:schemeClr val="tx1">
                    <a:lumMod val="75000"/>
                    <a:lumOff val="25000"/>
                  </a:schemeClr>
                </a:solidFill>
              </a:rPr>
              <a:t>)’ for 2024.</a:t>
            </a:r>
          </a:p>
          <a:p>
            <a:r>
              <a:rPr lang="en-GB" sz="1400" i="1" dirty="0">
                <a:solidFill>
                  <a:schemeClr val="tx1">
                    <a:lumMod val="75000"/>
                    <a:lumOff val="25000"/>
                  </a:schemeClr>
                </a:solidFill>
              </a:rPr>
              <a:t>‘What type of electronic cigarettes or vapes do you use</a:t>
            </a:r>
            <a:r>
              <a:rPr lang="en-GB" sz="1400" dirty="0">
                <a:solidFill>
                  <a:schemeClr val="tx1">
                    <a:lumMod val="75000"/>
                    <a:lumOff val="25000"/>
                  </a:schemeClr>
                </a:solidFill>
              </a:rPr>
              <a:t>?’ – Added for 2024. </a:t>
            </a:r>
          </a:p>
          <a:p>
            <a:pPr marL="0" indent="0">
              <a:buNone/>
            </a:pPr>
            <a:endParaRPr lang="en-GB" sz="1400" dirty="0">
              <a:solidFill>
                <a:srgbClr val="FF0000"/>
              </a:solidFill>
            </a:endParaRPr>
          </a:p>
          <a:p>
            <a:pPr marL="0" indent="0">
              <a:buNone/>
            </a:pPr>
            <a:r>
              <a:rPr lang="en-GB" sz="1400" dirty="0">
                <a:solidFill>
                  <a:srgbClr val="FF0000"/>
                </a:solidFill>
              </a:rPr>
              <a:t>Technology and being online</a:t>
            </a:r>
          </a:p>
          <a:p>
            <a:r>
              <a:rPr lang="en-GB" sz="1400" i="1" dirty="0">
                <a:solidFill>
                  <a:schemeClr val="tx1">
                    <a:lumMod val="75000"/>
                    <a:lumOff val="25000"/>
                  </a:schemeClr>
                </a:solidFill>
              </a:rPr>
              <a:t>‘How much time do you normally spend on a typical weekday looking at any type of screen?’</a:t>
            </a:r>
            <a:r>
              <a:rPr lang="en-GB" sz="1400" dirty="0">
                <a:solidFill>
                  <a:schemeClr val="tx1">
                    <a:lumMod val="75000"/>
                    <a:lumOff val="25000"/>
                  </a:schemeClr>
                </a:solidFill>
              </a:rPr>
              <a:t> – Removed for 2024.</a:t>
            </a:r>
            <a:endParaRPr lang="en-GB" sz="1400" i="1" dirty="0">
              <a:solidFill>
                <a:schemeClr val="tx1">
                  <a:lumMod val="75000"/>
                  <a:lumOff val="25000"/>
                </a:schemeClr>
              </a:solidFill>
            </a:endParaRPr>
          </a:p>
          <a:p>
            <a:r>
              <a:rPr lang="en-GB" sz="1400" i="1" dirty="0">
                <a:solidFill>
                  <a:schemeClr val="tx1">
                    <a:lumMod val="75000"/>
                    <a:lumOff val="25000"/>
                  </a:schemeClr>
                </a:solidFill>
              </a:rPr>
              <a:t>‘Do you have an account or profile on any social media sites or apps?’ – </a:t>
            </a:r>
            <a:r>
              <a:rPr lang="en-GB" sz="1400" dirty="0">
                <a:solidFill>
                  <a:schemeClr val="tx1">
                    <a:lumMod val="75000"/>
                    <a:lumOff val="25000"/>
                  </a:schemeClr>
                </a:solidFill>
              </a:rPr>
              <a:t>Option modified: </a:t>
            </a:r>
            <a:r>
              <a:rPr lang="en-GB" sz="1400" i="1" dirty="0">
                <a:solidFill>
                  <a:schemeClr val="tx1">
                    <a:lumMod val="75000"/>
                    <a:lumOff val="25000"/>
                  </a:schemeClr>
                </a:solidFill>
              </a:rPr>
              <a:t>‘X (formerly known as Twitter’</a:t>
            </a:r>
            <a:r>
              <a:rPr lang="en-GB" sz="1400" dirty="0">
                <a:solidFill>
                  <a:schemeClr val="tx1">
                    <a:lumMod val="75000"/>
                    <a:lumOff val="25000"/>
                  </a:schemeClr>
                </a:solidFill>
              </a:rPr>
              <a:t> for 2024.</a:t>
            </a:r>
          </a:p>
          <a:p>
            <a:r>
              <a:rPr lang="en-GB" sz="1400" dirty="0">
                <a:solidFill>
                  <a:schemeClr val="tx1">
                    <a:lumMod val="75000"/>
                    <a:lumOff val="25000"/>
                  </a:schemeClr>
                </a:solidFill>
              </a:rPr>
              <a:t>‘</a:t>
            </a:r>
            <a:r>
              <a:rPr lang="en-GB" sz="1400" i="1" dirty="0">
                <a:solidFill>
                  <a:schemeClr val="tx1">
                    <a:lumMod val="75000"/>
                    <a:lumOff val="25000"/>
                  </a:schemeClr>
                </a:solidFill>
              </a:rPr>
              <a:t>Have you ever been told how to stay safe while being online?’</a:t>
            </a:r>
            <a:r>
              <a:rPr lang="en-GB" sz="1400" dirty="0">
                <a:solidFill>
                  <a:schemeClr val="tx1">
                    <a:lumMod val="75000"/>
                    <a:lumOff val="25000"/>
                  </a:schemeClr>
                </a:solidFill>
              </a:rPr>
              <a:t> – Options modified to </a:t>
            </a:r>
            <a:r>
              <a:rPr lang="en-GB" sz="1400" i="1" dirty="0">
                <a:solidFill>
                  <a:schemeClr val="tx1">
                    <a:lumMod val="75000"/>
                    <a:lumOff val="25000"/>
                  </a:schemeClr>
                </a:solidFill>
              </a:rPr>
              <a:t>‘Yes, by parents/carers’</a:t>
            </a:r>
            <a:r>
              <a:rPr lang="en-GB" sz="1400" dirty="0">
                <a:solidFill>
                  <a:schemeClr val="tx1">
                    <a:lumMod val="75000"/>
                    <a:lumOff val="25000"/>
                  </a:schemeClr>
                </a:solidFill>
              </a:rPr>
              <a:t>, ‘</a:t>
            </a:r>
            <a:r>
              <a:rPr lang="en-GB" sz="1400" i="1" dirty="0">
                <a:solidFill>
                  <a:schemeClr val="tx1">
                    <a:lumMod val="75000"/>
                    <a:lumOff val="25000"/>
                  </a:schemeClr>
                </a:solidFill>
              </a:rPr>
              <a:t>Yes, by school</a:t>
            </a:r>
            <a:r>
              <a:rPr lang="en-GB" sz="1400" dirty="0">
                <a:solidFill>
                  <a:schemeClr val="tx1">
                    <a:lumMod val="75000"/>
                    <a:lumOff val="25000"/>
                  </a:schemeClr>
                </a:solidFill>
              </a:rPr>
              <a:t>’ and ‘</a:t>
            </a:r>
            <a:r>
              <a:rPr lang="en-GB" sz="1400" i="1" dirty="0">
                <a:solidFill>
                  <a:schemeClr val="tx1">
                    <a:lumMod val="75000"/>
                    <a:lumOff val="25000"/>
                  </a:schemeClr>
                </a:solidFill>
              </a:rPr>
              <a:t>Yes, I found information online’</a:t>
            </a:r>
            <a:r>
              <a:rPr lang="en-GB" sz="1400" dirty="0">
                <a:solidFill>
                  <a:schemeClr val="tx1">
                    <a:lumMod val="75000"/>
                    <a:lumOff val="25000"/>
                  </a:schemeClr>
                </a:solidFill>
              </a:rPr>
              <a:t> for 2024.</a:t>
            </a:r>
          </a:p>
        </p:txBody>
      </p:sp>
    </p:spTree>
    <p:extLst>
      <p:ext uri="{BB962C8B-B14F-4D97-AF65-F5344CB8AC3E}">
        <p14:creationId xmlns:p14="http://schemas.microsoft.com/office/powerpoint/2010/main" val="32998674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Content Placeholder 2"/>
          <p:cNvSpPr txBox="1">
            <a:spLocks/>
          </p:cNvSpPr>
          <p:nvPr/>
        </p:nvSpPr>
        <p:spPr>
          <a:xfrm>
            <a:off x="174176" y="4004441"/>
            <a:ext cx="7896655" cy="2545445"/>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GB" sz="1600" dirty="0">
                <a:solidFill>
                  <a:srgbClr val="404040"/>
                </a:solidFill>
                <a:latin typeface="Calibri" panose="020F0502020204030204" pitchFamily="34" charset="0"/>
              </a:rPr>
              <a:t>PFA Research Ltd</a:t>
            </a:r>
          </a:p>
          <a:p>
            <a:pPr algn="l">
              <a:lnSpc>
                <a:spcPct val="110000"/>
              </a:lnSpc>
              <a:spcBef>
                <a:spcPts val="0"/>
              </a:spcBef>
            </a:pPr>
            <a:r>
              <a:rPr lang="en-GB" sz="1600" dirty="0">
                <a:solidFill>
                  <a:srgbClr val="404040"/>
                </a:solidFill>
                <a:latin typeface="Calibri" panose="020F0502020204030204" pitchFamily="34" charset="0"/>
              </a:rPr>
              <a:t>Tremough Innovation Centre</a:t>
            </a:r>
          </a:p>
          <a:p>
            <a:pPr algn="l">
              <a:lnSpc>
                <a:spcPct val="110000"/>
              </a:lnSpc>
              <a:spcBef>
                <a:spcPts val="0"/>
              </a:spcBef>
            </a:pPr>
            <a:r>
              <a:rPr lang="en-GB" sz="1600" dirty="0">
                <a:solidFill>
                  <a:srgbClr val="404040"/>
                </a:solidFill>
                <a:latin typeface="Calibri" panose="020F0502020204030204" pitchFamily="34" charset="0"/>
              </a:rPr>
              <a:t>Penryn</a:t>
            </a:r>
          </a:p>
          <a:p>
            <a:pPr algn="l">
              <a:lnSpc>
                <a:spcPct val="110000"/>
              </a:lnSpc>
              <a:spcBef>
                <a:spcPts val="0"/>
              </a:spcBef>
            </a:pPr>
            <a:r>
              <a:rPr lang="en-GB" sz="1600" dirty="0">
                <a:solidFill>
                  <a:srgbClr val="404040"/>
                </a:solidFill>
                <a:latin typeface="Calibri" panose="020F0502020204030204" pitchFamily="34" charset="0"/>
              </a:rPr>
              <a:t>Cornwall</a:t>
            </a:r>
          </a:p>
          <a:p>
            <a:pPr algn="l">
              <a:lnSpc>
                <a:spcPct val="110000"/>
              </a:lnSpc>
              <a:spcBef>
                <a:spcPts val="0"/>
              </a:spcBef>
            </a:pPr>
            <a:r>
              <a:rPr lang="en-GB" sz="1600" dirty="0">
                <a:solidFill>
                  <a:srgbClr val="404040"/>
                </a:solidFill>
                <a:latin typeface="Calibri" panose="020F0502020204030204" pitchFamily="34" charset="0"/>
              </a:rPr>
              <a:t>TR10 9TA</a:t>
            </a:r>
          </a:p>
          <a:p>
            <a:pPr algn="l">
              <a:lnSpc>
                <a:spcPct val="110000"/>
              </a:lnSpc>
              <a:spcBef>
                <a:spcPts val="0"/>
              </a:spcBef>
            </a:pPr>
            <a:endParaRPr lang="en-GB" sz="1600" dirty="0">
              <a:solidFill>
                <a:srgbClr val="404040"/>
              </a:solidFill>
              <a:latin typeface="Calibri" panose="020F0502020204030204" pitchFamily="34" charset="0"/>
            </a:endParaRPr>
          </a:p>
          <a:p>
            <a:pPr algn="l">
              <a:lnSpc>
                <a:spcPct val="110000"/>
              </a:lnSpc>
              <a:spcBef>
                <a:spcPts val="0"/>
              </a:spcBef>
            </a:pPr>
            <a:r>
              <a:rPr lang="en-GB" sz="1600" dirty="0">
                <a:solidFill>
                  <a:srgbClr val="404040"/>
                </a:solidFill>
                <a:latin typeface="Calibri" panose="020F0502020204030204" pitchFamily="34" charset="0"/>
              </a:rPr>
              <a:t>Tel. 01326 375705</a:t>
            </a:r>
          </a:p>
          <a:p>
            <a:pPr algn="l">
              <a:lnSpc>
                <a:spcPct val="110000"/>
              </a:lnSpc>
              <a:spcBef>
                <a:spcPts val="0"/>
              </a:spcBef>
            </a:pPr>
            <a:r>
              <a:rPr lang="en-GB" sz="1600" dirty="0">
                <a:solidFill>
                  <a:srgbClr val="404040"/>
                </a:solidFill>
                <a:latin typeface="Calibri" panose="020F0502020204030204" pitchFamily="34" charset="0"/>
              </a:rPr>
              <a:t>Email. info@pfa-research.com</a:t>
            </a:r>
          </a:p>
          <a:p>
            <a:pPr algn="l">
              <a:lnSpc>
                <a:spcPct val="110000"/>
              </a:lnSpc>
              <a:spcBef>
                <a:spcPts val="0"/>
              </a:spcBef>
            </a:pPr>
            <a:r>
              <a:rPr lang="en-GB" sz="1600" dirty="0">
                <a:solidFill>
                  <a:srgbClr val="404040"/>
                </a:solidFill>
                <a:latin typeface="Calibri" panose="020F0502020204030204" pitchFamily="34" charset="0"/>
              </a:rPr>
              <a:t>Web. http://www.pfa-research.com</a:t>
            </a:r>
          </a:p>
        </p:txBody>
      </p:sp>
    </p:spTree>
    <p:extLst>
      <p:ext uri="{BB962C8B-B14F-4D97-AF65-F5344CB8AC3E}">
        <p14:creationId xmlns:p14="http://schemas.microsoft.com/office/powerpoint/2010/main" val="223786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Text Box 2"/>
          <p:cNvSpPr txBox="1"/>
          <p:nvPr/>
        </p:nvSpPr>
        <p:spPr>
          <a:xfrm>
            <a:off x="928159" y="2217405"/>
            <a:ext cx="7775575" cy="3257691"/>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Objectives, methodology</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and pupil profile</a:t>
            </a:r>
          </a:p>
          <a:p>
            <a:pPr>
              <a:spcAft>
                <a:spcPts val="0"/>
              </a:spcAft>
            </a:pPr>
            <a:endParaRPr lang="en-GB" sz="36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dirty="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3885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Introduction</a:t>
            </a:r>
          </a:p>
        </p:txBody>
      </p:sp>
      <p:sp>
        <p:nvSpPr>
          <p:cNvPr id="4" name="Content Placeholder 3"/>
          <p:cNvSpPr>
            <a:spLocks noGrp="1"/>
          </p:cNvSpPr>
          <p:nvPr>
            <p:ph idx="1"/>
          </p:nvPr>
        </p:nvSpPr>
        <p:spPr>
          <a:xfrm>
            <a:off x="183600" y="932477"/>
            <a:ext cx="5742628" cy="5404689"/>
          </a:xfrm>
        </p:spPr>
        <p:txBody>
          <a:bodyPr>
            <a:noAutofit/>
          </a:bodyPr>
          <a:lstStyle/>
          <a:p>
            <a:r>
              <a:rPr lang="en-GB" sz="1300" dirty="0">
                <a:solidFill>
                  <a:schemeClr val="tx1">
                    <a:lumMod val="75000"/>
                    <a:lumOff val="25000"/>
                  </a:schemeClr>
                </a:solidFill>
              </a:rPr>
              <a:t>The Doncaster Council Pupil Lifestyle Survey has been developed by Doncaster Council’s Public Health Department in conjunction with independent research agency, PFA Research. The survey is designed for young people of primary and secondary school age within Key Stages 2, 3 and 4 (specifically year group 4, 6, 8 and 10). The results of the 2023 survey represents the third year’s output of a three-year commitment to the new survey, with a refreshed methodology (100% online) and comprising new questionnaires for primary and secondary schools.</a:t>
            </a:r>
          </a:p>
          <a:p>
            <a:r>
              <a:rPr lang="en-GB" sz="1300" dirty="0">
                <a:solidFill>
                  <a:schemeClr val="tx1">
                    <a:lumMod val="75000"/>
                    <a:lumOff val="25000"/>
                  </a:schemeClr>
                </a:solidFill>
              </a:rPr>
              <a:t>The aim of the research is to attain trackable data that monitors experiences, behaviours and </a:t>
            </a:r>
            <a:r>
              <a:rPr lang="en-GB" sz="1300" dirty="0">
                <a:solidFill>
                  <a:srgbClr val="404040"/>
                </a:solidFill>
              </a:rPr>
              <a:t>attitudes</a:t>
            </a:r>
            <a:r>
              <a:rPr lang="en-GB" sz="1300" dirty="0">
                <a:solidFill>
                  <a:schemeClr val="tx1">
                    <a:lumMod val="75000"/>
                    <a:lumOff val="25000"/>
                  </a:schemeClr>
                </a:solidFill>
              </a:rPr>
              <a:t> to key themes including: physical activity, nutrition and oral health, keeping safe, emotional health and wellbeing, and risk-taking behaviours. The data arising from the survey is essential to support the work of Doncaster Council’s Public Health Department and will be used to inform strategic decisions of the public health service as well as supporting teachers and educational programmes as the stimulus for discussion with young people. </a:t>
            </a:r>
          </a:p>
          <a:p>
            <a:r>
              <a:rPr lang="en-GB" sz="1300" dirty="0">
                <a:solidFill>
                  <a:schemeClr val="tx1">
                    <a:lumMod val="75000"/>
                    <a:lumOff val="25000"/>
                  </a:schemeClr>
                </a:solidFill>
              </a:rPr>
              <a:t>This report is designed to be used in a standalone format. Each page of results presents the complete question asked, the base (response group) to which the question was asked, and the number of responses received and answering the question. That said, users may find it useful to review the full set of questions provided as Appendix 1.</a:t>
            </a:r>
          </a:p>
          <a:p>
            <a:r>
              <a:rPr lang="en-GB" sz="1300" dirty="0">
                <a:solidFill>
                  <a:schemeClr val="tx1">
                    <a:lumMod val="75000"/>
                    <a:lumOff val="25000"/>
                  </a:schemeClr>
                </a:solidFill>
              </a:rPr>
              <a:t>This report delivers the headline results from all primary schools participating. Where appropriate, data are broken down by key analysis groups; namely gender, year group (i.e. age), and vulnerable group indicators. Full data tabulations will be provided (to follow) to supplement this report for those who may wish to look at subgroups in greater detail. The full set of raw data will be held by Doncaster Council’s Public Health Department.</a:t>
            </a:r>
          </a:p>
          <a:p>
            <a:endParaRPr lang="en-GB" sz="1200" dirty="0">
              <a:solidFill>
                <a:schemeClr val="tx1">
                  <a:lumMod val="75000"/>
                  <a:lumOff val="25000"/>
                </a:schemeClr>
              </a:solidFill>
            </a:endParaRPr>
          </a:p>
        </p:txBody>
      </p:sp>
      <p:sp>
        <p:nvSpPr>
          <p:cNvPr id="8" name="Content Placeholder 3"/>
          <p:cNvSpPr txBox="1">
            <a:spLocks/>
          </p:cNvSpPr>
          <p:nvPr/>
        </p:nvSpPr>
        <p:spPr>
          <a:xfrm>
            <a:off x="5926228" y="932476"/>
            <a:ext cx="5742628" cy="54046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DINPro" panose="020B0504020101020102"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DINPro" panose="020B0504020101020102"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DINPro" panose="020B0504020101020102"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solidFill>
                  <a:schemeClr val="tx1">
                    <a:lumMod val="75000"/>
                    <a:lumOff val="25000"/>
                  </a:schemeClr>
                </a:solidFill>
                <a:latin typeface="Calibri" panose="020F0502020204030204" pitchFamily="34" charset="0"/>
              </a:rPr>
              <a:t>Schools which participated and achieved a response rate of at least 70% for their year groups will receive a bespoke summary of their data. Individual schools’ results are otherwise considered to be confidential and will not be shared with other organisations without the express permission of the school. </a:t>
            </a:r>
          </a:p>
          <a:p>
            <a:r>
              <a:rPr lang="en-GB" sz="1300" dirty="0">
                <a:solidFill>
                  <a:schemeClr val="tx1">
                    <a:lumMod val="75000"/>
                    <a:lumOff val="25000"/>
                  </a:schemeClr>
                </a:solidFill>
                <a:latin typeface="Calibri" panose="020F0502020204030204" pitchFamily="34" charset="0"/>
              </a:rPr>
              <a:t>PFA Research, as the research company appointed to deliver the survey and analyse results, will be pleased to advise upon and consider additional ad hoc analyses on the data. These requests should be directed through the Doncaster Council Public Health Department.</a:t>
            </a:r>
          </a:p>
          <a:p>
            <a:pPr marL="0" indent="0">
              <a:buNone/>
            </a:pPr>
            <a:r>
              <a:rPr lang="en-GB" sz="1300" b="1" dirty="0">
                <a:solidFill>
                  <a:schemeClr val="tx1">
                    <a:lumMod val="75000"/>
                    <a:lumOff val="25000"/>
                  </a:schemeClr>
                </a:solidFill>
                <a:latin typeface="+mn-lt"/>
                <a:cs typeface="DINPro-Medium" panose="020B0604020101020102" pitchFamily="34" charset="0"/>
              </a:rPr>
              <a:t>Methodology</a:t>
            </a:r>
          </a:p>
          <a:p>
            <a:r>
              <a:rPr lang="en-GB" sz="1300" dirty="0">
                <a:solidFill>
                  <a:schemeClr val="tx1">
                    <a:lumMod val="75000"/>
                    <a:lumOff val="25000"/>
                  </a:schemeClr>
                </a:solidFill>
                <a:latin typeface="Calibri" panose="020F0502020204030204" pitchFamily="34" charset="0"/>
              </a:rPr>
              <a:t>Both the Primary and Secondary Surveys took the form of a standard, anonymous online questionnaire.</a:t>
            </a:r>
          </a:p>
          <a:p>
            <a:r>
              <a:rPr lang="en-GB" sz="1300" dirty="0">
                <a:solidFill>
                  <a:schemeClr val="tx1">
                    <a:lumMod val="75000"/>
                    <a:lumOff val="25000"/>
                  </a:schemeClr>
                </a:solidFill>
                <a:latin typeface="Calibri"/>
              </a:rPr>
              <a:t>All 110 mainstream schools across Doncaster were requested to take part in the survey during the 2023 Spring and Summer term. Schools had until the 2023 Summer holidays break for pupils to complete surveys. Schools opting in were sent a unique link which detailed both school and year groups and asked to complete with the students as they saw fit.</a:t>
            </a:r>
          </a:p>
          <a:p>
            <a:r>
              <a:rPr lang="en-GB" sz="1300" dirty="0">
                <a:solidFill>
                  <a:schemeClr val="tx1">
                    <a:lumMod val="75000"/>
                    <a:lumOff val="25000"/>
                  </a:schemeClr>
                </a:solidFill>
                <a:latin typeface="Calibri"/>
              </a:rPr>
              <a:t>69 primary and 13 secondary mainstream schools have participated across 5 years.</a:t>
            </a: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pPr marL="0" lvl="1" indent="0">
              <a:spcBef>
                <a:spcPts val="1200"/>
              </a:spcBef>
              <a:buNone/>
            </a:pPr>
            <a:r>
              <a:rPr lang="en-GB" sz="1000" dirty="0">
                <a:solidFill>
                  <a:schemeClr val="tx1">
                    <a:lumMod val="75000"/>
                    <a:lumOff val="25000"/>
                  </a:schemeClr>
                </a:solidFill>
                <a:latin typeface="Calibri" panose="020F0502020204030204" pitchFamily="34" charset="0"/>
              </a:rPr>
              <a:t>*Estimated total number of Year 4 and 6 pupils (Primary) and Year 8 and 10 pupils (secondary), based upon published figures for Doncaster of total number on roll for each school. ** Total Surveys completed in Year 4 and 6 pupils (Primary) and Year 8 and 10 pupils (secondary</a:t>
            </a:r>
          </a:p>
        </p:txBody>
      </p:sp>
      <p:graphicFrame>
        <p:nvGraphicFramePr>
          <p:cNvPr id="5" name="Table 4"/>
          <p:cNvGraphicFramePr>
            <a:graphicFrameLocks noGrp="1"/>
          </p:cNvGraphicFramePr>
          <p:nvPr>
            <p:extLst>
              <p:ext uri="{D42A27DB-BD31-4B8C-83A1-F6EECF244321}">
                <p14:modId xmlns:p14="http://schemas.microsoft.com/office/powerpoint/2010/main" val="307811091"/>
              </p:ext>
            </p:extLst>
          </p:nvPr>
        </p:nvGraphicFramePr>
        <p:xfrm>
          <a:off x="6165721" y="4986172"/>
          <a:ext cx="5263642" cy="939352"/>
        </p:xfrm>
        <a:graphic>
          <a:graphicData uri="http://schemas.openxmlformats.org/drawingml/2006/table">
            <a:tbl>
              <a:tblPr firstRow="1" bandRow="1">
                <a:tableStyleId>{5940675A-B579-460E-94D1-54222C63F5DA}</a:tableStyleId>
              </a:tblPr>
              <a:tblGrid>
                <a:gridCol w="789298">
                  <a:extLst>
                    <a:ext uri="{9D8B030D-6E8A-4147-A177-3AD203B41FA5}">
                      <a16:colId xmlns:a16="http://schemas.microsoft.com/office/drawing/2014/main" val="20000"/>
                    </a:ext>
                  </a:extLst>
                </a:gridCol>
                <a:gridCol w="1003177">
                  <a:extLst>
                    <a:ext uri="{9D8B030D-6E8A-4147-A177-3AD203B41FA5}">
                      <a16:colId xmlns:a16="http://schemas.microsoft.com/office/drawing/2014/main" val="20001"/>
                    </a:ext>
                  </a:extLst>
                </a:gridCol>
                <a:gridCol w="1020932">
                  <a:extLst>
                    <a:ext uri="{9D8B030D-6E8A-4147-A177-3AD203B41FA5}">
                      <a16:colId xmlns:a16="http://schemas.microsoft.com/office/drawing/2014/main" val="20002"/>
                    </a:ext>
                  </a:extLst>
                </a:gridCol>
                <a:gridCol w="1225118">
                  <a:extLst>
                    <a:ext uri="{9D8B030D-6E8A-4147-A177-3AD203B41FA5}">
                      <a16:colId xmlns:a16="http://schemas.microsoft.com/office/drawing/2014/main" val="20003"/>
                    </a:ext>
                  </a:extLst>
                </a:gridCol>
                <a:gridCol w="1225117">
                  <a:extLst>
                    <a:ext uri="{9D8B030D-6E8A-4147-A177-3AD203B41FA5}">
                      <a16:colId xmlns:a16="http://schemas.microsoft.com/office/drawing/2014/main" val="20004"/>
                    </a:ext>
                  </a:extLst>
                </a:gridCol>
              </a:tblGrid>
              <a:tr h="280903">
                <a:tc>
                  <a:txBody>
                    <a:bodyPr/>
                    <a:lstStyle/>
                    <a:p>
                      <a:endParaRPr lang="en-GB" sz="120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No. Schools in Doncaster</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Total Schools participated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Est Number</a:t>
                      </a:r>
                      <a:r>
                        <a:rPr lang="en-GB" sz="1050" baseline="0" dirty="0">
                          <a:solidFill>
                            <a:schemeClr val="tx1">
                              <a:lumMod val="75000"/>
                              <a:lumOff val="25000"/>
                            </a:schemeClr>
                          </a:solidFill>
                        </a:rPr>
                        <a:t> of pupils per year*</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 Total Surveys Completed**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0893">
                <a:tc>
                  <a:txBody>
                    <a:bodyPr/>
                    <a:lstStyle/>
                    <a:p>
                      <a:r>
                        <a:rPr lang="en-GB" sz="1100" dirty="0">
                          <a:solidFill>
                            <a:schemeClr val="tx1">
                              <a:lumMod val="75000"/>
                              <a:lumOff val="25000"/>
                            </a:schemeClr>
                          </a:solidFill>
                        </a:rPr>
                        <a:t>Primary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dirty="0">
                          <a:solidFill>
                            <a:schemeClr val="tx1">
                              <a:lumMod val="75000"/>
                              <a:lumOff val="25000"/>
                            </a:schemeClr>
                          </a:solidFill>
                        </a:rPr>
                        <a:t>91</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74</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7,890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14,795</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68792">
                <a:tc>
                  <a:txBody>
                    <a:bodyPr/>
                    <a:lstStyle/>
                    <a:p>
                      <a:r>
                        <a:rPr lang="en-GB" sz="1100" dirty="0">
                          <a:solidFill>
                            <a:schemeClr val="tx1">
                              <a:lumMod val="75000"/>
                              <a:lumOff val="25000"/>
                            </a:schemeClr>
                          </a:solidFill>
                        </a:rPr>
                        <a:t>Secondary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dirty="0">
                          <a:solidFill>
                            <a:schemeClr val="tx1">
                              <a:lumMod val="75000"/>
                              <a:lumOff val="25000"/>
                            </a:schemeClr>
                          </a:solidFill>
                        </a:rPr>
                        <a:t>19</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14</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6,460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5,245</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291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50816"/>
            <a:ext cx="9900000" cy="900000"/>
          </a:xfrm>
        </p:spPr>
        <p:txBody>
          <a:bodyPr vert="horz" lIns="91440" tIns="45720" rIns="91440" bIns="45720" rtlCol="0" anchor="ctr">
            <a:normAutofit/>
          </a:bodyPr>
          <a:lstStyle/>
          <a:p>
            <a:r>
              <a:rPr lang="en-GB" sz="2400" dirty="0"/>
              <a:t>Notes </a:t>
            </a:r>
          </a:p>
        </p:txBody>
      </p:sp>
      <p:sp>
        <p:nvSpPr>
          <p:cNvPr id="3" name="Content Placeholder 2"/>
          <p:cNvSpPr>
            <a:spLocks noGrp="1"/>
          </p:cNvSpPr>
          <p:nvPr>
            <p:ph idx="1"/>
          </p:nvPr>
        </p:nvSpPr>
        <p:spPr>
          <a:xfrm>
            <a:off x="183019" y="893568"/>
            <a:ext cx="10569776" cy="5509422"/>
          </a:xfrm>
        </p:spPr>
        <p:txBody>
          <a:bodyPr vert="horz" lIns="91440" tIns="45720" rIns="91440" bIns="45720" rtlCol="0">
            <a:noAutofit/>
          </a:bodyPr>
          <a:lstStyle/>
          <a:p>
            <a:pPr marL="0" indent="0">
              <a:buNone/>
            </a:pPr>
            <a:r>
              <a:rPr lang="en-GB" sz="1300" b="1" dirty="0">
                <a:solidFill>
                  <a:srgbClr val="404040"/>
                </a:solidFill>
              </a:rPr>
              <a:t>Rounding errors</a:t>
            </a:r>
          </a:p>
          <a:p>
            <a:pPr marL="0" indent="0">
              <a:buNone/>
            </a:pPr>
            <a:r>
              <a:rPr lang="en-GB" sz="1300" dirty="0">
                <a:solidFill>
                  <a:srgbClr val="404040"/>
                </a:solidFill>
              </a:rPr>
              <a:t>Totals of series from single response questions may sum to 99% or 101%, rather than exactly 100%, due to rounding errors. Analyses of multiple response questions will typically total more than 100% due to more than one response being selected.</a:t>
            </a:r>
          </a:p>
          <a:p>
            <a:pPr marL="0" indent="0">
              <a:spcBef>
                <a:spcPts val="1800"/>
              </a:spcBef>
              <a:buNone/>
            </a:pPr>
            <a:r>
              <a:rPr lang="en-GB" sz="1300" b="1" dirty="0">
                <a:solidFill>
                  <a:srgbClr val="404040"/>
                </a:solidFill>
              </a:rPr>
              <a:t>Analysis cohorts</a:t>
            </a:r>
          </a:p>
          <a:p>
            <a:pPr marL="0" indent="0">
              <a:buNone/>
            </a:pPr>
            <a:r>
              <a:rPr lang="en-GB" sz="1300" dirty="0">
                <a:solidFill>
                  <a:srgbClr val="404040"/>
                </a:solidFill>
              </a:rPr>
              <a:t>Given that the survey was anonymous to participants, cohorts used for the analysis are derived from self-declared indicators through the survey, rather than from officially held data from schools.</a:t>
            </a:r>
          </a:p>
          <a:p>
            <a:r>
              <a:rPr lang="en-GB" sz="1300" dirty="0">
                <a:solidFill>
                  <a:srgbClr val="404040"/>
                </a:solidFill>
              </a:rPr>
              <a:t>The group ‘Have a disability’ includes pupils who stated that they have a disability and/or a long-standing illness. </a:t>
            </a:r>
          </a:p>
          <a:p>
            <a:r>
              <a:rPr lang="en-GB" sz="1300" dirty="0">
                <a:solidFill>
                  <a:srgbClr val="404040"/>
                </a:solidFill>
              </a:rPr>
              <a:t>The following abbreviations have been used: </a:t>
            </a:r>
          </a:p>
          <a:p>
            <a:pPr lvl="1"/>
            <a:r>
              <a:rPr lang="en-GB" sz="1300" dirty="0">
                <a:solidFill>
                  <a:srgbClr val="404040"/>
                </a:solidFill>
              </a:rPr>
              <a:t>SEN – Special Educational Needs (derived from the question: “Do you have a special educational need or learning difficulty?”)</a:t>
            </a:r>
          </a:p>
          <a:p>
            <a:pPr lvl="1"/>
            <a:r>
              <a:rPr lang="en-GB" sz="1300" dirty="0">
                <a:solidFill>
                  <a:srgbClr val="404040"/>
                </a:solidFill>
              </a:rPr>
              <a:t>FSM – Free school meal (derived from the question: “Do you receive free school meals?”)</a:t>
            </a:r>
          </a:p>
          <a:p>
            <a:pPr lvl="1"/>
            <a:r>
              <a:rPr lang="en-GB" sz="1300" dirty="0">
                <a:solidFill>
                  <a:schemeClr val="tx1">
                    <a:lumMod val="75000"/>
                    <a:lumOff val="25000"/>
                  </a:schemeClr>
                </a:solidFill>
              </a:rPr>
              <a:t>Eng 2nd Lang – English as 2</a:t>
            </a:r>
            <a:r>
              <a:rPr lang="en-GB" sz="1300" baseline="30000" dirty="0">
                <a:solidFill>
                  <a:schemeClr val="tx1">
                    <a:lumMod val="75000"/>
                    <a:lumOff val="25000"/>
                  </a:schemeClr>
                </a:solidFill>
              </a:rPr>
              <a:t>nd</a:t>
            </a:r>
            <a:r>
              <a:rPr lang="en-GB" sz="1300" dirty="0">
                <a:solidFill>
                  <a:schemeClr val="tx1">
                    <a:lumMod val="75000"/>
                    <a:lumOff val="25000"/>
                  </a:schemeClr>
                </a:solidFill>
              </a:rPr>
              <a:t> language (delivered from the question: “</a:t>
            </a:r>
            <a:r>
              <a:rPr lang="en-US" sz="1300" dirty="0">
                <a:solidFill>
                  <a:schemeClr val="tx1">
                    <a:lumMod val="75000"/>
                    <a:lumOff val="25000"/>
                  </a:schemeClr>
                </a:solidFill>
              </a:rPr>
              <a:t>Do you speak languages other than English at home?”</a:t>
            </a:r>
            <a:endParaRPr lang="en-GB" sz="1300" dirty="0">
              <a:solidFill>
                <a:srgbClr val="404040"/>
              </a:solidFill>
            </a:endParaRPr>
          </a:p>
          <a:p>
            <a:r>
              <a:rPr lang="en-GB" sz="1300" dirty="0">
                <a:solidFill>
                  <a:srgbClr val="404040"/>
                </a:solidFill>
              </a:rPr>
              <a:t>Ethnic groups (derived from the question “How would you describe your ethnic background?”) have been grouped for the purpose of analysis as follows: </a:t>
            </a:r>
          </a:p>
          <a:p>
            <a:pPr lvl="1"/>
            <a:r>
              <a:rPr lang="en-GB" sz="1300" dirty="0">
                <a:solidFill>
                  <a:srgbClr val="404040"/>
                </a:solidFill>
              </a:rPr>
              <a:t>Ethnicity White – White British, White Irish, White Romany or Gypsy, White traveller of Irish heritage, other White background.</a:t>
            </a:r>
          </a:p>
          <a:p>
            <a:pPr lvl="1"/>
            <a:r>
              <a:rPr lang="en-GB" sz="1300" dirty="0">
                <a:solidFill>
                  <a:srgbClr val="404040"/>
                </a:solidFill>
              </a:rPr>
              <a:t>Ethnic Minority Groups - Asian (including Bangladeshi Asian, British Asian, Indian Asian, Pakistani Asian, other Asian background), Black (including Black African, Black British, Black Caribbean, other Black background), Chinese (including, British Chinese, Chinese, other Chinese background), Mixed (including ,mixed White and Asian, mixed White and Black African, mixed White and Black Caribbean, other mixed background), other background.  </a:t>
            </a:r>
          </a:p>
          <a:p>
            <a:pPr marL="0" indent="0">
              <a:spcBef>
                <a:spcPts val="1800"/>
              </a:spcBef>
              <a:buNone/>
            </a:pPr>
            <a:r>
              <a:rPr lang="en-GB" sz="1300" b="1" dirty="0">
                <a:solidFill>
                  <a:srgbClr val="404040"/>
                </a:solidFill>
              </a:rPr>
              <a:t>Sections in this report</a:t>
            </a:r>
          </a:p>
          <a:p>
            <a:pPr marL="0" indent="0">
              <a:buNone/>
            </a:pPr>
            <a:r>
              <a:rPr lang="en-GB" sz="1300" dirty="0">
                <a:solidFill>
                  <a:srgbClr val="404040"/>
                </a:solidFill>
              </a:rPr>
              <a:t>Each thematic section in the report has been assigned a colour key to aid easy identification. This colour coding has been extended through to sections within Conclusions.</a:t>
            </a:r>
          </a:p>
        </p:txBody>
      </p:sp>
    </p:spTree>
    <p:extLst>
      <p:ext uri="{BB962C8B-B14F-4D97-AF65-F5344CB8AC3E}">
        <p14:creationId xmlns:p14="http://schemas.microsoft.com/office/powerpoint/2010/main" val="395125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80739"/>
            <a:ext cx="9900000" cy="900000"/>
          </a:xfrm>
        </p:spPr>
        <p:txBody>
          <a:bodyPr vert="horz" lIns="91440" tIns="45720" rIns="91440" bIns="45720" rtlCol="0" anchor="ctr">
            <a:normAutofit/>
          </a:bodyPr>
          <a:lstStyle/>
          <a:p>
            <a:r>
              <a:rPr lang="en-GB" sz="2400" dirty="0"/>
              <a:t>Sample profile</a:t>
            </a:r>
          </a:p>
        </p:txBody>
      </p:sp>
      <p:sp>
        <p:nvSpPr>
          <p:cNvPr id="3" name="Content Placeholder 2"/>
          <p:cNvSpPr>
            <a:spLocks noGrp="1"/>
          </p:cNvSpPr>
          <p:nvPr>
            <p:ph idx="1"/>
          </p:nvPr>
        </p:nvSpPr>
        <p:spPr>
          <a:xfrm>
            <a:off x="183019" y="826420"/>
            <a:ext cx="6041935" cy="6009485"/>
          </a:xfrm>
        </p:spPr>
        <p:txBody>
          <a:bodyPr vert="horz" lIns="91440" tIns="45720" rIns="91440" bIns="45720" rtlCol="0" anchor="t">
            <a:noAutofit/>
          </a:bodyPr>
          <a:lstStyle/>
          <a:p>
            <a:pPr>
              <a:lnSpc>
                <a:spcPct val="100000"/>
              </a:lnSpc>
              <a:spcBef>
                <a:spcPts val="0"/>
              </a:spcBef>
              <a:spcAft>
                <a:spcPts val="600"/>
              </a:spcAft>
            </a:pPr>
            <a:r>
              <a:rPr lang="en-GB" sz="1300" dirty="0">
                <a:solidFill>
                  <a:schemeClr val="tx1">
                    <a:lumMod val="75000"/>
                    <a:lumOff val="25000"/>
                  </a:schemeClr>
                </a:solidFill>
                <a:latin typeface="+mn-lt"/>
              </a:rPr>
              <a:t>This report concentrates on Years 4 and 6 with a total base of 2,640</a:t>
            </a:r>
            <a:r>
              <a:rPr lang="en-GB" sz="1300" dirty="0">
                <a:solidFill>
                  <a:schemeClr val="tx1">
                    <a:lumMod val="75000"/>
                    <a:lumOff val="25000"/>
                  </a:schemeClr>
                </a:solidFill>
                <a:latin typeface="+mn-lt"/>
                <a:cs typeface="DINPro-Medium" panose="020B0604020101020102" pitchFamily="34" charset="0"/>
              </a:rPr>
              <a:t> </a:t>
            </a:r>
            <a:r>
              <a:rPr lang="en-GB" sz="1300" dirty="0">
                <a:solidFill>
                  <a:schemeClr val="tx1">
                    <a:lumMod val="75000"/>
                    <a:lumOff val="25000"/>
                  </a:schemeClr>
                </a:solidFill>
                <a:latin typeface="+mn-lt"/>
              </a:rPr>
              <a:t>pupils, with 1,261 from Year 4 and 1,379 from Year 6.</a:t>
            </a:r>
          </a:p>
          <a:p>
            <a:pPr>
              <a:lnSpc>
                <a:spcPct val="100000"/>
              </a:lnSpc>
              <a:spcBef>
                <a:spcPts val="0"/>
              </a:spcBef>
              <a:spcAft>
                <a:spcPts val="600"/>
              </a:spcAft>
            </a:pPr>
            <a:r>
              <a:rPr lang="en-GB" sz="1300" dirty="0">
                <a:solidFill>
                  <a:schemeClr val="tx1">
                    <a:lumMod val="75000"/>
                    <a:lumOff val="25000"/>
                  </a:schemeClr>
                </a:solidFill>
                <a:latin typeface="Calibri"/>
              </a:rPr>
              <a:t>In total, the survey collected </a:t>
            </a:r>
            <a:r>
              <a:rPr lang="en-GB" sz="1300" dirty="0">
                <a:solidFill>
                  <a:schemeClr val="tx1">
                    <a:lumMod val="75000"/>
                    <a:lumOff val="25000"/>
                  </a:schemeClr>
                </a:solidFill>
                <a:latin typeface="Calibri"/>
                <a:cs typeface="Calibri"/>
              </a:rPr>
              <a:t>3,271</a:t>
            </a:r>
            <a:r>
              <a:rPr lang="en-GB" sz="1300" dirty="0">
                <a:solidFill>
                  <a:schemeClr val="tx1">
                    <a:lumMod val="75000"/>
                    <a:lumOff val="25000"/>
                  </a:schemeClr>
                </a:solidFill>
                <a:latin typeface="Calibri"/>
              </a:rPr>
              <a:t> responses across 45 of the 92 primary school spanning Years 3-6.</a:t>
            </a:r>
            <a:endParaRPr lang="en-GB" sz="1300" dirty="0">
              <a:solidFill>
                <a:schemeClr val="tx1"/>
              </a:solidFill>
            </a:endParaRPr>
          </a:p>
          <a:p>
            <a:pPr marL="0" indent="0">
              <a:lnSpc>
                <a:spcPct val="100000"/>
              </a:lnSpc>
              <a:spcBef>
                <a:spcPts val="0"/>
              </a:spcBef>
              <a:spcAft>
                <a:spcPts val="600"/>
              </a:spcAft>
              <a:buNone/>
            </a:pPr>
            <a:r>
              <a:rPr lang="en-GB" sz="1300" b="1" dirty="0">
                <a:solidFill>
                  <a:schemeClr val="tx1"/>
                </a:solidFill>
                <a:latin typeface="Calibri"/>
              </a:rPr>
              <a:t>Among the Year 4 and Year 6 sample:</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49%</a:t>
            </a:r>
            <a:r>
              <a:rPr lang="en-GB" sz="1300" dirty="0">
                <a:solidFill>
                  <a:schemeClr val="tx1">
                    <a:lumMod val="75000"/>
                    <a:lumOff val="25000"/>
                  </a:schemeClr>
                </a:solidFill>
                <a:latin typeface="+mn-lt"/>
              </a:rPr>
              <a:t> of pupils were girls and 48</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boys, 1</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described themselves differently, 2</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preferred not to answer. </a:t>
            </a:r>
          </a:p>
          <a:p>
            <a:pPr>
              <a:lnSpc>
                <a:spcPct val="100000"/>
              </a:lnSpc>
              <a:spcBef>
                <a:spcPts val="0"/>
              </a:spcBef>
              <a:spcAft>
                <a:spcPts val="600"/>
              </a:spcAft>
            </a:pPr>
            <a:r>
              <a:rPr lang="en-GB" sz="1300" dirty="0">
                <a:solidFill>
                  <a:schemeClr val="tx1">
                    <a:lumMod val="75000"/>
                    <a:lumOff val="25000"/>
                  </a:schemeClr>
                </a:solidFill>
                <a:latin typeface="+mn-lt"/>
              </a:rPr>
              <a:t>78% of pupils identify their ethnicity as White, a further 4</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are Mixed race, 4</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Asian, 4</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Black with </a:t>
            </a:r>
            <a:r>
              <a:rPr lang="en-GB" sz="1300" dirty="0">
                <a:solidFill>
                  <a:schemeClr val="tx1">
                    <a:lumMod val="75000"/>
                    <a:lumOff val="25000"/>
                  </a:schemeClr>
                </a:solidFill>
                <a:latin typeface="+mn-lt"/>
                <a:cs typeface="DINPro-Medium" panose="020B0604020101020102" pitchFamily="34" charset="0"/>
              </a:rPr>
              <a:t>1%</a:t>
            </a:r>
            <a:r>
              <a:rPr lang="en-GB" sz="1300" dirty="0">
                <a:solidFill>
                  <a:schemeClr val="tx1">
                    <a:lumMod val="75000"/>
                    <a:lumOff val="25000"/>
                  </a:schemeClr>
                </a:solidFill>
                <a:latin typeface="+mn-lt"/>
              </a:rPr>
              <a:t> Chinese. </a:t>
            </a:r>
          </a:p>
          <a:p>
            <a:pPr>
              <a:lnSpc>
                <a:spcPct val="100000"/>
              </a:lnSpc>
              <a:spcBef>
                <a:spcPts val="0"/>
              </a:spcBef>
              <a:spcAft>
                <a:spcPts val="600"/>
              </a:spcAft>
            </a:pPr>
            <a:r>
              <a:rPr lang="en-GB" sz="1300" dirty="0">
                <a:solidFill>
                  <a:schemeClr val="tx1">
                    <a:lumMod val="75000"/>
                    <a:lumOff val="25000"/>
                  </a:schemeClr>
                </a:solidFill>
                <a:latin typeface="+mn-lt"/>
              </a:rPr>
              <a:t>65% of pupils live with their Mum and Dad together, 15% live with a mainly/single parent, 8% live with a parent and a stepparent, 8% live with a shared arrangement, and 3% in other arrangements (including same sex couples, other relatives and foster parents).</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25%</a:t>
            </a:r>
            <a:r>
              <a:rPr lang="en-GB" sz="1300" dirty="0">
                <a:solidFill>
                  <a:schemeClr val="tx1">
                    <a:lumMod val="75000"/>
                    <a:lumOff val="25000"/>
                  </a:schemeClr>
                </a:solidFill>
                <a:latin typeface="+mn-lt"/>
              </a:rPr>
              <a:t> of pupils speak another language at home with </a:t>
            </a:r>
            <a:r>
              <a:rPr lang="en-GB" sz="1300" dirty="0">
                <a:solidFill>
                  <a:schemeClr val="tx1">
                    <a:lumMod val="75000"/>
                    <a:lumOff val="25000"/>
                  </a:schemeClr>
                </a:solidFill>
                <a:latin typeface="+mn-lt"/>
                <a:cs typeface="DINPro-Medium" panose="020B0604020101020102" pitchFamily="34" charset="0"/>
              </a:rPr>
              <a:t>3%</a:t>
            </a:r>
            <a:r>
              <a:rPr lang="en-GB" sz="1300" dirty="0">
                <a:solidFill>
                  <a:schemeClr val="tx1">
                    <a:lumMod val="75000"/>
                    <a:lumOff val="25000"/>
                  </a:schemeClr>
                </a:solidFill>
                <a:latin typeface="+mn-lt"/>
              </a:rPr>
              <a:t> preferring not to say.</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14%</a:t>
            </a:r>
            <a:r>
              <a:rPr lang="en-GB" sz="1300" dirty="0">
                <a:solidFill>
                  <a:schemeClr val="tx1">
                    <a:lumMod val="75000"/>
                    <a:lumOff val="25000"/>
                  </a:schemeClr>
                </a:solidFill>
                <a:latin typeface="+mn-lt"/>
              </a:rPr>
              <a:t> have a long-standing illness.</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9%</a:t>
            </a:r>
            <a:r>
              <a:rPr lang="en-GB" sz="1300" dirty="0">
                <a:solidFill>
                  <a:schemeClr val="tx1">
                    <a:lumMod val="75000"/>
                    <a:lumOff val="25000"/>
                  </a:schemeClr>
                </a:solidFill>
                <a:latin typeface="+mn-lt"/>
              </a:rPr>
              <a:t> have a disability.</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13%</a:t>
            </a:r>
            <a:r>
              <a:rPr lang="en-GB" sz="1300" dirty="0">
                <a:solidFill>
                  <a:schemeClr val="tx1">
                    <a:lumMod val="75000"/>
                    <a:lumOff val="25000"/>
                  </a:schemeClr>
                </a:solidFill>
                <a:latin typeface="+mn-lt"/>
              </a:rPr>
              <a:t> of pupils have a special educational need, a further </a:t>
            </a:r>
            <a:r>
              <a:rPr lang="en-GB" sz="1300" dirty="0">
                <a:solidFill>
                  <a:schemeClr val="tx1">
                    <a:lumMod val="75000"/>
                    <a:lumOff val="25000"/>
                  </a:schemeClr>
                </a:solidFill>
                <a:latin typeface="+mn-lt"/>
                <a:cs typeface="DINPro-Medium" panose="020B0604020101020102" pitchFamily="34" charset="0"/>
              </a:rPr>
              <a:t>15%</a:t>
            </a:r>
            <a:r>
              <a:rPr lang="en-GB" sz="1300" dirty="0">
                <a:solidFill>
                  <a:schemeClr val="tx1">
                    <a:lumMod val="75000"/>
                    <a:lumOff val="25000"/>
                  </a:schemeClr>
                </a:solidFill>
                <a:latin typeface="+mn-lt"/>
              </a:rPr>
              <a:t> were unsure whether they do and </a:t>
            </a:r>
            <a:r>
              <a:rPr lang="en-GB" sz="1300" dirty="0">
                <a:solidFill>
                  <a:schemeClr val="tx1">
                    <a:lumMod val="75000"/>
                    <a:lumOff val="25000"/>
                  </a:schemeClr>
                </a:solidFill>
                <a:latin typeface="+mn-lt"/>
                <a:cs typeface="DINPro-Medium" panose="020B0604020101020102" pitchFamily="34" charset="0"/>
              </a:rPr>
              <a:t>2%</a:t>
            </a:r>
            <a:r>
              <a:rPr lang="en-GB" sz="1300" dirty="0">
                <a:solidFill>
                  <a:schemeClr val="tx1">
                    <a:lumMod val="75000"/>
                    <a:lumOff val="25000"/>
                  </a:schemeClr>
                </a:solidFill>
                <a:latin typeface="+mn-lt"/>
              </a:rPr>
              <a:t> didn’t want to say.</a:t>
            </a:r>
          </a:p>
          <a:p>
            <a:pPr>
              <a:lnSpc>
                <a:spcPct val="100000"/>
              </a:lnSpc>
              <a:spcBef>
                <a:spcPts val="0"/>
              </a:spcBef>
              <a:spcAft>
                <a:spcPts val="600"/>
              </a:spcAft>
            </a:pPr>
            <a:r>
              <a:rPr lang="en-GB" sz="1300" dirty="0">
                <a:solidFill>
                  <a:schemeClr val="tx1">
                    <a:lumMod val="75000"/>
                    <a:lumOff val="25000"/>
                  </a:schemeClr>
                </a:solidFill>
                <a:latin typeface="+mn-lt"/>
              </a:rPr>
              <a:t>Of those with special educational needs 28</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said they do not receive any help and a further 10</a:t>
            </a:r>
            <a:r>
              <a:rPr lang="en-GB" sz="1300" dirty="0">
                <a:solidFill>
                  <a:schemeClr val="tx1">
                    <a:lumMod val="75000"/>
                    <a:lumOff val="25000"/>
                  </a:schemeClr>
                </a:solidFill>
                <a:latin typeface="+mn-lt"/>
                <a:cs typeface="DINPro-Medium" panose="020B0604020101020102" pitchFamily="34" charset="0"/>
              </a:rPr>
              <a:t>%</a:t>
            </a:r>
            <a:r>
              <a:rPr lang="en-GB" sz="1300" dirty="0">
                <a:solidFill>
                  <a:schemeClr val="tx1">
                    <a:lumMod val="75000"/>
                    <a:lumOff val="25000"/>
                  </a:schemeClr>
                </a:solidFill>
                <a:latin typeface="+mn-lt"/>
              </a:rPr>
              <a:t> are unsure.</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8%</a:t>
            </a:r>
            <a:r>
              <a:rPr lang="en-GB" sz="1300" dirty="0">
                <a:solidFill>
                  <a:schemeClr val="tx1">
                    <a:lumMod val="75000"/>
                    <a:lumOff val="25000"/>
                  </a:schemeClr>
                </a:solidFill>
                <a:latin typeface="+mn-lt"/>
              </a:rPr>
              <a:t> of pupils are young carers and amongst those young carers 20% said the school is aware that they are a carer.</a:t>
            </a:r>
          </a:p>
          <a:p>
            <a:pPr>
              <a:lnSpc>
                <a:spcPct val="100000"/>
              </a:lnSpc>
              <a:spcBef>
                <a:spcPts val="0"/>
              </a:spcBef>
              <a:spcAft>
                <a:spcPts val="600"/>
              </a:spcAft>
            </a:pPr>
            <a:r>
              <a:rPr lang="en-GB" sz="1300" dirty="0">
                <a:solidFill>
                  <a:schemeClr val="tx1">
                    <a:lumMod val="75000"/>
                    <a:lumOff val="25000"/>
                  </a:schemeClr>
                </a:solidFill>
                <a:latin typeface="+mn-lt"/>
                <a:cs typeface="DINPro-Medium" panose="020B0604020101020102" pitchFamily="34" charset="0"/>
              </a:rPr>
              <a:t>17%</a:t>
            </a:r>
            <a:r>
              <a:rPr lang="en-GB" sz="1300" dirty="0">
                <a:solidFill>
                  <a:schemeClr val="tx1">
                    <a:lumMod val="75000"/>
                    <a:lumOff val="25000"/>
                  </a:schemeClr>
                </a:solidFill>
                <a:latin typeface="+mn-lt"/>
              </a:rPr>
              <a:t> of pupils said they had help filling in the survey.</a:t>
            </a:r>
          </a:p>
          <a:p>
            <a:pPr>
              <a:lnSpc>
                <a:spcPct val="100000"/>
              </a:lnSpc>
              <a:spcBef>
                <a:spcPts val="600"/>
              </a:spcBef>
              <a:spcAft>
                <a:spcPts val="600"/>
              </a:spcAft>
            </a:pPr>
            <a:endParaRPr lang="en-GB" sz="1300" dirty="0">
              <a:solidFill>
                <a:schemeClr val="tx1">
                  <a:lumMod val="75000"/>
                  <a:lumOff val="25000"/>
                </a:schemeClr>
              </a:solidFill>
            </a:endParaRPr>
          </a:p>
          <a:p>
            <a:pPr>
              <a:lnSpc>
                <a:spcPct val="100000"/>
              </a:lnSpc>
              <a:spcBef>
                <a:spcPts val="600"/>
              </a:spcBef>
              <a:spcAft>
                <a:spcPts val="600"/>
              </a:spcAft>
            </a:pPr>
            <a:endParaRPr lang="en-GB" sz="1300" dirty="0">
              <a:solidFill>
                <a:schemeClr val="tx1">
                  <a:lumMod val="75000"/>
                  <a:lumOff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23138237"/>
              </p:ext>
            </p:extLst>
          </p:nvPr>
        </p:nvGraphicFramePr>
        <p:xfrm>
          <a:off x="6488654" y="826420"/>
          <a:ext cx="5520327" cy="5340060"/>
        </p:xfrm>
        <a:graphic>
          <a:graphicData uri="http://schemas.openxmlformats.org/drawingml/2006/table">
            <a:tbl>
              <a:tblPr firstRow="1" bandRow="1">
                <a:tableStyleId>{5940675A-B579-460E-94D1-54222C63F5DA}</a:tableStyleId>
              </a:tblPr>
              <a:tblGrid>
                <a:gridCol w="2892870">
                  <a:extLst>
                    <a:ext uri="{9D8B030D-6E8A-4147-A177-3AD203B41FA5}">
                      <a16:colId xmlns:a16="http://schemas.microsoft.com/office/drawing/2014/main" val="20000"/>
                    </a:ext>
                  </a:extLst>
                </a:gridCol>
                <a:gridCol w="875819">
                  <a:extLst>
                    <a:ext uri="{9D8B030D-6E8A-4147-A177-3AD203B41FA5}">
                      <a16:colId xmlns:a16="http://schemas.microsoft.com/office/drawing/2014/main" val="20001"/>
                    </a:ext>
                  </a:extLst>
                </a:gridCol>
                <a:gridCol w="875819">
                  <a:extLst>
                    <a:ext uri="{9D8B030D-6E8A-4147-A177-3AD203B41FA5}">
                      <a16:colId xmlns:a16="http://schemas.microsoft.com/office/drawing/2014/main" val="20002"/>
                    </a:ext>
                  </a:extLst>
                </a:gridCol>
                <a:gridCol w="875819">
                  <a:extLst>
                    <a:ext uri="{9D8B030D-6E8A-4147-A177-3AD203B41FA5}">
                      <a16:colId xmlns:a16="http://schemas.microsoft.com/office/drawing/2014/main" val="20003"/>
                    </a:ext>
                  </a:extLst>
                </a:gridCol>
              </a:tblGrid>
              <a:tr h="446815">
                <a:tc>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9892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923">
                <a:tc>
                  <a:txBody>
                    <a:bodyPr/>
                    <a:lstStyle/>
                    <a:p>
                      <a:r>
                        <a:rPr lang="en-GB" sz="1200" dirty="0">
                          <a:solidFill>
                            <a:schemeClr val="tx1">
                              <a:lumMod val="75000"/>
                              <a:lumOff val="25000"/>
                            </a:schemeClr>
                          </a:solidFill>
                        </a:rPr>
                        <a:t>Girls</a:t>
                      </a:r>
                      <a:r>
                        <a:rPr lang="en-GB" sz="1200" baseline="0" dirty="0">
                          <a:solidFill>
                            <a:schemeClr val="tx1">
                              <a:lumMod val="75000"/>
                              <a:lumOff val="25000"/>
                            </a:schemeClr>
                          </a:solidFill>
                        </a:rPr>
                        <a:t>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923">
                <a:tc>
                  <a:txBody>
                    <a:bodyPr/>
                    <a:lstStyle/>
                    <a:p>
                      <a:r>
                        <a:rPr lang="en-GB" sz="1200" dirty="0">
                          <a:solidFill>
                            <a:schemeClr val="tx1">
                              <a:lumMod val="75000"/>
                              <a:lumOff val="25000"/>
                            </a:schemeClr>
                          </a:solidFill>
                        </a:rPr>
                        <a:t>Boys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923">
                <a:tc>
                  <a:txBody>
                    <a:bodyPr/>
                    <a:lstStyle/>
                    <a:p>
                      <a:r>
                        <a:rPr lang="en-GB" sz="1200" dirty="0">
                          <a:solidFill>
                            <a:schemeClr val="tx1">
                              <a:lumMod val="75000"/>
                              <a:lumOff val="25000"/>
                            </a:schemeClr>
                          </a:solidFill>
                        </a:rPr>
                        <a:t>Ethnicity</a:t>
                      </a:r>
                      <a:r>
                        <a:rPr lang="en-GB" sz="1200" baseline="0" dirty="0">
                          <a:solidFill>
                            <a:schemeClr val="tx1">
                              <a:lumMod val="75000"/>
                              <a:lumOff val="25000"/>
                            </a:schemeClr>
                          </a:solidFill>
                        </a:rPr>
                        <a:t>: White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92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98923">
                <a:tc>
                  <a:txBody>
                    <a:bodyPr/>
                    <a:lstStyle/>
                    <a:p>
                      <a:r>
                        <a:rPr lang="en-GB" sz="1200" dirty="0">
                          <a:solidFill>
                            <a:schemeClr val="tx1">
                              <a:lumMod val="75000"/>
                              <a:lumOff val="25000"/>
                            </a:schemeClr>
                          </a:solidFill>
                        </a:rPr>
                        <a:t>Other household</a:t>
                      </a:r>
                      <a:r>
                        <a:rPr lang="en-GB" sz="1200" baseline="0" dirty="0">
                          <a:solidFill>
                            <a:schemeClr val="tx1">
                              <a:lumMod val="75000"/>
                              <a:lumOff val="25000"/>
                            </a:schemeClr>
                          </a:solidFill>
                        </a:rPr>
                        <a:t> language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46815">
                <a:tc>
                  <a:txBody>
                    <a:bodyPr/>
                    <a:lstStyle/>
                    <a:p>
                      <a:r>
                        <a:rPr lang="en-GB" sz="1200" dirty="0">
                          <a:solidFill>
                            <a:schemeClr val="tx1">
                              <a:lumMod val="75000"/>
                              <a:lumOff val="25000"/>
                            </a:schemeClr>
                          </a:solidFill>
                        </a:rPr>
                        <a:t>Multilingual and Ethnicity:</a:t>
                      </a:r>
                      <a:r>
                        <a:rPr lang="en-GB" sz="1200" baseline="0" dirty="0">
                          <a:solidFill>
                            <a:schemeClr val="tx1">
                              <a:lumMod val="75000"/>
                              <a:lumOff val="25000"/>
                            </a:schemeClr>
                          </a:solidFill>
                        </a:rPr>
                        <a:t> W</a:t>
                      </a:r>
                      <a:r>
                        <a:rPr lang="en-GB" sz="1200" dirty="0">
                          <a:solidFill>
                            <a:schemeClr val="tx1">
                              <a:lumMod val="75000"/>
                              <a:lumOff val="25000"/>
                            </a:schemeClr>
                          </a:solidFill>
                        </a:rPr>
                        <a:t>hite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46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Multilingual and 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98923">
                <a:tc>
                  <a:txBody>
                    <a:bodyPr/>
                    <a:lstStyle/>
                    <a:p>
                      <a:r>
                        <a:rPr lang="en-GB" sz="1200" dirty="0">
                          <a:solidFill>
                            <a:schemeClr val="tx1">
                              <a:lumMod val="75000"/>
                              <a:lumOff val="25000"/>
                            </a:schemeClr>
                          </a:solidFill>
                        </a:rPr>
                        <a:t>With</a:t>
                      </a:r>
                      <a:r>
                        <a:rPr lang="en-GB" sz="1200" baseline="0" dirty="0">
                          <a:solidFill>
                            <a:schemeClr val="tx1">
                              <a:lumMod val="75000"/>
                              <a:lumOff val="25000"/>
                            </a:schemeClr>
                          </a:solidFill>
                        </a:rPr>
                        <a:t> a Disability or long-standing illness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98923">
                <a:tc>
                  <a:txBody>
                    <a:bodyPr/>
                    <a:lstStyle/>
                    <a:p>
                      <a:r>
                        <a:rPr lang="en-GB" sz="1200" dirty="0">
                          <a:solidFill>
                            <a:schemeClr val="tx1">
                              <a:lumMod val="75000"/>
                              <a:lumOff val="25000"/>
                            </a:schemeClr>
                          </a:solidFill>
                        </a:rPr>
                        <a:t>SEN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98923">
                <a:tc>
                  <a:txBody>
                    <a:bodyPr/>
                    <a:lstStyle/>
                    <a:p>
                      <a:r>
                        <a:rPr lang="en-GB" sz="1200" dirty="0">
                          <a:solidFill>
                            <a:schemeClr val="tx1">
                              <a:lumMod val="75000"/>
                              <a:lumOff val="25000"/>
                            </a:schemeClr>
                          </a:solidFill>
                        </a:rPr>
                        <a:t>Young carer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398923">
                <a:tc>
                  <a:txBody>
                    <a:bodyPr/>
                    <a:lstStyle/>
                    <a:p>
                      <a:r>
                        <a:rPr lang="en-GB" sz="1200" dirty="0">
                          <a:solidFill>
                            <a:schemeClr val="tx1">
                              <a:lumMod val="75000"/>
                              <a:lumOff val="25000"/>
                            </a:schemeClr>
                          </a:solidFill>
                        </a:rPr>
                        <a:t>FSM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779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FSM pupils are the most likely cohort to have separated parents and live predominantly with their Mum or predominantly with their Dad. Year 4 are more likely to have parents still together than Year 6 pupils. Pupils who are from ethnic minority groups are the most likely cohort to have mum and dad together at home.</a:t>
            </a:r>
            <a:r>
              <a:rPr lang="en-GB" sz="1600" baseline="30000" dirty="0"/>
              <a:t> </a:t>
            </a:r>
            <a:endParaRPr lang="en-GB" sz="1600" dirty="0"/>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Which adults do you live with? </a:t>
            </a:r>
            <a:r>
              <a:rPr lang="en-GB" sz="1000" i="1" dirty="0">
                <a:solidFill>
                  <a:srgbClr val="002060"/>
                </a:solidFill>
                <a:latin typeface="Calibri" panose="020F0502020204030204" pitchFamily="34" charset="0"/>
              </a:rPr>
              <a:t>Introduced in 2023.</a:t>
            </a:r>
          </a:p>
        </p:txBody>
      </p:sp>
      <p:graphicFrame>
        <p:nvGraphicFramePr>
          <p:cNvPr id="6" name="Table 5"/>
          <p:cNvGraphicFramePr>
            <a:graphicFrameLocks noGrp="1"/>
          </p:cNvGraphicFramePr>
          <p:nvPr>
            <p:extLst>
              <p:ext uri="{D42A27DB-BD31-4B8C-83A1-F6EECF244321}">
                <p14:modId xmlns:p14="http://schemas.microsoft.com/office/powerpoint/2010/main" val="836366883"/>
              </p:ext>
            </p:extLst>
          </p:nvPr>
        </p:nvGraphicFramePr>
        <p:xfrm>
          <a:off x="353403" y="1145219"/>
          <a:ext cx="11293074" cy="4270162"/>
        </p:xfrm>
        <a:graphic>
          <a:graphicData uri="http://schemas.openxmlformats.org/drawingml/2006/table">
            <a:tbl>
              <a:tblPr firstRow="1" bandRow="1">
                <a:tableStyleId>{5940675A-B579-460E-94D1-54222C63F5DA}</a:tableStyleId>
              </a:tblPr>
              <a:tblGrid>
                <a:gridCol w="2148395">
                  <a:extLst>
                    <a:ext uri="{9D8B030D-6E8A-4147-A177-3AD203B41FA5}">
                      <a16:colId xmlns:a16="http://schemas.microsoft.com/office/drawing/2014/main" val="20000"/>
                    </a:ext>
                  </a:extLst>
                </a:gridCol>
                <a:gridCol w="719261">
                  <a:extLst>
                    <a:ext uri="{9D8B030D-6E8A-4147-A177-3AD203B41FA5}">
                      <a16:colId xmlns:a16="http://schemas.microsoft.com/office/drawing/2014/main" val="20001"/>
                    </a:ext>
                  </a:extLst>
                </a:gridCol>
                <a:gridCol w="765947">
                  <a:extLst>
                    <a:ext uri="{9D8B030D-6E8A-4147-A177-3AD203B41FA5}">
                      <a16:colId xmlns:a16="http://schemas.microsoft.com/office/drawing/2014/main" val="20002"/>
                    </a:ext>
                  </a:extLst>
                </a:gridCol>
                <a:gridCol w="765947">
                  <a:extLst>
                    <a:ext uri="{9D8B030D-6E8A-4147-A177-3AD203B41FA5}">
                      <a16:colId xmlns:a16="http://schemas.microsoft.com/office/drawing/2014/main" val="20003"/>
                    </a:ext>
                  </a:extLst>
                </a:gridCol>
                <a:gridCol w="765947">
                  <a:extLst>
                    <a:ext uri="{9D8B030D-6E8A-4147-A177-3AD203B41FA5}">
                      <a16:colId xmlns:a16="http://schemas.microsoft.com/office/drawing/2014/main" val="20004"/>
                    </a:ext>
                  </a:extLst>
                </a:gridCol>
                <a:gridCol w="765947">
                  <a:extLst>
                    <a:ext uri="{9D8B030D-6E8A-4147-A177-3AD203B41FA5}">
                      <a16:colId xmlns:a16="http://schemas.microsoft.com/office/drawing/2014/main" val="20005"/>
                    </a:ext>
                  </a:extLst>
                </a:gridCol>
                <a:gridCol w="765947">
                  <a:extLst>
                    <a:ext uri="{9D8B030D-6E8A-4147-A177-3AD203B41FA5}">
                      <a16:colId xmlns:a16="http://schemas.microsoft.com/office/drawing/2014/main" val="20006"/>
                    </a:ext>
                  </a:extLst>
                </a:gridCol>
                <a:gridCol w="710851">
                  <a:extLst>
                    <a:ext uri="{9D8B030D-6E8A-4147-A177-3AD203B41FA5}">
                      <a16:colId xmlns:a16="http://schemas.microsoft.com/office/drawing/2014/main" val="20007"/>
                    </a:ext>
                  </a:extLst>
                </a:gridCol>
                <a:gridCol w="821044">
                  <a:extLst>
                    <a:ext uri="{9D8B030D-6E8A-4147-A177-3AD203B41FA5}">
                      <a16:colId xmlns:a16="http://schemas.microsoft.com/office/drawing/2014/main" val="20008"/>
                    </a:ext>
                  </a:extLst>
                </a:gridCol>
                <a:gridCol w="707226">
                  <a:extLst>
                    <a:ext uri="{9D8B030D-6E8A-4147-A177-3AD203B41FA5}">
                      <a16:colId xmlns:a16="http://schemas.microsoft.com/office/drawing/2014/main" val="20009"/>
                    </a:ext>
                  </a:extLst>
                </a:gridCol>
                <a:gridCol w="824668">
                  <a:extLst>
                    <a:ext uri="{9D8B030D-6E8A-4147-A177-3AD203B41FA5}">
                      <a16:colId xmlns:a16="http://schemas.microsoft.com/office/drawing/2014/main" val="20010"/>
                    </a:ext>
                  </a:extLst>
                </a:gridCol>
                <a:gridCol w="765947">
                  <a:extLst>
                    <a:ext uri="{9D8B030D-6E8A-4147-A177-3AD203B41FA5}">
                      <a16:colId xmlns:a16="http://schemas.microsoft.com/office/drawing/2014/main" val="20011"/>
                    </a:ext>
                  </a:extLst>
                </a:gridCol>
                <a:gridCol w="765947">
                  <a:extLst>
                    <a:ext uri="{9D8B030D-6E8A-4147-A177-3AD203B41FA5}">
                      <a16:colId xmlns:a16="http://schemas.microsoft.com/office/drawing/2014/main" val="2817439607"/>
                    </a:ext>
                  </a:extLst>
                </a:gridCol>
              </a:tblGrid>
              <a:tr h="705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13937">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100" i="1" dirty="0">
                          <a:solidFill>
                            <a:schemeClr val="tx1">
                              <a:lumMod val="75000"/>
                              <a:lumOff val="25000"/>
                            </a:schemeClr>
                          </a:solidFill>
                        </a:rPr>
                        <a:t>2</a:t>
                      </a:r>
                      <a:r>
                        <a:rPr lang="en-GB" sz="1100" i="1" dirty="0">
                          <a:solidFill>
                            <a:schemeClr val="tx1">
                              <a:lumMod val="75000"/>
                              <a:lumOff val="25000"/>
                            </a:schemeClr>
                          </a:solidFill>
                        </a:rPr>
                        <a:t>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3937">
                <a:tc>
                  <a:txBody>
                    <a:bodyPr/>
                    <a:lstStyle/>
                    <a:p>
                      <a:r>
                        <a:rPr lang="en-GB" sz="1100" dirty="0">
                          <a:solidFill>
                            <a:schemeClr val="tx1">
                              <a:lumMod val="75000"/>
                              <a:lumOff val="25000"/>
                            </a:schemeClr>
                          </a:solidFill>
                        </a:rPr>
                        <a:t>Mum and Dad together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3937">
                <a:tc>
                  <a:txBody>
                    <a:bodyPr/>
                    <a:lstStyle/>
                    <a:p>
                      <a:r>
                        <a:rPr lang="en-GB" sz="1100" dirty="0">
                          <a:solidFill>
                            <a:schemeClr val="tx1">
                              <a:lumMod val="75000"/>
                              <a:lumOff val="25000"/>
                            </a:schemeClr>
                          </a:solidFill>
                        </a:rPr>
                        <a:t>Mainly or only Mum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6604">
                <a:tc>
                  <a:txBody>
                    <a:bodyPr/>
                    <a:lstStyle/>
                    <a:p>
                      <a:r>
                        <a:rPr lang="en-GB" sz="1100" dirty="0">
                          <a:solidFill>
                            <a:schemeClr val="tx1">
                              <a:lumMod val="75000"/>
                              <a:lumOff val="25000"/>
                            </a:schemeClr>
                          </a:solidFill>
                        </a:rPr>
                        <a:t>Mum and Stepdad/Partner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13937">
                <a:tc>
                  <a:txBody>
                    <a:bodyPr/>
                    <a:lstStyle/>
                    <a:p>
                      <a:pPr marL="0" algn="l" defTabSz="914400" rtl="0" eaLnBrk="1" latinLnBrk="0" hangingPunct="1"/>
                      <a:r>
                        <a:rPr lang="en-GB" sz="1100" dirty="0">
                          <a:solidFill>
                            <a:schemeClr val="tx1">
                              <a:lumMod val="75000"/>
                              <a:lumOff val="25000"/>
                            </a:schemeClr>
                          </a:solidFill>
                        </a:rPr>
                        <a:t>Mum and Dad </a:t>
                      </a:r>
                      <a:r>
                        <a:rPr lang="en-GB" sz="1100" kern="1200" dirty="0">
                          <a:solidFill>
                            <a:schemeClr val="tx1">
                              <a:lumMod val="75000"/>
                              <a:lumOff val="25000"/>
                            </a:schemeClr>
                          </a:solidFill>
                          <a:latin typeface="+mn-lt"/>
                          <a:ea typeface="+mn-ea"/>
                          <a:cs typeface="+mn-cs"/>
                        </a:rPr>
                        <a:t>shared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13937">
                <a:tc>
                  <a:txBody>
                    <a:bodyPr/>
                    <a:lstStyle/>
                    <a:p>
                      <a:r>
                        <a:rPr lang="en-GB" sz="1100" dirty="0">
                          <a:solidFill>
                            <a:schemeClr val="tx1">
                              <a:lumMod val="75000"/>
                              <a:lumOff val="25000"/>
                            </a:schemeClr>
                          </a:solidFill>
                        </a:rPr>
                        <a:t>Mainly or only Dad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13937">
                <a:tc>
                  <a:txBody>
                    <a:bodyPr/>
                    <a:lstStyle/>
                    <a:p>
                      <a:r>
                        <a:rPr lang="en-GB" sz="1100" dirty="0">
                          <a:solidFill>
                            <a:schemeClr val="tx1">
                              <a:lumMod val="75000"/>
                              <a:lumOff val="25000"/>
                            </a:schemeClr>
                          </a:solidFill>
                        </a:rPr>
                        <a:t>Dad and Stepmum/Partner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6604">
                <a:tc>
                  <a:txBody>
                    <a:bodyPr/>
                    <a:lstStyle/>
                    <a:p>
                      <a:r>
                        <a:rPr lang="en-GB" sz="1100" dirty="0">
                          <a:solidFill>
                            <a:schemeClr val="tx1">
                              <a:lumMod val="75000"/>
                              <a:lumOff val="25000"/>
                            </a:schemeClr>
                          </a:solidFill>
                        </a:rPr>
                        <a:t>Mum and Mum/Dad and Dad</a:t>
                      </a:r>
                      <a:r>
                        <a:rPr lang="en-GB" sz="1100" baseline="0" dirty="0">
                          <a:solidFill>
                            <a:schemeClr val="tx1">
                              <a:lumMod val="75000"/>
                              <a:lumOff val="25000"/>
                            </a:schemeClr>
                          </a:solidFill>
                        </a:rPr>
                        <a:t>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r h="494341">
                <a:tc>
                  <a:txBody>
                    <a:bodyPr/>
                    <a:lstStyle/>
                    <a:p>
                      <a:r>
                        <a:rPr lang="en-GB" sz="1100" dirty="0">
                          <a:solidFill>
                            <a:schemeClr val="tx1">
                              <a:lumMod val="75000"/>
                              <a:lumOff val="25000"/>
                            </a:schemeClr>
                          </a:solidFill>
                        </a:rPr>
                        <a:t>Other relatives e.g. Aunt, grandparent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87751823"/>
                  </a:ext>
                </a:extLst>
              </a:tr>
              <a:tr h="296604">
                <a:tc>
                  <a:txBody>
                    <a:bodyPr/>
                    <a:lstStyle/>
                    <a:p>
                      <a:r>
                        <a:rPr lang="en-GB" sz="1100" dirty="0">
                          <a:solidFill>
                            <a:schemeClr val="tx1">
                              <a:lumMod val="75000"/>
                              <a:lumOff val="25000"/>
                            </a:schemeClr>
                          </a:solidFill>
                        </a:rPr>
                        <a:t>Foster parents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66432146"/>
                  </a:ext>
                </a:extLst>
              </a:tr>
              <a:tr h="296604">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Residential social worker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12658827"/>
                  </a:ext>
                </a:extLst>
              </a:tr>
            </a:tbl>
          </a:graphicData>
        </a:graphic>
      </p:graphicFrame>
    </p:spTree>
    <p:extLst>
      <p:ext uri="{BB962C8B-B14F-4D97-AF65-F5344CB8AC3E}">
        <p14:creationId xmlns:p14="http://schemas.microsoft.com/office/powerpoint/2010/main" val="90443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Acknowledgements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GB" sz="1400" dirty="0">
              <a:solidFill>
                <a:srgbClr val="404040"/>
              </a:solidFill>
            </a:endParaRPr>
          </a:p>
          <a:p>
            <a:pPr marL="0" indent="0">
              <a:lnSpc>
                <a:spcPct val="100000"/>
              </a:lnSpc>
              <a:spcBef>
                <a:spcPts val="600"/>
              </a:spcBef>
              <a:spcAft>
                <a:spcPts val="600"/>
              </a:spcAft>
              <a:buNone/>
            </a:pPr>
            <a:r>
              <a:rPr lang="en-GB" sz="1600" dirty="0">
                <a:solidFill>
                  <a:srgbClr val="404040"/>
                </a:solidFill>
              </a:rPr>
              <a:t>PFA Research is pleased to provide this report, which contains the analysis and findings from the Doncaster Pupil Lifestyle Survey 2024 for primary schools. We trust that the information will be helpful in future planning and support for improving the lives, health and wellbeing of young people and their families in Doncaster. </a:t>
            </a:r>
          </a:p>
          <a:p>
            <a:pPr marL="0" indent="0">
              <a:lnSpc>
                <a:spcPct val="100000"/>
              </a:lnSpc>
              <a:spcBef>
                <a:spcPts val="600"/>
              </a:spcBef>
              <a:spcAft>
                <a:spcPts val="600"/>
              </a:spcAft>
              <a:buNone/>
            </a:pPr>
            <a:r>
              <a:rPr lang="en-GB" sz="1600" dirty="0">
                <a:solidFill>
                  <a:srgbClr val="404040"/>
                </a:solidFill>
              </a:rPr>
              <a:t>We would like to take this opportunity to thank the Public Health Improvement Team, and especially Saima Nazir-Desforges, Laura Booth and Katie Gillan for their expert guidance and steer of the research, and their genuine support for a collaborative partnership in developing the survey and helping to bring schools on board.</a:t>
            </a:r>
          </a:p>
          <a:p>
            <a:pPr marL="0" indent="0">
              <a:lnSpc>
                <a:spcPct val="100000"/>
              </a:lnSpc>
              <a:spcBef>
                <a:spcPts val="600"/>
              </a:spcBef>
              <a:spcAft>
                <a:spcPts val="600"/>
              </a:spcAft>
              <a:buNone/>
            </a:pPr>
            <a:r>
              <a:rPr lang="en-GB" sz="1600" dirty="0">
                <a:solidFill>
                  <a:srgbClr val="404040"/>
                </a:solidFill>
              </a:rPr>
              <a:t>We also thank all the participating schools, their teachers and staff who have made it possible for pupils to take part in the survey. Special thanks go to pupils who completed the surveys in good faith and with honesty, and let us capture their experiences, opinions and thoughts. We hope we have helped to make your voices heard.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5" y="5900726"/>
            <a:ext cx="2318453" cy="957274"/>
          </a:xfrm>
          <a:prstGeom prst="rect">
            <a:avLst/>
          </a:prstGeom>
        </p:spPr>
      </p:pic>
    </p:spTree>
    <p:extLst>
      <p:ext uri="{BB962C8B-B14F-4D97-AF65-F5344CB8AC3E}">
        <p14:creationId xmlns:p14="http://schemas.microsoft.com/office/powerpoint/2010/main" val="39155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Healthy eating:</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 panose="020B0504020101020102" pitchFamily="34" charset="0"/>
              </a:rPr>
              <a:t>Attitudes to food and drink</a:t>
            </a:r>
            <a:endParaRPr lang="en-GB" sz="3600" dirty="0">
              <a:solidFill>
                <a:srgbClr val="00A98A"/>
              </a:solidFill>
              <a:latin typeface="DINPro-Medium" panose="020B0604020101020102" pitchFamily="34" charset="0"/>
              <a:ea typeface="MS Mincho" panose="02020609040205080304" pitchFamily="49" charset="-128"/>
              <a:cs typeface="DINPro-Medium" panose="020B06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421718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2880"/>
            <a:ext cx="11043781" cy="897120"/>
          </a:xfrm>
        </p:spPr>
        <p:txBody>
          <a:bodyPr anchor="t">
            <a:normAutofit/>
          </a:bodyPr>
          <a:lstStyle/>
          <a:p>
            <a:r>
              <a:rPr lang="en-GB" sz="1600" dirty="0"/>
              <a:t>14% of pupils say they don’t normally have breakfast or only have a drink, similar to last year’s 13%. The figure increases to 18% for FSM pupils. Cereal or porridge remains the most popular choice of breakfast.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32957461"/>
              </p:ext>
            </p:extLst>
          </p:nvPr>
        </p:nvGraphicFramePr>
        <p:xfrm>
          <a:off x="183600" y="835200"/>
          <a:ext cx="5850194" cy="31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019" y="6162785"/>
            <a:ext cx="9561870"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do you usually eat before starting school?</a:t>
            </a:r>
          </a:p>
          <a:p>
            <a:r>
              <a:rPr lang="en-GB" sz="1000" dirty="0">
                <a:solidFill>
                  <a:srgbClr val="002060"/>
                </a:solidFill>
                <a:latin typeface="Calibri" panose="020F0502020204030204" pitchFamily="34" charset="0"/>
              </a:rPr>
              <a:t>Q: On a school day, what do you usually do for lunch? </a:t>
            </a:r>
          </a:p>
          <a:p>
            <a:r>
              <a:rPr lang="en-GB" sz="1000" dirty="0">
                <a:solidFill>
                  <a:srgbClr val="002060"/>
                </a:solidFill>
                <a:latin typeface="Calibri" panose="020F0502020204030204" pitchFamily="34" charset="0"/>
              </a:rPr>
              <a:t>Q: Do you receive free school meals? </a:t>
            </a:r>
          </a:p>
          <a:p>
            <a:r>
              <a:rPr lang="en-GB" sz="1000" dirty="0">
                <a:solidFill>
                  <a:srgbClr val="002060"/>
                </a:solidFill>
                <a:latin typeface="Calibri" panose="020F0502020204030204" pitchFamily="34" charset="0"/>
              </a:rPr>
              <a:t>Q: On a school day, what do you normally eat for lunch? </a:t>
            </a:r>
            <a:r>
              <a:rPr lang="en-GB" sz="1000" i="1" dirty="0">
                <a:solidFill>
                  <a:srgbClr val="002060"/>
                </a:solidFill>
                <a:latin typeface="Calibri" panose="020F0502020204030204" pitchFamily="34" charset="0"/>
              </a:rPr>
              <a:t>Base: All valid respondents, 2022 n=2,502, 2023 n=2,453, 2024 n=2,640.</a:t>
            </a:r>
          </a:p>
        </p:txBody>
      </p:sp>
      <p:graphicFrame>
        <p:nvGraphicFramePr>
          <p:cNvPr id="9" name="Table 8"/>
          <p:cNvGraphicFramePr>
            <a:graphicFrameLocks noGrp="1"/>
          </p:cNvGraphicFramePr>
          <p:nvPr>
            <p:extLst>
              <p:ext uri="{D42A27DB-BD31-4B8C-83A1-F6EECF244321}">
                <p14:modId xmlns:p14="http://schemas.microsoft.com/office/powerpoint/2010/main" val="2765558532"/>
              </p:ext>
            </p:extLst>
          </p:nvPr>
        </p:nvGraphicFramePr>
        <p:xfrm>
          <a:off x="6223977" y="948210"/>
          <a:ext cx="5379117" cy="3987542"/>
        </p:xfrm>
        <a:graphic>
          <a:graphicData uri="http://schemas.openxmlformats.org/drawingml/2006/table">
            <a:tbl>
              <a:tblPr firstRow="1" bandRow="1">
                <a:tableStyleId>{5940675A-B579-460E-94D1-54222C63F5DA}</a:tableStyleId>
              </a:tblPr>
              <a:tblGrid>
                <a:gridCol w="1311229">
                  <a:extLst>
                    <a:ext uri="{9D8B030D-6E8A-4147-A177-3AD203B41FA5}">
                      <a16:colId xmlns:a16="http://schemas.microsoft.com/office/drawing/2014/main" val="20000"/>
                    </a:ext>
                  </a:extLst>
                </a:gridCol>
                <a:gridCol w="920178">
                  <a:extLst>
                    <a:ext uri="{9D8B030D-6E8A-4147-A177-3AD203B41FA5}">
                      <a16:colId xmlns:a16="http://schemas.microsoft.com/office/drawing/2014/main" val="20001"/>
                    </a:ext>
                  </a:extLst>
                </a:gridCol>
                <a:gridCol w="584391">
                  <a:extLst>
                    <a:ext uri="{9D8B030D-6E8A-4147-A177-3AD203B41FA5}">
                      <a16:colId xmlns:a16="http://schemas.microsoft.com/office/drawing/2014/main" val="20002"/>
                    </a:ext>
                  </a:extLst>
                </a:gridCol>
                <a:gridCol w="584391">
                  <a:extLst>
                    <a:ext uri="{9D8B030D-6E8A-4147-A177-3AD203B41FA5}">
                      <a16:colId xmlns:a16="http://schemas.microsoft.com/office/drawing/2014/main" val="20003"/>
                    </a:ext>
                  </a:extLst>
                </a:gridCol>
                <a:gridCol w="543140">
                  <a:extLst>
                    <a:ext uri="{9D8B030D-6E8A-4147-A177-3AD203B41FA5}">
                      <a16:colId xmlns:a16="http://schemas.microsoft.com/office/drawing/2014/main" val="20004"/>
                    </a:ext>
                  </a:extLst>
                </a:gridCol>
                <a:gridCol w="708144">
                  <a:extLst>
                    <a:ext uri="{9D8B030D-6E8A-4147-A177-3AD203B41FA5}">
                      <a16:colId xmlns:a16="http://schemas.microsoft.com/office/drawing/2014/main" val="20005"/>
                    </a:ext>
                  </a:extLst>
                </a:gridCol>
                <a:gridCol w="727644">
                  <a:extLst>
                    <a:ext uri="{9D8B030D-6E8A-4147-A177-3AD203B41FA5}">
                      <a16:colId xmlns:a16="http://schemas.microsoft.com/office/drawing/2014/main" val="20006"/>
                    </a:ext>
                  </a:extLst>
                </a:gridCol>
              </a:tblGrid>
              <a:tr h="454328">
                <a:tc>
                  <a:txBody>
                    <a:bodyPr/>
                    <a:lstStyle/>
                    <a:p>
                      <a:r>
                        <a:rPr lang="en-GB" sz="1100" dirty="0">
                          <a:solidFill>
                            <a:schemeClr val="tx1">
                              <a:lumMod val="75000"/>
                              <a:lumOff val="25000"/>
                            </a:schemeClr>
                          </a:solidFill>
                        </a:rPr>
                        <a:t>2024 Survey </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891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2329">
                <a:tc>
                  <a:txBody>
                    <a:bodyPr/>
                    <a:lstStyle/>
                    <a:p>
                      <a:r>
                        <a:rPr lang="en-GB" sz="1100" dirty="0">
                          <a:solidFill>
                            <a:schemeClr val="tx1">
                              <a:lumMod val="75000"/>
                              <a:lumOff val="25000"/>
                            </a:schemeClr>
                          </a:solidFill>
                        </a:rPr>
                        <a:t>Cereal or porridge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2329">
                <a:tc>
                  <a:txBody>
                    <a:bodyPr/>
                    <a:lstStyle/>
                    <a:p>
                      <a:r>
                        <a:rPr lang="en-GB" sz="1100" dirty="0">
                          <a:solidFill>
                            <a:schemeClr val="tx1">
                              <a:lumMod val="75000"/>
                              <a:lumOff val="25000"/>
                            </a:schemeClr>
                          </a:solidFill>
                        </a:rPr>
                        <a:t>Bread product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32329">
                <a:tc>
                  <a:txBody>
                    <a:bodyPr/>
                    <a:lstStyle/>
                    <a:p>
                      <a:r>
                        <a:rPr lang="en-GB" sz="1100" dirty="0">
                          <a:solidFill>
                            <a:schemeClr val="tx1">
                              <a:lumMod val="75000"/>
                              <a:lumOff val="25000"/>
                            </a:schemeClr>
                          </a:solidFill>
                        </a:rPr>
                        <a:t>Fruit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2329">
                <a:tc>
                  <a:txBody>
                    <a:bodyPr/>
                    <a:lstStyle/>
                    <a:p>
                      <a:r>
                        <a:rPr lang="en-GB" sz="1100" dirty="0">
                          <a:solidFill>
                            <a:schemeClr val="tx1">
                              <a:lumMod val="75000"/>
                              <a:lumOff val="25000"/>
                            </a:schemeClr>
                          </a:solidFill>
                        </a:rPr>
                        <a:t>Hot breakfast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2329">
                <a:tc>
                  <a:txBody>
                    <a:bodyPr/>
                    <a:lstStyle/>
                    <a:p>
                      <a:r>
                        <a:rPr lang="en-GB" sz="1100" dirty="0">
                          <a:solidFill>
                            <a:schemeClr val="tx1">
                              <a:lumMod val="75000"/>
                              <a:lumOff val="25000"/>
                            </a:schemeClr>
                          </a:solidFill>
                        </a:rPr>
                        <a:t>Yoghurt or yoghurt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32329">
                <a:tc>
                  <a:txBody>
                    <a:bodyPr/>
                    <a:lstStyle/>
                    <a:p>
                      <a:r>
                        <a:rPr lang="en-GB" sz="1100" dirty="0">
                          <a:solidFill>
                            <a:schemeClr val="tx1">
                              <a:lumMod val="75000"/>
                              <a:lumOff val="25000"/>
                            </a:schemeClr>
                          </a:solidFill>
                        </a:rPr>
                        <a:t>Cake, pastries, crisps,</a:t>
                      </a:r>
                      <a:r>
                        <a:rPr lang="en-GB" sz="1100" baseline="0" dirty="0">
                          <a:solidFill>
                            <a:schemeClr val="tx1">
                              <a:lumMod val="75000"/>
                              <a:lumOff val="25000"/>
                            </a:schemeClr>
                          </a:solidFill>
                        </a:rPr>
                        <a:t> sweets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32329">
                <a:tc>
                  <a:txBody>
                    <a:bodyPr/>
                    <a:lstStyle/>
                    <a:p>
                      <a:r>
                        <a:rPr lang="en-GB" sz="1100" dirty="0">
                          <a:solidFill>
                            <a:schemeClr val="tx1">
                              <a:lumMod val="75000"/>
                              <a:lumOff val="25000"/>
                            </a:schemeClr>
                          </a:solidFill>
                        </a:rPr>
                        <a:t>Only have a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32329">
                <a:tc>
                  <a:txBody>
                    <a:bodyPr/>
                    <a:lstStyle/>
                    <a:p>
                      <a:r>
                        <a:rPr lang="en-GB" sz="1100" dirty="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68143">
                <a:tc>
                  <a:txBody>
                    <a:bodyPr/>
                    <a:lstStyle/>
                    <a:p>
                      <a:r>
                        <a:rPr lang="en-GB" sz="1100" dirty="0">
                          <a:solidFill>
                            <a:schemeClr val="tx1">
                              <a:lumMod val="75000"/>
                              <a:lumOff val="25000"/>
                            </a:schemeClr>
                          </a:solidFill>
                        </a:rPr>
                        <a:t>I don’t normally have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5" name="Content Placeholder 6"/>
          <p:cNvGraphicFramePr>
            <a:graphicFrameLocks/>
          </p:cNvGraphicFramePr>
          <p:nvPr>
            <p:extLst>
              <p:ext uri="{D42A27DB-BD31-4B8C-83A1-F6EECF244321}">
                <p14:modId xmlns:p14="http://schemas.microsoft.com/office/powerpoint/2010/main" val="3035249904"/>
              </p:ext>
            </p:extLst>
          </p:nvPr>
        </p:nvGraphicFramePr>
        <p:xfrm>
          <a:off x="0" y="4075890"/>
          <a:ext cx="5719864" cy="220817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00769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Of those pupils who are not having breakfast, 61% say they don’t have breakfast because they don’t feel hungry, a further 39% say they don’t have enough time to eat. </a:t>
            </a:r>
            <a:r>
              <a:rPr lang="en-GB" sz="1200" i="1" dirty="0"/>
              <a:t>(Please note the base for FSM, SEN, pupils with a disability, young carers and ethnic minority groups are all low.)</a:t>
            </a:r>
            <a:endParaRPr lang="en-GB" sz="1600" dirty="0"/>
          </a:p>
        </p:txBody>
      </p:sp>
      <p:sp>
        <p:nvSpPr>
          <p:cNvPr id="6" name="TextBox 5"/>
          <p:cNvSpPr txBox="1"/>
          <p:nvPr/>
        </p:nvSpPr>
        <p:spPr>
          <a:xfrm>
            <a:off x="183019" y="6214512"/>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you don’t normally have anything to eat or drink, or only have a drink before starting school, why is this (tick all that apply)? </a:t>
            </a:r>
            <a:r>
              <a:rPr lang="en-GB" sz="1000" i="1" dirty="0">
                <a:solidFill>
                  <a:srgbClr val="002060"/>
                </a:solidFill>
                <a:latin typeface="Calibri" panose="020F0502020204030204" pitchFamily="34" charset="0"/>
              </a:rPr>
              <a:t>Introduced in 2023.</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2023 n=324, 2024 n=371.</a:t>
            </a:r>
          </a:p>
        </p:txBody>
      </p:sp>
      <p:graphicFrame>
        <p:nvGraphicFramePr>
          <p:cNvPr id="13" name="Table 12"/>
          <p:cNvGraphicFramePr>
            <a:graphicFrameLocks noGrp="1"/>
          </p:cNvGraphicFramePr>
          <p:nvPr>
            <p:extLst>
              <p:ext uri="{D42A27DB-BD31-4B8C-83A1-F6EECF244321}">
                <p14:modId xmlns:p14="http://schemas.microsoft.com/office/powerpoint/2010/main" val="286346581"/>
              </p:ext>
            </p:extLst>
          </p:nvPr>
        </p:nvGraphicFramePr>
        <p:xfrm>
          <a:off x="4731798" y="1182911"/>
          <a:ext cx="6908325" cy="2256736"/>
        </p:xfrm>
        <a:graphic>
          <a:graphicData uri="http://schemas.openxmlformats.org/drawingml/2006/table">
            <a:tbl>
              <a:tblPr firstRow="1" bandRow="1">
                <a:tableStyleId>{5940675A-B579-460E-94D1-54222C63F5DA}</a:tableStyleId>
              </a:tblPr>
              <a:tblGrid>
                <a:gridCol w="2032814">
                  <a:extLst>
                    <a:ext uri="{9D8B030D-6E8A-4147-A177-3AD203B41FA5}">
                      <a16:colId xmlns:a16="http://schemas.microsoft.com/office/drawing/2014/main" val="20000"/>
                    </a:ext>
                  </a:extLst>
                </a:gridCol>
                <a:gridCol w="764351">
                  <a:extLst>
                    <a:ext uri="{9D8B030D-6E8A-4147-A177-3AD203B41FA5}">
                      <a16:colId xmlns:a16="http://schemas.microsoft.com/office/drawing/2014/main" val="20001"/>
                    </a:ext>
                  </a:extLst>
                </a:gridCol>
                <a:gridCol w="781728">
                  <a:extLst>
                    <a:ext uri="{9D8B030D-6E8A-4147-A177-3AD203B41FA5}">
                      <a16:colId xmlns:a16="http://schemas.microsoft.com/office/drawing/2014/main" val="20002"/>
                    </a:ext>
                  </a:extLst>
                </a:gridCol>
                <a:gridCol w="832358">
                  <a:extLst>
                    <a:ext uri="{9D8B030D-6E8A-4147-A177-3AD203B41FA5}">
                      <a16:colId xmlns:a16="http://schemas.microsoft.com/office/drawing/2014/main" val="20003"/>
                    </a:ext>
                  </a:extLst>
                </a:gridCol>
                <a:gridCol w="832358">
                  <a:extLst>
                    <a:ext uri="{9D8B030D-6E8A-4147-A177-3AD203B41FA5}">
                      <a16:colId xmlns:a16="http://schemas.microsoft.com/office/drawing/2014/main" val="20004"/>
                    </a:ext>
                  </a:extLst>
                </a:gridCol>
                <a:gridCol w="832358">
                  <a:extLst>
                    <a:ext uri="{9D8B030D-6E8A-4147-A177-3AD203B41FA5}">
                      <a16:colId xmlns:a16="http://schemas.microsoft.com/office/drawing/2014/main" val="20005"/>
                    </a:ext>
                  </a:extLst>
                </a:gridCol>
                <a:gridCol w="832358">
                  <a:extLst>
                    <a:ext uri="{9D8B030D-6E8A-4147-A177-3AD203B41FA5}">
                      <a16:colId xmlns:a16="http://schemas.microsoft.com/office/drawing/2014/main" val="20006"/>
                    </a:ext>
                  </a:extLst>
                </a:gridCol>
              </a:tblGrid>
              <a:tr h="39530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100" dirty="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100" dirty="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100" dirty="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100" dirty="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00035506"/>
              </p:ext>
            </p:extLst>
          </p:nvPr>
        </p:nvGraphicFramePr>
        <p:xfrm>
          <a:off x="4724874" y="3598737"/>
          <a:ext cx="6908325" cy="2445038"/>
        </p:xfrm>
        <a:graphic>
          <a:graphicData uri="http://schemas.openxmlformats.org/drawingml/2006/table">
            <a:tbl>
              <a:tblPr firstRow="1" bandRow="1">
                <a:tableStyleId>{5940675A-B579-460E-94D1-54222C63F5DA}</a:tableStyleId>
              </a:tblPr>
              <a:tblGrid>
                <a:gridCol w="2028426">
                  <a:extLst>
                    <a:ext uri="{9D8B030D-6E8A-4147-A177-3AD203B41FA5}">
                      <a16:colId xmlns:a16="http://schemas.microsoft.com/office/drawing/2014/main" val="20000"/>
                    </a:ext>
                  </a:extLst>
                </a:gridCol>
                <a:gridCol w="773271">
                  <a:extLst>
                    <a:ext uri="{9D8B030D-6E8A-4147-A177-3AD203B41FA5}">
                      <a16:colId xmlns:a16="http://schemas.microsoft.com/office/drawing/2014/main" val="20001"/>
                    </a:ext>
                  </a:extLst>
                </a:gridCol>
                <a:gridCol w="838675">
                  <a:extLst>
                    <a:ext uri="{9D8B030D-6E8A-4147-A177-3AD203B41FA5}">
                      <a16:colId xmlns:a16="http://schemas.microsoft.com/office/drawing/2014/main" val="20002"/>
                    </a:ext>
                  </a:extLst>
                </a:gridCol>
                <a:gridCol w="763453">
                  <a:extLst>
                    <a:ext uri="{9D8B030D-6E8A-4147-A177-3AD203B41FA5}">
                      <a16:colId xmlns:a16="http://schemas.microsoft.com/office/drawing/2014/main" val="20003"/>
                    </a:ext>
                  </a:extLst>
                </a:gridCol>
                <a:gridCol w="866403">
                  <a:extLst>
                    <a:ext uri="{9D8B030D-6E8A-4147-A177-3AD203B41FA5}">
                      <a16:colId xmlns:a16="http://schemas.microsoft.com/office/drawing/2014/main" val="20004"/>
                    </a:ext>
                  </a:extLst>
                </a:gridCol>
                <a:gridCol w="861879">
                  <a:extLst>
                    <a:ext uri="{9D8B030D-6E8A-4147-A177-3AD203B41FA5}">
                      <a16:colId xmlns:a16="http://schemas.microsoft.com/office/drawing/2014/main" val="20005"/>
                    </a:ext>
                  </a:extLst>
                </a:gridCol>
                <a:gridCol w="776218">
                  <a:extLst>
                    <a:ext uri="{9D8B030D-6E8A-4147-A177-3AD203B41FA5}">
                      <a16:colId xmlns:a16="http://schemas.microsoft.com/office/drawing/2014/main" val="20006"/>
                    </a:ext>
                  </a:extLst>
                </a:gridCol>
              </a:tblGrid>
              <a:tr h="406691">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01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9079">
                <a:tc>
                  <a:txBody>
                    <a:bodyPr/>
                    <a:lstStyle/>
                    <a:p>
                      <a:r>
                        <a:rPr lang="en-GB" sz="1100" dirty="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69079">
                <a:tc>
                  <a:txBody>
                    <a:bodyPr/>
                    <a:lstStyle/>
                    <a:p>
                      <a:r>
                        <a:rPr lang="en-GB" sz="1100" dirty="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9079">
                <a:tc>
                  <a:txBody>
                    <a:bodyPr/>
                    <a:lstStyle/>
                    <a:p>
                      <a:r>
                        <a:rPr lang="en-GB" sz="1100" dirty="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69079">
                <a:tc>
                  <a:txBody>
                    <a:bodyPr/>
                    <a:lstStyle/>
                    <a:p>
                      <a:r>
                        <a:rPr lang="en-GB" sz="1100" dirty="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Chart 13"/>
          <p:cNvGraphicFramePr/>
          <p:nvPr>
            <p:extLst>
              <p:ext uri="{D42A27DB-BD31-4B8C-83A1-F6EECF244321}">
                <p14:modId xmlns:p14="http://schemas.microsoft.com/office/powerpoint/2010/main" val="4194318953"/>
              </p:ext>
            </p:extLst>
          </p:nvPr>
        </p:nvGraphicFramePr>
        <p:xfrm>
          <a:off x="183017" y="1080000"/>
          <a:ext cx="4291705" cy="37157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2A4A4E0-4B30-B081-6142-52DEF457C647}"/>
              </a:ext>
            </a:extLst>
          </p:cNvPr>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01582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75% of pupils say they can eat with their friends and 63% say they have enough time to eat.</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 eat meals during the day, which of the following apply? (Tick all that apply)</a:t>
            </a:r>
          </a:p>
          <a:p>
            <a:r>
              <a:rPr lang="en-GB" sz="1000" i="1" dirty="0">
                <a:solidFill>
                  <a:srgbClr val="002060"/>
                </a:solidFill>
                <a:latin typeface="Calibri" panose="020F0502020204030204" pitchFamily="34" charset="0"/>
              </a:rPr>
              <a:t>Introduced in 2021. Base: All valid respondents, 2022 n=2,502, 2023 n=2,453, 2024 n=2,640.</a:t>
            </a:r>
          </a:p>
        </p:txBody>
      </p:sp>
      <p:sp>
        <p:nvSpPr>
          <p:cNvPr id="11" name="Rectangle 10"/>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14" name="Chart 13"/>
          <p:cNvGraphicFramePr/>
          <p:nvPr>
            <p:extLst>
              <p:ext uri="{D42A27DB-BD31-4B8C-83A1-F6EECF244321}">
                <p14:modId xmlns:p14="http://schemas.microsoft.com/office/powerpoint/2010/main" val="1730744924"/>
              </p:ext>
            </p:extLst>
          </p:nvPr>
        </p:nvGraphicFramePr>
        <p:xfrm>
          <a:off x="183600" y="835200"/>
          <a:ext cx="10998206" cy="5130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62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Overall, when pupils eat during the day, they have enough time to eat (63%), can eat with friends (75%) and choose what they are eating (42%). A higher proportion of Year 6 agree with these statements compared to Year 4. </a:t>
            </a:r>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When you eat meals during the day, which of the following apply? (Tick all that apply). </a:t>
            </a:r>
            <a:r>
              <a:rPr lang="en-GB" sz="1000" i="1" dirty="0">
                <a:solidFill>
                  <a:srgbClr val="002060"/>
                </a:solidFill>
                <a:latin typeface="Calibri" panose="020F0502020204030204" pitchFamily="34" charset="0"/>
              </a:rPr>
              <a:t>Introduced in 2021.</a:t>
            </a:r>
          </a:p>
        </p:txBody>
      </p:sp>
      <p:graphicFrame>
        <p:nvGraphicFramePr>
          <p:cNvPr id="6" name="Table 5"/>
          <p:cNvGraphicFramePr>
            <a:graphicFrameLocks noGrp="1"/>
          </p:cNvGraphicFramePr>
          <p:nvPr>
            <p:extLst>
              <p:ext uri="{D42A27DB-BD31-4B8C-83A1-F6EECF244321}">
                <p14:modId xmlns:p14="http://schemas.microsoft.com/office/powerpoint/2010/main" val="1389548402"/>
              </p:ext>
            </p:extLst>
          </p:nvPr>
        </p:nvGraphicFramePr>
        <p:xfrm>
          <a:off x="375139" y="962776"/>
          <a:ext cx="11258063" cy="3200660"/>
        </p:xfrm>
        <a:graphic>
          <a:graphicData uri="http://schemas.openxmlformats.org/drawingml/2006/table">
            <a:tbl>
              <a:tblPr firstRow="1" bandRow="1">
                <a:tableStyleId>{5940675A-B579-460E-94D1-54222C63F5DA}</a:tableStyleId>
              </a:tblPr>
              <a:tblGrid>
                <a:gridCol w="2664239">
                  <a:extLst>
                    <a:ext uri="{9D8B030D-6E8A-4147-A177-3AD203B41FA5}">
                      <a16:colId xmlns:a16="http://schemas.microsoft.com/office/drawing/2014/main" val="20000"/>
                    </a:ext>
                  </a:extLst>
                </a:gridCol>
                <a:gridCol w="716152">
                  <a:extLst>
                    <a:ext uri="{9D8B030D-6E8A-4147-A177-3AD203B41FA5}">
                      <a16:colId xmlns:a16="http://schemas.microsoft.com/office/drawing/2014/main" val="20001"/>
                    </a:ext>
                  </a:extLst>
                </a:gridCol>
                <a:gridCol w="716152">
                  <a:extLst>
                    <a:ext uri="{9D8B030D-6E8A-4147-A177-3AD203B41FA5}">
                      <a16:colId xmlns:a16="http://schemas.microsoft.com/office/drawing/2014/main" val="20002"/>
                    </a:ext>
                  </a:extLst>
                </a:gridCol>
                <a:gridCol w="716152">
                  <a:extLst>
                    <a:ext uri="{9D8B030D-6E8A-4147-A177-3AD203B41FA5}">
                      <a16:colId xmlns:a16="http://schemas.microsoft.com/office/drawing/2014/main" val="20003"/>
                    </a:ext>
                  </a:extLst>
                </a:gridCol>
                <a:gridCol w="716152">
                  <a:extLst>
                    <a:ext uri="{9D8B030D-6E8A-4147-A177-3AD203B41FA5}">
                      <a16:colId xmlns:a16="http://schemas.microsoft.com/office/drawing/2014/main" val="20004"/>
                    </a:ext>
                  </a:extLst>
                </a:gridCol>
                <a:gridCol w="716152">
                  <a:extLst>
                    <a:ext uri="{9D8B030D-6E8A-4147-A177-3AD203B41FA5}">
                      <a16:colId xmlns:a16="http://schemas.microsoft.com/office/drawing/2014/main" val="20005"/>
                    </a:ext>
                  </a:extLst>
                </a:gridCol>
                <a:gridCol w="716152">
                  <a:extLst>
                    <a:ext uri="{9D8B030D-6E8A-4147-A177-3AD203B41FA5}">
                      <a16:colId xmlns:a16="http://schemas.microsoft.com/office/drawing/2014/main" val="20006"/>
                    </a:ext>
                  </a:extLst>
                </a:gridCol>
                <a:gridCol w="664637">
                  <a:extLst>
                    <a:ext uri="{9D8B030D-6E8A-4147-A177-3AD203B41FA5}">
                      <a16:colId xmlns:a16="http://schemas.microsoft.com/office/drawing/2014/main" val="20007"/>
                    </a:ext>
                  </a:extLst>
                </a:gridCol>
                <a:gridCol w="767667">
                  <a:extLst>
                    <a:ext uri="{9D8B030D-6E8A-4147-A177-3AD203B41FA5}">
                      <a16:colId xmlns:a16="http://schemas.microsoft.com/office/drawing/2014/main" val="20008"/>
                    </a:ext>
                  </a:extLst>
                </a:gridCol>
                <a:gridCol w="635794">
                  <a:extLst>
                    <a:ext uri="{9D8B030D-6E8A-4147-A177-3AD203B41FA5}">
                      <a16:colId xmlns:a16="http://schemas.microsoft.com/office/drawing/2014/main" val="20009"/>
                    </a:ext>
                  </a:extLst>
                </a:gridCol>
                <a:gridCol w="796510">
                  <a:extLst>
                    <a:ext uri="{9D8B030D-6E8A-4147-A177-3AD203B41FA5}">
                      <a16:colId xmlns:a16="http://schemas.microsoft.com/office/drawing/2014/main" val="20010"/>
                    </a:ext>
                  </a:extLst>
                </a:gridCol>
                <a:gridCol w="716152">
                  <a:extLst>
                    <a:ext uri="{9D8B030D-6E8A-4147-A177-3AD203B41FA5}">
                      <a16:colId xmlns:a16="http://schemas.microsoft.com/office/drawing/2014/main" val="20011"/>
                    </a:ext>
                  </a:extLst>
                </a:gridCol>
                <a:gridCol w="716152">
                  <a:extLst>
                    <a:ext uri="{9D8B030D-6E8A-4147-A177-3AD203B41FA5}">
                      <a16:colId xmlns:a16="http://schemas.microsoft.com/office/drawing/2014/main" val="2817439607"/>
                    </a:ext>
                  </a:extLst>
                </a:gridCol>
              </a:tblGrid>
              <a:tr h="66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17287">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7287">
                <a:tc>
                  <a:txBody>
                    <a:bodyPr/>
                    <a:lstStyle/>
                    <a:p>
                      <a:r>
                        <a:rPr lang="en-GB" sz="1100" dirty="0">
                          <a:solidFill>
                            <a:schemeClr val="tx1">
                              <a:lumMod val="75000"/>
                              <a:lumOff val="25000"/>
                            </a:schemeClr>
                          </a:solidFill>
                        </a:rPr>
                        <a:t>I can eat with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7287">
                <a:tc>
                  <a:txBody>
                    <a:bodyPr/>
                    <a:lstStyle/>
                    <a:p>
                      <a:r>
                        <a:rPr lang="en-GB" sz="1100" dirty="0">
                          <a:solidFill>
                            <a:schemeClr val="tx1">
                              <a:lumMod val="75000"/>
                              <a:lumOff val="25000"/>
                            </a:schemeClr>
                          </a:solidFill>
                        </a:rPr>
                        <a:t>I have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can choose what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There is a nice space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choose to have the same as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17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Teachers eat in the same place as 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17287">
                <a:tc>
                  <a:txBody>
                    <a:bodyPr/>
                    <a:lstStyle/>
                    <a:p>
                      <a:r>
                        <a:rPr lang="en-GB" sz="1100" dirty="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284367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118256449"/>
              </p:ext>
            </p:extLst>
          </p:nvPr>
        </p:nvGraphicFramePr>
        <p:xfrm>
          <a:off x="-397565" y="1043607"/>
          <a:ext cx="4812243" cy="253447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26% of all pupils go food shopping with their parents/carers, and 33% get the food they asked for/chose. Year 6 (37%) are more likely to get the food that they choose than Year 4 (29%). </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your parent/carer goes shopping for food, do you go with them? </a:t>
            </a:r>
          </a:p>
          <a:p>
            <a:r>
              <a:rPr lang="en-GB" sz="1000" dirty="0">
                <a:solidFill>
                  <a:srgbClr val="002060"/>
                </a:solidFill>
                <a:latin typeface="Calibri" panose="020F0502020204030204" pitchFamily="34" charset="0"/>
              </a:rPr>
              <a:t>Q: Do you get the food that you ask for when your parent/carer goes shopping?</a:t>
            </a:r>
          </a:p>
          <a:p>
            <a:r>
              <a:rPr lang="en-GB" sz="1000" i="1" dirty="0">
                <a:solidFill>
                  <a:srgbClr val="002060"/>
                </a:solidFill>
                <a:latin typeface="Calibri" panose="020F0502020204030204" pitchFamily="34" charset="0"/>
              </a:rPr>
              <a:t>Introduced in 2021. Base: All valid respondents, 2022 n=2,502, 2023 n=2,453, 2024 n=2,640.</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13" name="Table 12"/>
          <p:cNvGraphicFramePr>
            <a:graphicFrameLocks noGrp="1"/>
          </p:cNvGraphicFramePr>
          <p:nvPr>
            <p:extLst>
              <p:ext uri="{D42A27DB-BD31-4B8C-83A1-F6EECF244321}">
                <p14:modId xmlns:p14="http://schemas.microsoft.com/office/powerpoint/2010/main" val="2986493476"/>
              </p:ext>
            </p:extLst>
          </p:nvPr>
        </p:nvGraphicFramePr>
        <p:xfrm>
          <a:off x="5340484" y="1497409"/>
          <a:ext cx="6292716" cy="1626873"/>
        </p:xfrm>
        <a:graphic>
          <a:graphicData uri="http://schemas.openxmlformats.org/drawingml/2006/table">
            <a:tbl>
              <a:tblPr firstRow="1" bandRow="1">
                <a:tableStyleId>{5940675A-B579-460E-94D1-54222C63F5DA}</a:tableStyleId>
              </a:tblPr>
              <a:tblGrid>
                <a:gridCol w="1748613">
                  <a:extLst>
                    <a:ext uri="{9D8B030D-6E8A-4147-A177-3AD203B41FA5}">
                      <a16:colId xmlns:a16="http://schemas.microsoft.com/office/drawing/2014/main" val="20000"/>
                    </a:ext>
                  </a:extLst>
                </a:gridCol>
                <a:gridCol w="803421">
                  <a:extLst>
                    <a:ext uri="{9D8B030D-6E8A-4147-A177-3AD203B41FA5}">
                      <a16:colId xmlns:a16="http://schemas.microsoft.com/office/drawing/2014/main" val="20001"/>
                    </a:ext>
                  </a:extLst>
                </a:gridCol>
                <a:gridCol w="711282">
                  <a:extLst>
                    <a:ext uri="{9D8B030D-6E8A-4147-A177-3AD203B41FA5}">
                      <a16:colId xmlns:a16="http://schemas.microsoft.com/office/drawing/2014/main" val="20002"/>
                    </a:ext>
                  </a:extLst>
                </a:gridCol>
                <a:gridCol w="757350">
                  <a:extLst>
                    <a:ext uri="{9D8B030D-6E8A-4147-A177-3AD203B41FA5}">
                      <a16:colId xmlns:a16="http://schemas.microsoft.com/office/drawing/2014/main" val="20003"/>
                    </a:ext>
                  </a:extLst>
                </a:gridCol>
                <a:gridCol w="757350">
                  <a:extLst>
                    <a:ext uri="{9D8B030D-6E8A-4147-A177-3AD203B41FA5}">
                      <a16:colId xmlns:a16="http://schemas.microsoft.com/office/drawing/2014/main" val="20004"/>
                    </a:ext>
                  </a:extLst>
                </a:gridCol>
                <a:gridCol w="757350">
                  <a:extLst>
                    <a:ext uri="{9D8B030D-6E8A-4147-A177-3AD203B41FA5}">
                      <a16:colId xmlns:a16="http://schemas.microsoft.com/office/drawing/2014/main" val="20005"/>
                    </a:ext>
                  </a:extLst>
                </a:gridCol>
                <a:gridCol w="757350">
                  <a:extLst>
                    <a:ext uri="{9D8B030D-6E8A-4147-A177-3AD203B41FA5}">
                      <a16:colId xmlns:a16="http://schemas.microsoft.com/office/drawing/2014/main" val="20006"/>
                    </a:ext>
                  </a:extLst>
                </a:gridCol>
              </a:tblGrid>
              <a:tr h="454500">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5946">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1927">
                <a:tc>
                  <a:txBody>
                    <a:bodyPr/>
                    <a:lstStyle/>
                    <a:p>
                      <a:r>
                        <a:rPr lang="en-GB" sz="1100" dirty="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4500">
                <a:tc>
                  <a:txBody>
                    <a:bodyPr/>
                    <a:lstStyle/>
                    <a:p>
                      <a:r>
                        <a:rPr lang="en-GB" sz="1100" dirty="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3148590"/>
              </p:ext>
            </p:extLst>
          </p:nvPr>
        </p:nvGraphicFramePr>
        <p:xfrm>
          <a:off x="5340485" y="3281584"/>
          <a:ext cx="6292715" cy="1796253"/>
        </p:xfrm>
        <a:graphic>
          <a:graphicData uri="http://schemas.openxmlformats.org/drawingml/2006/table">
            <a:tbl>
              <a:tblPr firstRow="1" bandRow="1">
                <a:tableStyleId>{5940675A-B579-460E-94D1-54222C63F5DA}</a:tableStyleId>
              </a:tblPr>
              <a:tblGrid>
                <a:gridCol w="1748613">
                  <a:extLst>
                    <a:ext uri="{9D8B030D-6E8A-4147-A177-3AD203B41FA5}">
                      <a16:colId xmlns:a16="http://schemas.microsoft.com/office/drawing/2014/main" val="20000"/>
                    </a:ext>
                  </a:extLst>
                </a:gridCol>
                <a:gridCol w="803421">
                  <a:extLst>
                    <a:ext uri="{9D8B030D-6E8A-4147-A177-3AD203B41FA5}">
                      <a16:colId xmlns:a16="http://schemas.microsoft.com/office/drawing/2014/main" val="20001"/>
                    </a:ext>
                  </a:extLst>
                </a:gridCol>
                <a:gridCol w="763940">
                  <a:extLst>
                    <a:ext uri="{9D8B030D-6E8A-4147-A177-3AD203B41FA5}">
                      <a16:colId xmlns:a16="http://schemas.microsoft.com/office/drawing/2014/main" val="20002"/>
                    </a:ext>
                  </a:extLst>
                </a:gridCol>
                <a:gridCol w="695421">
                  <a:extLst>
                    <a:ext uri="{9D8B030D-6E8A-4147-A177-3AD203B41FA5}">
                      <a16:colId xmlns:a16="http://schemas.microsoft.com/office/drawing/2014/main" val="20003"/>
                    </a:ext>
                  </a:extLst>
                </a:gridCol>
                <a:gridCol w="780472">
                  <a:extLst>
                    <a:ext uri="{9D8B030D-6E8A-4147-A177-3AD203B41FA5}">
                      <a16:colId xmlns:a16="http://schemas.microsoft.com/office/drawing/2014/main" val="20004"/>
                    </a:ext>
                  </a:extLst>
                </a:gridCol>
                <a:gridCol w="802520">
                  <a:extLst>
                    <a:ext uri="{9D8B030D-6E8A-4147-A177-3AD203B41FA5}">
                      <a16:colId xmlns:a16="http://schemas.microsoft.com/office/drawing/2014/main" val="20005"/>
                    </a:ext>
                  </a:extLst>
                </a:gridCol>
                <a:gridCol w="698328">
                  <a:extLst>
                    <a:ext uri="{9D8B030D-6E8A-4147-A177-3AD203B41FA5}">
                      <a16:colId xmlns:a16="http://schemas.microsoft.com/office/drawing/2014/main" val="20006"/>
                    </a:ext>
                  </a:extLst>
                </a:gridCol>
              </a:tblGrid>
              <a:tr h="629837">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544">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9682">
                <a:tc>
                  <a:txBody>
                    <a:bodyPr/>
                    <a:lstStyle/>
                    <a:p>
                      <a:r>
                        <a:rPr lang="en-GB" sz="1100" dirty="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2190">
                <a:tc>
                  <a:txBody>
                    <a:bodyPr/>
                    <a:lstStyle/>
                    <a:p>
                      <a:r>
                        <a:rPr lang="en-GB" sz="1100" dirty="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2EDCE56C-654A-400F-A595-F6665DE2D9F3}"/>
              </a:ext>
            </a:extLst>
          </p:cNvPr>
          <p:cNvGraphicFramePr/>
          <p:nvPr>
            <p:extLst>
              <p:ext uri="{D42A27DB-BD31-4B8C-83A1-F6EECF244321}">
                <p14:modId xmlns:p14="http://schemas.microsoft.com/office/powerpoint/2010/main" val="37517410"/>
              </p:ext>
            </p:extLst>
          </p:nvPr>
        </p:nvGraphicFramePr>
        <p:xfrm>
          <a:off x="-675564" y="3451369"/>
          <a:ext cx="5100181" cy="2446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25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dirty="0"/>
              <a:t>All pupils eat meals at home, 72% of pupils eat with their family or the people they live with and 48% find mealtimes enjoyable. All options have increased since last year.</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078675807"/>
              </p:ext>
            </p:extLst>
          </p:nvPr>
        </p:nvGraphicFramePr>
        <p:xfrm>
          <a:off x="183600" y="834246"/>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 eat meals at home, which of the following apply? (Tick all that apply)</a:t>
            </a:r>
          </a:p>
          <a:p>
            <a:r>
              <a:rPr lang="en-GB" sz="1000" i="1" dirty="0">
                <a:solidFill>
                  <a:srgbClr val="002060"/>
                </a:solidFill>
                <a:latin typeface="Calibri" panose="020F0502020204030204" pitchFamily="34" charset="0"/>
              </a:rPr>
              <a:t>Introduced in 2021. Base: All valid respondents, 2022 n=2,502, 2023 n=2,453, 2024 n=2,640.</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06585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44831"/>
            <a:ext cx="11633842" cy="900000"/>
          </a:xfrm>
        </p:spPr>
        <p:txBody>
          <a:bodyPr vert="horz" lIns="91440" tIns="45720" rIns="91440" bIns="45720" rtlCol="0" anchor="t">
            <a:noAutofit/>
          </a:bodyPr>
          <a:lstStyle/>
          <a:p>
            <a:r>
              <a:rPr lang="en-GB" sz="1600" dirty="0"/>
              <a:t>70% of pupils eat with the family/others in their household, however, this decreases to 65% for young carers, SEN and FSM pupils. Year 6 are more likely to be given a choice of what they eat than Year 4 and are also more likely to be able to choose how much they eat.</a:t>
            </a:r>
          </a:p>
        </p:txBody>
      </p:sp>
      <p:sp>
        <p:nvSpPr>
          <p:cNvPr id="7" name="TextBox 6"/>
          <p:cNvSpPr txBox="1"/>
          <p:nvPr/>
        </p:nvSpPr>
        <p:spPr>
          <a:xfrm>
            <a:off x="183018" y="6522289"/>
            <a:ext cx="5760582"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When you eat meals at home, which of the following apply? (Tick all that apply). </a:t>
            </a:r>
            <a:r>
              <a:rPr lang="en-GB" sz="1000" i="1" dirty="0">
                <a:solidFill>
                  <a:srgbClr val="002060"/>
                </a:solidFill>
                <a:latin typeface="Calibri" panose="020F0502020204030204" pitchFamily="34" charset="0"/>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312913228"/>
              </p:ext>
            </p:extLst>
          </p:nvPr>
        </p:nvGraphicFramePr>
        <p:xfrm>
          <a:off x="651753" y="962775"/>
          <a:ext cx="10981450" cy="3823230"/>
        </p:xfrm>
        <a:graphic>
          <a:graphicData uri="http://schemas.openxmlformats.org/drawingml/2006/table">
            <a:tbl>
              <a:tblPr firstRow="1" bandRow="1">
                <a:tableStyleId>{5940675A-B579-460E-94D1-54222C63F5DA}</a:tableStyleId>
              </a:tblPr>
              <a:tblGrid>
                <a:gridCol w="2598778">
                  <a:extLst>
                    <a:ext uri="{9D8B030D-6E8A-4147-A177-3AD203B41FA5}">
                      <a16:colId xmlns:a16="http://schemas.microsoft.com/office/drawing/2014/main" val="20000"/>
                    </a:ext>
                  </a:extLst>
                </a:gridCol>
                <a:gridCol w="698556">
                  <a:extLst>
                    <a:ext uri="{9D8B030D-6E8A-4147-A177-3AD203B41FA5}">
                      <a16:colId xmlns:a16="http://schemas.microsoft.com/office/drawing/2014/main" val="20001"/>
                    </a:ext>
                  </a:extLst>
                </a:gridCol>
                <a:gridCol w="698556">
                  <a:extLst>
                    <a:ext uri="{9D8B030D-6E8A-4147-A177-3AD203B41FA5}">
                      <a16:colId xmlns:a16="http://schemas.microsoft.com/office/drawing/2014/main" val="20002"/>
                    </a:ext>
                  </a:extLst>
                </a:gridCol>
                <a:gridCol w="698556">
                  <a:extLst>
                    <a:ext uri="{9D8B030D-6E8A-4147-A177-3AD203B41FA5}">
                      <a16:colId xmlns:a16="http://schemas.microsoft.com/office/drawing/2014/main" val="20003"/>
                    </a:ext>
                  </a:extLst>
                </a:gridCol>
                <a:gridCol w="698556">
                  <a:extLst>
                    <a:ext uri="{9D8B030D-6E8A-4147-A177-3AD203B41FA5}">
                      <a16:colId xmlns:a16="http://schemas.microsoft.com/office/drawing/2014/main" val="20004"/>
                    </a:ext>
                  </a:extLst>
                </a:gridCol>
                <a:gridCol w="698556">
                  <a:extLst>
                    <a:ext uri="{9D8B030D-6E8A-4147-A177-3AD203B41FA5}">
                      <a16:colId xmlns:a16="http://schemas.microsoft.com/office/drawing/2014/main" val="20005"/>
                    </a:ext>
                  </a:extLst>
                </a:gridCol>
                <a:gridCol w="698556">
                  <a:extLst>
                    <a:ext uri="{9D8B030D-6E8A-4147-A177-3AD203B41FA5}">
                      <a16:colId xmlns:a16="http://schemas.microsoft.com/office/drawing/2014/main" val="20006"/>
                    </a:ext>
                  </a:extLst>
                </a:gridCol>
                <a:gridCol w="583452">
                  <a:extLst>
                    <a:ext uri="{9D8B030D-6E8A-4147-A177-3AD203B41FA5}">
                      <a16:colId xmlns:a16="http://schemas.microsoft.com/office/drawing/2014/main" val="20007"/>
                    </a:ext>
                  </a:extLst>
                </a:gridCol>
                <a:gridCol w="768485">
                  <a:extLst>
                    <a:ext uri="{9D8B030D-6E8A-4147-A177-3AD203B41FA5}">
                      <a16:colId xmlns:a16="http://schemas.microsoft.com/office/drawing/2014/main" val="20008"/>
                    </a:ext>
                  </a:extLst>
                </a:gridCol>
                <a:gridCol w="661481">
                  <a:extLst>
                    <a:ext uri="{9D8B030D-6E8A-4147-A177-3AD203B41FA5}">
                      <a16:colId xmlns:a16="http://schemas.microsoft.com/office/drawing/2014/main" val="20009"/>
                    </a:ext>
                  </a:extLst>
                </a:gridCol>
                <a:gridCol w="739302">
                  <a:extLst>
                    <a:ext uri="{9D8B030D-6E8A-4147-A177-3AD203B41FA5}">
                      <a16:colId xmlns:a16="http://schemas.microsoft.com/office/drawing/2014/main" val="20010"/>
                    </a:ext>
                  </a:extLst>
                </a:gridCol>
                <a:gridCol w="740060">
                  <a:extLst>
                    <a:ext uri="{9D8B030D-6E8A-4147-A177-3AD203B41FA5}">
                      <a16:colId xmlns:a16="http://schemas.microsoft.com/office/drawing/2014/main" val="20011"/>
                    </a:ext>
                  </a:extLst>
                </a:gridCol>
                <a:gridCol w="698556">
                  <a:extLst>
                    <a:ext uri="{9D8B030D-6E8A-4147-A177-3AD203B41FA5}">
                      <a16:colId xmlns:a16="http://schemas.microsoft.com/office/drawing/2014/main" val="1583238547"/>
                    </a:ext>
                  </a:extLst>
                </a:gridCol>
              </a:tblGrid>
              <a:tr h="884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5948">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91302">
                <a:tc>
                  <a:txBody>
                    <a:bodyPr/>
                    <a:lstStyle/>
                    <a:p>
                      <a:r>
                        <a:rPr lang="en-GB" sz="1100" dirty="0">
                          <a:solidFill>
                            <a:schemeClr val="tx1">
                              <a:lumMod val="75000"/>
                              <a:lumOff val="25000"/>
                            </a:schemeClr>
                          </a:solidFill>
                        </a:rPr>
                        <a:t>Eat with my family/people in the house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05948">
                <a:tc>
                  <a:txBody>
                    <a:bodyPr/>
                    <a:lstStyle/>
                    <a:p>
                      <a:r>
                        <a:rPr lang="en-GB" sz="1100" dirty="0">
                          <a:solidFill>
                            <a:schemeClr val="tx1">
                              <a:lumMod val="75000"/>
                              <a:lumOff val="25000"/>
                            </a:schemeClr>
                          </a:solidFill>
                        </a:rPr>
                        <a:t>Eat at the table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05948">
                <a:tc>
                  <a:txBody>
                    <a:bodyPr/>
                    <a:lstStyle/>
                    <a:p>
                      <a:r>
                        <a:rPr lang="en-GB" sz="1100" dirty="0">
                          <a:solidFill>
                            <a:schemeClr val="tx1">
                              <a:lumMod val="75000"/>
                              <a:lumOff val="25000"/>
                            </a:schemeClr>
                          </a:solidFill>
                        </a:rPr>
                        <a:t>Eat while watching television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05948">
                <a:tc>
                  <a:txBody>
                    <a:bodyPr/>
                    <a:lstStyle/>
                    <a:p>
                      <a:r>
                        <a:rPr lang="en-GB" sz="1100" dirty="0">
                          <a:solidFill>
                            <a:schemeClr val="tx1">
                              <a:lumMod val="75000"/>
                              <a:lumOff val="25000"/>
                            </a:schemeClr>
                          </a:solidFill>
                        </a:rPr>
                        <a:t>Mealtimes are enjoyable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05948">
                <a:tc>
                  <a:txBody>
                    <a:bodyPr/>
                    <a:lstStyle/>
                    <a:p>
                      <a:r>
                        <a:rPr lang="en-GB" sz="1100" dirty="0">
                          <a:solidFill>
                            <a:schemeClr val="tx1">
                              <a:lumMod val="75000"/>
                              <a:lumOff val="25000"/>
                            </a:schemeClr>
                          </a:solidFill>
                        </a:rPr>
                        <a:t>I am given a choice of what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05948">
                <a:tc>
                  <a:txBody>
                    <a:bodyPr/>
                    <a:lstStyle/>
                    <a:p>
                      <a:r>
                        <a:rPr lang="en-GB" sz="1100" dirty="0">
                          <a:solidFill>
                            <a:schemeClr val="tx1">
                              <a:lumMod val="75000"/>
                              <a:lumOff val="25000"/>
                            </a:schemeClr>
                          </a:solidFill>
                        </a:rPr>
                        <a:t>I decide how much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05948">
                <a:tc>
                  <a:txBody>
                    <a:bodyPr/>
                    <a:lstStyle/>
                    <a:p>
                      <a:r>
                        <a:rPr lang="en-GB" sz="1100" dirty="0">
                          <a:solidFill>
                            <a:schemeClr val="tx1">
                              <a:lumMod val="75000"/>
                              <a:lumOff val="25000"/>
                            </a:schemeClr>
                          </a:solidFill>
                        </a:rPr>
                        <a:t>I don’t eat meals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05948">
                <a:tc>
                  <a:txBody>
                    <a:bodyPr/>
                    <a:lstStyle/>
                    <a:p>
                      <a:r>
                        <a:rPr lang="en-GB" sz="1100" dirty="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77093874"/>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3824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dirty="0"/>
              <a:t>Only 15% pupils say that none of the rules listed about food or eating apply, with the three most common answers: asking permission before getting a snack (46%), not using mobile phones when eating (42%) and having dessert after finishing the meal (38%).</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74205780"/>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Are there any of the following rules at home about food and eating? (Tick all that apply)</a:t>
            </a:r>
          </a:p>
          <a:p>
            <a:r>
              <a:rPr lang="en-GB" sz="1000" i="1" dirty="0">
                <a:solidFill>
                  <a:srgbClr val="002060"/>
                </a:solidFill>
                <a:latin typeface="Calibri" panose="020F0502020204030204" pitchFamily="34" charset="0"/>
              </a:rPr>
              <a:t>Introduced in 2021. Base: All valid respondents, 2022 n=2,502, 2023 n=2,453, 2024 n=2640. </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9677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Aside from use of technology, Year 4 are more likely than Year 6 to have all detailed rules in place at home around food and eating with 18% of Year 6 having no rules at all compared to 11% of Year 4. </a:t>
            </a:r>
          </a:p>
        </p:txBody>
      </p:sp>
      <p:sp>
        <p:nvSpPr>
          <p:cNvPr id="7" name="TextBox 6"/>
          <p:cNvSpPr txBox="1"/>
          <p:nvPr/>
        </p:nvSpPr>
        <p:spPr>
          <a:xfrm>
            <a:off x="183018" y="6522289"/>
            <a:ext cx="609309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Are there any of the following rules at home about food and eating? (Tick all that apply). </a:t>
            </a:r>
            <a:r>
              <a:rPr lang="en-GB" sz="1000" i="1" dirty="0">
                <a:solidFill>
                  <a:srgbClr val="002060"/>
                </a:solidFill>
                <a:latin typeface="Calibri" panose="020F0502020204030204" pitchFamily="34" charset="0"/>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3046500521"/>
              </p:ext>
            </p:extLst>
          </p:nvPr>
        </p:nvGraphicFramePr>
        <p:xfrm>
          <a:off x="466929" y="962775"/>
          <a:ext cx="11166272" cy="3648138"/>
        </p:xfrm>
        <a:graphic>
          <a:graphicData uri="http://schemas.openxmlformats.org/drawingml/2006/table">
            <a:tbl>
              <a:tblPr firstRow="1" bandRow="1">
                <a:tableStyleId>{5940675A-B579-460E-94D1-54222C63F5DA}</a:tableStyleId>
              </a:tblPr>
              <a:tblGrid>
                <a:gridCol w="2642517">
                  <a:extLst>
                    <a:ext uri="{9D8B030D-6E8A-4147-A177-3AD203B41FA5}">
                      <a16:colId xmlns:a16="http://schemas.microsoft.com/office/drawing/2014/main" val="20000"/>
                    </a:ext>
                  </a:extLst>
                </a:gridCol>
                <a:gridCol w="710313">
                  <a:extLst>
                    <a:ext uri="{9D8B030D-6E8A-4147-A177-3AD203B41FA5}">
                      <a16:colId xmlns:a16="http://schemas.microsoft.com/office/drawing/2014/main" val="20001"/>
                    </a:ext>
                  </a:extLst>
                </a:gridCol>
                <a:gridCol w="710313">
                  <a:extLst>
                    <a:ext uri="{9D8B030D-6E8A-4147-A177-3AD203B41FA5}">
                      <a16:colId xmlns:a16="http://schemas.microsoft.com/office/drawing/2014/main" val="20002"/>
                    </a:ext>
                  </a:extLst>
                </a:gridCol>
                <a:gridCol w="710313">
                  <a:extLst>
                    <a:ext uri="{9D8B030D-6E8A-4147-A177-3AD203B41FA5}">
                      <a16:colId xmlns:a16="http://schemas.microsoft.com/office/drawing/2014/main" val="20003"/>
                    </a:ext>
                  </a:extLst>
                </a:gridCol>
                <a:gridCol w="710313">
                  <a:extLst>
                    <a:ext uri="{9D8B030D-6E8A-4147-A177-3AD203B41FA5}">
                      <a16:colId xmlns:a16="http://schemas.microsoft.com/office/drawing/2014/main" val="20004"/>
                    </a:ext>
                  </a:extLst>
                </a:gridCol>
                <a:gridCol w="710313">
                  <a:extLst>
                    <a:ext uri="{9D8B030D-6E8A-4147-A177-3AD203B41FA5}">
                      <a16:colId xmlns:a16="http://schemas.microsoft.com/office/drawing/2014/main" val="20005"/>
                    </a:ext>
                  </a:extLst>
                </a:gridCol>
                <a:gridCol w="710313">
                  <a:extLst>
                    <a:ext uri="{9D8B030D-6E8A-4147-A177-3AD203B41FA5}">
                      <a16:colId xmlns:a16="http://schemas.microsoft.com/office/drawing/2014/main" val="20006"/>
                    </a:ext>
                  </a:extLst>
                </a:gridCol>
                <a:gridCol w="675176">
                  <a:extLst>
                    <a:ext uri="{9D8B030D-6E8A-4147-A177-3AD203B41FA5}">
                      <a16:colId xmlns:a16="http://schemas.microsoft.com/office/drawing/2014/main" val="20007"/>
                    </a:ext>
                  </a:extLst>
                </a:gridCol>
                <a:gridCol w="745449">
                  <a:extLst>
                    <a:ext uri="{9D8B030D-6E8A-4147-A177-3AD203B41FA5}">
                      <a16:colId xmlns:a16="http://schemas.microsoft.com/office/drawing/2014/main" val="20008"/>
                    </a:ext>
                  </a:extLst>
                </a:gridCol>
                <a:gridCol w="639947">
                  <a:extLst>
                    <a:ext uri="{9D8B030D-6E8A-4147-A177-3AD203B41FA5}">
                      <a16:colId xmlns:a16="http://schemas.microsoft.com/office/drawing/2014/main" val="20009"/>
                    </a:ext>
                  </a:extLst>
                </a:gridCol>
                <a:gridCol w="780679">
                  <a:extLst>
                    <a:ext uri="{9D8B030D-6E8A-4147-A177-3AD203B41FA5}">
                      <a16:colId xmlns:a16="http://schemas.microsoft.com/office/drawing/2014/main" val="20010"/>
                    </a:ext>
                  </a:extLst>
                </a:gridCol>
                <a:gridCol w="710313">
                  <a:extLst>
                    <a:ext uri="{9D8B030D-6E8A-4147-A177-3AD203B41FA5}">
                      <a16:colId xmlns:a16="http://schemas.microsoft.com/office/drawing/2014/main" val="20011"/>
                    </a:ext>
                  </a:extLst>
                </a:gridCol>
                <a:gridCol w="710313">
                  <a:extLst>
                    <a:ext uri="{9D8B030D-6E8A-4147-A177-3AD203B41FA5}">
                      <a16:colId xmlns:a16="http://schemas.microsoft.com/office/drawing/2014/main" val="183469199"/>
                    </a:ext>
                  </a:extLst>
                </a:gridCol>
              </a:tblGrid>
              <a:tr h="630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187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01870">
                <a:tc>
                  <a:txBody>
                    <a:bodyPr/>
                    <a:lstStyle/>
                    <a:p>
                      <a:r>
                        <a:rPr lang="en-GB" sz="1100" dirty="0">
                          <a:solidFill>
                            <a:schemeClr val="tx1">
                              <a:lumMod val="75000"/>
                              <a:lumOff val="25000"/>
                            </a:schemeClr>
                          </a:solidFill>
                        </a:rPr>
                        <a:t>Asking permission before getting a snack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2435">
                <a:tc>
                  <a:txBody>
                    <a:bodyPr/>
                    <a:lstStyle/>
                    <a:p>
                      <a:r>
                        <a:rPr lang="en-GB" sz="1100" dirty="0">
                          <a:solidFill>
                            <a:schemeClr val="tx1">
                              <a:lumMod val="75000"/>
                              <a:lumOff val="25000"/>
                            </a:schemeClr>
                          </a:solidFill>
                        </a:rPr>
                        <a:t>Not using mobile phones/other devices when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01870">
                <a:tc>
                  <a:txBody>
                    <a:bodyPr/>
                    <a:lstStyle/>
                    <a:p>
                      <a:r>
                        <a:rPr lang="en-GB" sz="1100" dirty="0">
                          <a:solidFill>
                            <a:schemeClr val="tx1">
                              <a:lumMod val="75000"/>
                              <a:lumOff val="25000"/>
                            </a:schemeClr>
                          </a:solidFill>
                        </a:rPr>
                        <a:t>Having dessert after finishing your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  Eat some foods on your plate first</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b"/>
                      <a:r>
                        <a:rPr lang="en-GB" sz="1100" b="0" i="0" u="none" strike="noStrike" dirty="0">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404040"/>
                          </a:solidFill>
                          <a:effectLst/>
                          <a:latin typeface="Calibri" panose="020F0502020204030204" pitchFamily="34" charset="0"/>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rgbClr val="404040"/>
                          </a:solidFill>
                          <a:effectLst/>
                          <a:latin typeface="Calibri" panose="020F0502020204030204" pitchFamily="34" charset="0"/>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404040"/>
                          </a:solidFill>
                          <a:effectLst/>
                          <a:latin typeface="Calibri" panose="020F0502020204030204" pitchFamily="34" charset="0"/>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404040"/>
                          </a:solidFill>
                          <a:effectLst/>
                          <a:latin typeface="Calibri" panose="020F0502020204030204" pitchFamily="34" charset="0"/>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 must clear your plate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52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Getting a reward for eating certain foods or finishing a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Don’t have a drink while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01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9401418"/>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1738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Table of Contents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US" sz="1400" dirty="0">
              <a:solidFill>
                <a:schemeClr val="tx1"/>
              </a:solidFill>
            </a:endParaRPr>
          </a:p>
          <a:p>
            <a:pPr>
              <a:lnSpc>
                <a:spcPct val="110000"/>
              </a:lnSpc>
            </a:pPr>
            <a:endParaRPr lang="en-GB" sz="1400" dirty="0"/>
          </a:p>
        </p:txBody>
      </p:sp>
      <p:graphicFrame>
        <p:nvGraphicFramePr>
          <p:cNvPr id="5" name="Table 4"/>
          <p:cNvGraphicFramePr>
            <a:graphicFrameLocks noGrp="1"/>
          </p:cNvGraphicFramePr>
          <p:nvPr>
            <p:extLst>
              <p:ext uri="{D42A27DB-BD31-4B8C-83A1-F6EECF244321}">
                <p14:modId xmlns:p14="http://schemas.microsoft.com/office/powerpoint/2010/main" val="2152328984"/>
              </p:ext>
            </p:extLst>
          </p:nvPr>
        </p:nvGraphicFramePr>
        <p:xfrm>
          <a:off x="250559" y="1176493"/>
          <a:ext cx="6230633" cy="4820920"/>
        </p:xfrm>
        <a:graphic>
          <a:graphicData uri="http://schemas.openxmlformats.org/drawingml/2006/table">
            <a:tbl>
              <a:tblPr firstRow="1" bandRow="1">
                <a:tableStyleId>{2D5ABB26-0587-4C30-8999-92F81FD0307C}</a:tableStyleId>
              </a:tblPr>
              <a:tblGrid>
                <a:gridCol w="5326281">
                  <a:extLst>
                    <a:ext uri="{9D8B030D-6E8A-4147-A177-3AD203B41FA5}">
                      <a16:colId xmlns:a16="http://schemas.microsoft.com/office/drawing/2014/main" val="20000"/>
                    </a:ext>
                  </a:extLst>
                </a:gridCol>
                <a:gridCol w="904352">
                  <a:extLst>
                    <a:ext uri="{9D8B030D-6E8A-4147-A177-3AD203B41FA5}">
                      <a16:colId xmlns:a16="http://schemas.microsoft.com/office/drawing/2014/main" val="20001"/>
                    </a:ext>
                  </a:extLst>
                </a:gridCol>
              </a:tblGrid>
              <a:tr h="370840">
                <a:tc>
                  <a:txBody>
                    <a:bodyPr/>
                    <a:lstStyle/>
                    <a:p>
                      <a:r>
                        <a:rPr lang="en-GB" sz="1600" b="1" dirty="0"/>
                        <a:t>Executive Summary</a:t>
                      </a:r>
                      <a:endParaRPr lang="en-GB" sz="1600" b="1" dirty="0">
                        <a:solidFill>
                          <a:srgbClr val="404040"/>
                        </a:solidFill>
                      </a:endParaRPr>
                    </a:p>
                  </a:txBody>
                  <a:tcPr/>
                </a:tc>
                <a:tc>
                  <a:txBody>
                    <a:bodyPr/>
                    <a:lstStyle/>
                    <a:p>
                      <a:pPr algn="ctr"/>
                      <a:r>
                        <a:rPr lang="en-GB" sz="1600" b="1" dirty="0">
                          <a:solidFill>
                            <a:srgbClr val="404040"/>
                          </a:solidFill>
                        </a:rPr>
                        <a:t>4</a:t>
                      </a:r>
                    </a:p>
                  </a:txBody>
                  <a:tcPr/>
                </a:tc>
                <a:extLst>
                  <a:ext uri="{0D108BD9-81ED-4DB2-BD59-A6C34878D82A}">
                    <a16:rowId xmlns:a16="http://schemas.microsoft.com/office/drawing/2014/main" val="10000"/>
                  </a:ext>
                </a:extLst>
              </a:tr>
              <a:tr h="370840">
                <a:tc>
                  <a:txBody>
                    <a:bodyPr/>
                    <a:lstStyle/>
                    <a:p>
                      <a:r>
                        <a:rPr lang="en-GB" sz="1600" b="1" dirty="0"/>
                        <a:t>Objectives, methodology and pupil profile</a:t>
                      </a:r>
                      <a:endParaRPr lang="en-GB" sz="1600" b="1" dirty="0">
                        <a:solidFill>
                          <a:srgbClr val="404040"/>
                        </a:solidFill>
                      </a:endParaRPr>
                    </a:p>
                  </a:txBody>
                  <a:tcPr/>
                </a:tc>
                <a:tc>
                  <a:txBody>
                    <a:bodyPr/>
                    <a:lstStyle/>
                    <a:p>
                      <a:pPr algn="ctr"/>
                      <a:r>
                        <a:rPr lang="en-GB" sz="1600" b="1" dirty="0">
                          <a:solidFill>
                            <a:srgbClr val="404040"/>
                          </a:solidFill>
                        </a:rPr>
                        <a:t>15</a:t>
                      </a:r>
                    </a:p>
                  </a:txBody>
                  <a:tcPr/>
                </a:tc>
                <a:extLst>
                  <a:ext uri="{0D108BD9-81ED-4DB2-BD59-A6C34878D82A}">
                    <a16:rowId xmlns:a16="http://schemas.microsoft.com/office/drawing/2014/main" val="10001"/>
                  </a:ext>
                </a:extLst>
              </a:tr>
              <a:tr h="370840">
                <a:tc>
                  <a:txBody>
                    <a:bodyPr/>
                    <a:lstStyle/>
                    <a:p>
                      <a:pPr marL="0" lvl="0" indent="0"/>
                      <a:r>
                        <a:rPr lang="en-GB" sz="1600" b="1" kern="1200" dirty="0"/>
                        <a:t>Survey results:</a:t>
                      </a:r>
                      <a:endParaRPr lang="en-GB" sz="1600" b="1" kern="1200" dirty="0">
                        <a:solidFill>
                          <a:srgbClr val="404040"/>
                        </a:solidFill>
                        <a:latin typeface="+mn-lt"/>
                        <a:ea typeface="+mn-ea"/>
                        <a:cs typeface="+mn-cs"/>
                      </a:endParaRPr>
                    </a:p>
                  </a:txBody>
                  <a:tcPr/>
                </a:tc>
                <a:tc>
                  <a:txBody>
                    <a:bodyPr/>
                    <a:lstStyle/>
                    <a:p>
                      <a:pPr algn="ctr"/>
                      <a:endParaRPr lang="en-GB" sz="1600" b="1" dirty="0">
                        <a:solidFill>
                          <a:srgbClr val="404040"/>
                        </a:solidFill>
                      </a:endParaRPr>
                    </a:p>
                  </a:txBody>
                  <a:tcPr/>
                </a:tc>
                <a:extLst>
                  <a:ext uri="{0D108BD9-81ED-4DB2-BD59-A6C34878D82A}">
                    <a16:rowId xmlns:a16="http://schemas.microsoft.com/office/drawing/2014/main" val="10002"/>
                  </a:ext>
                </a:extLst>
              </a:tr>
              <a:tr h="370840">
                <a:tc>
                  <a:txBody>
                    <a:bodyPr/>
                    <a:lstStyle/>
                    <a:p>
                      <a:pPr marL="622300" lvl="1" indent="0"/>
                      <a:r>
                        <a:rPr lang="en-GB" sz="1600" dirty="0"/>
                        <a:t>Healthy eating</a:t>
                      </a:r>
                      <a:endParaRPr lang="en-GB" sz="1600" dirty="0">
                        <a:solidFill>
                          <a:srgbClr val="404040"/>
                        </a:solidFill>
                      </a:endParaRPr>
                    </a:p>
                  </a:txBody>
                  <a:tcPr/>
                </a:tc>
                <a:tc>
                  <a:txBody>
                    <a:bodyPr/>
                    <a:lstStyle/>
                    <a:p>
                      <a:pPr algn="ctr"/>
                      <a:r>
                        <a:rPr lang="en-GB" sz="1600" dirty="0">
                          <a:solidFill>
                            <a:srgbClr val="404040"/>
                          </a:solidFill>
                        </a:rPr>
                        <a:t>20</a:t>
                      </a:r>
                    </a:p>
                  </a:txBody>
                  <a:tcPr/>
                </a:tc>
                <a:extLst>
                  <a:ext uri="{0D108BD9-81ED-4DB2-BD59-A6C34878D82A}">
                    <a16:rowId xmlns:a16="http://schemas.microsoft.com/office/drawing/2014/main" val="10003"/>
                  </a:ext>
                </a:extLst>
              </a:tr>
              <a:tr h="370840">
                <a:tc>
                  <a:txBody>
                    <a:bodyPr/>
                    <a:lstStyle/>
                    <a:p>
                      <a:pPr marL="622300" lvl="1" indent="0"/>
                      <a:r>
                        <a:rPr lang="en-GB" sz="1600" dirty="0">
                          <a:solidFill>
                            <a:schemeClr val="tx1"/>
                          </a:solidFill>
                        </a:rPr>
                        <a:t>Wellbeing</a:t>
                      </a:r>
                    </a:p>
                  </a:txBody>
                  <a:tcPr/>
                </a:tc>
                <a:tc>
                  <a:txBody>
                    <a:bodyPr/>
                    <a:lstStyle/>
                    <a:p>
                      <a:pPr algn="ctr"/>
                      <a:r>
                        <a:rPr lang="en-GB" sz="1600" dirty="0">
                          <a:solidFill>
                            <a:srgbClr val="404040"/>
                          </a:solidFill>
                        </a:rPr>
                        <a:t>34</a:t>
                      </a:r>
                    </a:p>
                  </a:txBody>
                  <a:tcPr/>
                </a:tc>
                <a:extLst>
                  <a:ext uri="{0D108BD9-81ED-4DB2-BD59-A6C34878D82A}">
                    <a16:rowId xmlns:a16="http://schemas.microsoft.com/office/drawing/2014/main" val="2261932474"/>
                  </a:ext>
                </a:extLst>
              </a:tr>
              <a:tr h="370840">
                <a:tc>
                  <a:txBody>
                    <a:bodyPr/>
                    <a:lstStyle/>
                    <a:p>
                      <a:pPr marL="622300" lvl="1" indent="0" algn="l" defTabSz="914400" rtl="0" eaLnBrk="1" latinLnBrk="0" hangingPunct="1"/>
                      <a:r>
                        <a:rPr lang="en-GB" sz="1600" kern="1200" dirty="0"/>
                        <a:t>Physical activity</a:t>
                      </a:r>
                      <a:endParaRPr lang="en-GB" sz="1600" kern="1200" dirty="0">
                        <a:solidFill>
                          <a:srgbClr val="404040"/>
                        </a:solidFill>
                        <a:latin typeface="+mn-lt"/>
                        <a:ea typeface="+mn-ea"/>
                        <a:cs typeface="+mn-cs"/>
                      </a:endParaRPr>
                    </a:p>
                  </a:txBody>
                  <a:tcPr/>
                </a:tc>
                <a:tc>
                  <a:txBody>
                    <a:bodyPr/>
                    <a:lstStyle/>
                    <a:p>
                      <a:pPr algn="ctr"/>
                      <a:r>
                        <a:rPr lang="en-US" sz="1600" dirty="0">
                          <a:solidFill>
                            <a:srgbClr val="404040"/>
                          </a:solidFill>
                        </a:rPr>
                        <a:t>4</a:t>
                      </a:r>
                      <a:r>
                        <a:rPr lang="en-GB" sz="1600" dirty="0">
                          <a:solidFill>
                            <a:srgbClr val="404040"/>
                          </a:solidFill>
                        </a:rPr>
                        <a:t>2</a:t>
                      </a:r>
                    </a:p>
                  </a:txBody>
                  <a:tcPr/>
                </a:tc>
                <a:extLst>
                  <a:ext uri="{0D108BD9-81ED-4DB2-BD59-A6C34878D82A}">
                    <a16:rowId xmlns:a16="http://schemas.microsoft.com/office/drawing/2014/main" val="10004"/>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Relationships</a:t>
                      </a:r>
                    </a:p>
                  </a:txBody>
                  <a:tcPr/>
                </a:tc>
                <a:tc>
                  <a:txBody>
                    <a:bodyPr/>
                    <a:lstStyle/>
                    <a:p>
                      <a:pPr algn="ctr"/>
                      <a:r>
                        <a:rPr lang="en-GB" sz="1600" dirty="0">
                          <a:solidFill>
                            <a:srgbClr val="404040"/>
                          </a:solidFill>
                        </a:rPr>
                        <a:t>55</a:t>
                      </a:r>
                    </a:p>
                  </a:txBody>
                  <a:tcPr/>
                </a:tc>
                <a:extLst>
                  <a:ext uri="{0D108BD9-81ED-4DB2-BD59-A6C34878D82A}">
                    <a16:rowId xmlns:a16="http://schemas.microsoft.com/office/drawing/2014/main" val="10005"/>
                  </a:ext>
                </a:extLst>
              </a:tr>
              <a:tr h="370840">
                <a:tc>
                  <a:txBody>
                    <a:bodyPr/>
                    <a:lstStyle/>
                    <a:p>
                      <a:pPr marL="622300" lvl="1" indent="0" algn="l" defTabSz="914400" rtl="0" eaLnBrk="1" latinLnBrk="0" hangingPunct="1"/>
                      <a:r>
                        <a:rPr lang="en-GB" sz="1600" kern="1200" dirty="0"/>
                        <a:t>Emotional wellbeing</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68</a:t>
                      </a:r>
                    </a:p>
                  </a:txBody>
                  <a:tcPr/>
                </a:tc>
                <a:extLst>
                  <a:ext uri="{0D108BD9-81ED-4DB2-BD59-A6C34878D82A}">
                    <a16:rowId xmlns:a16="http://schemas.microsoft.com/office/drawing/2014/main" val="10006"/>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Staying safe – feelings of safety within the community</a:t>
                      </a:r>
                    </a:p>
                  </a:txBody>
                  <a:tcPr/>
                </a:tc>
                <a:tc>
                  <a:txBody>
                    <a:bodyPr/>
                    <a:lstStyle/>
                    <a:p>
                      <a:pPr algn="ctr"/>
                      <a:r>
                        <a:rPr lang="en-GB" sz="1600" dirty="0">
                          <a:solidFill>
                            <a:srgbClr val="404040"/>
                          </a:solidFill>
                        </a:rPr>
                        <a:t>79</a:t>
                      </a:r>
                    </a:p>
                  </a:txBody>
                  <a:tcPr/>
                </a:tc>
                <a:extLst>
                  <a:ext uri="{0D108BD9-81ED-4DB2-BD59-A6C34878D82A}">
                    <a16:rowId xmlns:a16="http://schemas.microsoft.com/office/drawing/2014/main" val="10007"/>
                  </a:ext>
                </a:extLst>
              </a:tr>
              <a:tr h="370840">
                <a:tc>
                  <a:txBody>
                    <a:bodyPr/>
                    <a:lstStyle/>
                    <a:p>
                      <a:pPr marL="622300" lvl="1" indent="0" algn="l" defTabSz="914400" rtl="0" eaLnBrk="1" latinLnBrk="0" hangingPunct="1"/>
                      <a:r>
                        <a:rPr lang="en-GB" sz="1600" kern="1200" dirty="0"/>
                        <a:t>Staying safe – alcohol, cigarettes and drugs</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86</a:t>
                      </a:r>
                    </a:p>
                  </a:txBody>
                  <a:tcPr/>
                </a:tc>
                <a:extLst>
                  <a:ext uri="{0D108BD9-81ED-4DB2-BD59-A6C34878D82A}">
                    <a16:rowId xmlns:a16="http://schemas.microsoft.com/office/drawing/2014/main" val="10008"/>
                  </a:ext>
                </a:extLst>
              </a:tr>
              <a:tr h="370840">
                <a:tc>
                  <a:txBody>
                    <a:bodyPr/>
                    <a:lstStyle/>
                    <a:p>
                      <a:pPr marL="622300" lvl="1" indent="0" algn="l" defTabSz="914400" rtl="0" eaLnBrk="1" latinLnBrk="0" hangingPunct="1"/>
                      <a:r>
                        <a:rPr lang="en-GB" sz="1600" kern="1200" dirty="0"/>
                        <a:t>Self awareness</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97</a:t>
                      </a:r>
                    </a:p>
                  </a:txBody>
                  <a:tcPr/>
                </a:tc>
                <a:extLst>
                  <a:ext uri="{0D108BD9-81ED-4DB2-BD59-A6C34878D82A}">
                    <a16:rowId xmlns:a16="http://schemas.microsoft.com/office/drawing/2014/main" val="10009"/>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Technology and being online</a:t>
                      </a:r>
                    </a:p>
                  </a:txBody>
                  <a:tcPr/>
                </a:tc>
                <a:tc>
                  <a:txBody>
                    <a:bodyPr/>
                    <a:lstStyle/>
                    <a:p>
                      <a:pPr algn="ctr"/>
                      <a:r>
                        <a:rPr lang="en-US" sz="1600" dirty="0"/>
                        <a:t>1</a:t>
                      </a:r>
                      <a:r>
                        <a:rPr lang="en-GB" sz="1600" dirty="0"/>
                        <a:t>04</a:t>
                      </a:r>
                    </a:p>
                  </a:txBody>
                  <a:tcPr/>
                </a:tc>
                <a:extLst>
                  <a:ext uri="{0D108BD9-81ED-4DB2-BD59-A6C34878D82A}">
                    <a16:rowId xmlns:a16="http://schemas.microsoft.com/office/drawing/2014/main" val="10010"/>
                  </a:ext>
                </a:extLst>
              </a:tr>
              <a:tr h="370840">
                <a:tc>
                  <a:txBody>
                    <a:bodyPr/>
                    <a:lstStyle/>
                    <a:p>
                      <a:r>
                        <a:rPr lang="en-GB" sz="1600" b="1" dirty="0"/>
                        <a:t>Conclusions</a:t>
                      </a:r>
                      <a:endParaRPr lang="en-GB" sz="1600" b="1" dirty="0">
                        <a:solidFill>
                          <a:srgbClr val="404040"/>
                        </a:solidFill>
                      </a:endParaRPr>
                    </a:p>
                  </a:txBody>
                  <a:tcPr/>
                </a:tc>
                <a:tc>
                  <a:txBody>
                    <a:bodyPr/>
                    <a:lstStyle/>
                    <a:p>
                      <a:pPr algn="ctr"/>
                      <a:r>
                        <a:rPr lang="en-GB" sz="1600" b="1" dirty="0">
                          <a:solidFill>
                            <a:srgbClr val="404040"/>
                          </a:solidFill>
                        </a:rPr>
                        <a:t>118</a:t>
                      </a:r>
                    </a:p>
                  </a:txBody>
                  <a:tcPr/>
                </a:tc>
                <a:extLst>
                  <a:ext uri="{0D108BD9-81ED-4DB2-BD59-A6C34878D82A}">
                    <a16:rowId xmlns:a16="http://schemas.microsoft.com/office/drawing/2014/main" val="10011"/>
                  </a:ext>
                </a:extLst>
              </a:tr>
            </a:tbl>
          </a:graphicData>
        </a:graphic>
      </p:graphicFrame>
      <p:grpSp>
        <p:nvGrpSpPr>
          <p:cNvPr id="7" name="Group 6">
            <a:extLst>
              <a:ext uri="{FF2B5EF4-FFF2-40B4-BE49-F238E27FC236}">
                <a16:creationId xmlns:a16="http://schemas.microsoft.com/office/drawing/2014/main" id="{7B0DC25F-6ABA-4537-AC5D-DFF7F557E6C6}"/>
              </a:ext>
            </a:extLst>
          </p:cNvPr>
          <p:cNvGrpSpPr/>
          <p:nvPr/>
        </p:nvGrpSpPr>
        <p:grpSpPr>
          <a:xfrm>
            <a:off x="501763" y="2353576"/>
            <a:ext cx="389106" cy="3148941"/>
            <a:chOff x="501763" y="2353576"/>
            <a:chExt cx="389106" cy="3148941"/>
          </a:xfrm>
        </p:grpSpPr>
        <p:sp>
          <p:nvSpPr>
            <p:cNvPr id="6" name="Rectangle 5"/>
            <p:cNvSpPr/>
            <p:nvPr/>
          </p:nvSpPr>
          <p:spPr>
            <a:xfrm>
              <a:off x="501763" y="2353576"/>
              <a:ext cx="389106" cy="223737"/>
            </a:xfrm>
            <a:prstGeom prst="rect">
              <a:avLst/>
            </a:prstGeom>
            <a:solidFill>
              <a:srgbClr val="00A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05BBED7D-0DF2-48CC-870F-186E033B1C41}"/>
                </a:ext>
              </a:extLst>
            </p:cNvPr>
            <p:cNvGrpSpPr/>
            <p:nvPr/>
          </p:nvGrpSpPr>
          <p:grpSpPr>
            <a:xfrm>
              <a:off x="501763" y="3058858"/>
              <a:ext cx="389106" cy="2443659"/>
              <a:chOff x="501763" y="2714693"/>
              <a:chExt cx="389106" cy="2443659"/>
            </a:xfrm>
          </p:grpSpPr>
          <p:sp>
            <p:nvSpPr>
              <p:cNvPr id="8" name="Rectangle 7"/>
              <p:cNvSpPr/>
              <p:nvPr/>
            </p:nvSpPr>
            <p:spPr>
              <a:xfrm>
                <a:off x="501763" y="2714693"/>
                <a:ext cx="389106" cy="223737"/>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501763" y="3089544"/>
                <a:ext cx="389106" cy="223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01763" y="3464395"/>
                <a:ext cx="389106" cy="22373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01763" y="3831950"/>
                <a:ext cx="389106" cy="2237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501763" y="4199505"/>
                <a:ext cx="389106" cy="223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501763" y="4567060"/>
                <a:ext cx="389106" cy="223737"/>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01763" y="4934615"/>
                <a:ext cx="389106" cy="2237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Rectangle 15">
              <a:extLst>
                <a:ext uri="{FF2B5EF4-FFF2-40B4-BE49-F238E27FC236}">
                  <a16:creationId xmlns:a16="http://schemas.microsoft.com/office/drawing/2014/main" id="{25FB27CD-0F4C-4295-A691-F00DE174C4AC}"/>
                </a:ext>
              </a:extLst>
            </p:cNvPr>
            <p:cNvSpPr/>
            <p:nvPr/>
          </p:nvSpPr>
          <p:spPr>
            <a:xfrm>
              <a:off x="501763" y="2728427"/>
              <a:ext cx="389106" cy="2237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95604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US" sz="1600" dirty="0"/>
              <a:t>The majority of pupils are eating fruit and vegetables, as well as water and milk regularly. </a:t>
            </a:r>
            <a:endParaRPr lang="en-GB" sz="1600" dirty="0"/>
          </a:p>
        </p:txBody>
      </p:sp>
      <p:graphicFrame>
        <p:nvGraphicFramePr>
          <p:cNvPr id="10" name="Chart 9"/>
          <p:cNvGraphicFramePr/>
          <p:nvPr>
            <p:extLst>
              <p:ext uri="{D42A27DB-BD31-4B8C-83A1-F6EECF244321}">
                <p14:modId xmlns:p14="http://schemas.microsoft.com/office/powerpoint/2010/main" val="362213464"/>
              </p:ext>
            </p:extLst>
          </p:nvPr>
        </p:nvGraphicFramePr>
        <p:xfrm>
          <a:off x="183019" y="835200"/>
          <a:ext cx="11450181"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368400"/>
            <a:ext cx="4184831"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eat or drink the following types of food and drink? </a:t>
            </a:r>
            <a:r>
              <a:rPr lang="en-GB" sz="1000" i="1" dirty="0">
                <a:solidFill>
                  <a:srgbClr val="002060"/>
                </a:solidFill>
                <a:latin typeface="Calibri" panose="020F0502020204030204" pitchFamily="34" charset="0"/>
              </a:rPr>
              <a:t> Base: All valid respondents, 2024 n=2,640</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55670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dirty="0"/>
              <a:t>Takeaway style meals have stayed the same as 2023, and energy, sports and fizzy drinks have decreased by 7%. 23% of pupils consume tea or coffee most days/everyday, a new option for this year.</a:t>
            </a:r>
          </a:p>
        </p:txBody>
      </p:sp>
      <p:graphicFrame>
        <p:nvGraphicFramePr>
          <p:cNvPr id="10" name="Chart 9"/>
          <p:cNvGraphicFramePr/>
          <p:nvPr>
            <p:extLst>
              <p:ext uri="{D42A27DB-BD31-4B8C-83A1-F6EECF244321}">
                <p14:modId xmlns:p14="http://schemas.microsoft.com/office/powerpoint/2010/main" val="3255100155"/>
              </p:ext>
            </p:extLst>
          </p:nvPr>
        </p:nvGraphicFramePr>
        <p:xfrm>
          <a:off x="183019" y="835200"/>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214512"/>
            <a:ext cx="4184831"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eat or drink the following types of food and drink? </a:t>
            </a:r>
            <a:r>
              <a:rPr lang="en-GB" sz="1000" i="1" dirty="0">
                <a:solidFill>
                  <a:srgbClr val="002060"/>
                </a:solidFill>
                <a:latin typeface="Calibri" panose="020F0502020204030204" pitchFamily="34" charset="0"/>
              </a:rPr>
              <a:t>Proportion of pupils</a:t>
            </a:r>
            <a:r>
              <a:rPr lang="en-GB" sz="1000" dirty="0">
                <a:solidFill>
                  <a:srgbClr val="002060"/>
                </a:solidFill>
                <a:latin typeface="Calibri" panose="020F0502020204030204" pitchFamily="34" charset="0"/>
              </a:rPr>
              <a:t> consuming ‘most days’ or ‘everyday’.</a:t>
            </a:r>
            <a:r>
              <a:rPr lang="en-GB" sz="1000" i="1" dirty="0">
                <a:solidFill>
                  <a:srgbClr val="002060"/>
                </a:solidFill>
                <a:latin typeface="Calibri" panose="020F0502020204030204" pitchFamily="34" charset="0"/>
              </a:rPr>
              <a:t> </a:t>
            </a:r>
          </a:p>
          <a:p>
            <a:r>
              <a:rPr lang="en-GB" sz="1000" i="1" dirty="0">
                <a:solidFill>
                  <a:srgbClr val="002060"/>
                </a:solidFill>
                <a:latin typeface="Calibri" panose="020F0502020204030204" pitchFamily="34" charset="0"/>
              </a:rPr>
              <a:t>Base: All valid respondents, 2022 n=2,502, 2023 n=2,453, 2024 n=2,640.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34554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Year 6 appear to be making healthier food choices, with a greater proportion of pupils saying they have fruit and vegetables, fruit juices and smoothies and fewer takeaway style meals most days/everyday than Year 4. </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3811133542"/>
              </p:ext>
            </p:extLst>
          </p:nvPr>
        </p:nvGraphicFramePr>
        <p:xfrm>
          <a:off x="416397" y="1206277"/>
          <a:ext cx="11216804" cy="4207125"/>
        </p:xfrm>
        <a:graphic>
          <a:graphicData uri="http://schemas.openxmlformats.org/drawingml/2006/table">
            <a:tbl>
              <a:tblPr firstRow="1" bandRow="1">
                <a:tableStyleId>{5940675A-B579-460E-94D1-54222C63F5DA}</a:tableStyleId>
              </a:tblPr>
              <a:tblGrid>
                <a:gridCol w="1964697">
                  <a:extLst>
                    <a:ext uri="{9D8B030D-6E8A-4147-A177-3AD203B41FA5}">
                      <a16:colId xmlns:a16="http://schemas.microsoft.com/office/drawing/2014/main" val="20000"/>
                    </a:ext>
                  </a:extLst>
                </a:gridCol>
                <a:gridCol w="1208272">
                  <a:extLst>
                    <a:ext uri="{9D8B030D-6E8A-4147-A177-3AD203B41FA5}">
                      <a16:colId xmlns:a16="http://schemas.microsoft.com/office/drawing/2014/main" val="20001"/>
                    </a:ext>
                  </a:extLst>
                </a:gridCol>
                <a:gridCol w="1147180">
                  <a:extLst>
                    <a:ext uri="{9D8B030D-6E8A-4147-A177-3AD203B41FA5}">
                      <a16:colId xmlns:a16="http://schemas.microsoft.com/office/drawing/2014/main" val="20003"/>
                    </a:ext>
                  </a:extLst>
                </a:gridCol>
                <a:gridCol w="1269364">
                  <a:extLst>
                    <a:ext uri="{9D8B030D-6E8A-4147-A177-3AD203B41FA5}">
                      <a16:colId xmlns:a16="http://schemas.microsoft.com/office/drawing/2014/main" val="20005"/>
                    </a:ext>
                  </a:extLst>
                </a:gridCol>
                <a:gridCol w="1228636">
                  <a:extLst>
                    <a:ext uri="{9D8B030D-6E8A-4147-A177-3AD203B41FA5}">
                      <a16:colId xmlns:a16="http://schemas.microsoft.com/office/drawing/2014/main" val="20007"/>
                    </a:ext>
                  </a:extLst>
                </a:gridCol>
                <a:gridCol w="1147180">
                  <a:extLst>
                    <a:ext uri="{9D8B030D-6E8A-4147-A177-3AD203B41FA5}">
                      <a16:colId xmlns:a16="http://schemas.microsoft.com/office/drawing/2014/main" val="20009"/>
                    </a:ext>
                  </a:extLst>
                </a:gridCol>
                <a:gridCol w="1072512">
                  <a:extLst>
                    <a:ext uri="{9D8B030D-6E8A-4147-A177-3AD203B41FA5}">
                      <a16:colId xmlns:a16="http://schemas.microsoft.com/office/drawing/2014/main" val="20011"/>
                    </a:ext>
                  </a:extLst>
                </a:gridCol>
                <a:gridCol w="1106451">
                  <a:extLst>
                    <a:ext uri="{9D8B030D-6E8A-4147-A177-3AD203B41FA5}">
                      <a16:colId xmlns:a16="http://schemas.microsoft.com/office/drawing/2014/main" val="20013"/>
                    </a:ext>
                  </a:extLst>
                </a:gridCol>
                <a:gridCol w="1072512">
                  <a:extLst>
                    <a:ext uri="{9D8B030D-6E8A-4147-A177-3AD203B41FA5}">
                      <a16:colId xmlns:a16="http://schemas.microsoft.com/office/drawing/2014/main" val="20015"/>
                    </a:ext>
                  </a:extLst>
                </a:gridCol>
              </a:tblGrid>
              <a:tr h="357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1234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12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2343">
                <a:tc>
                  <a:txBody>
                    <a:bodyPr/>
                    <a:lstStyle/>
                    <a:p>
                      <a:r>
                        <a:rPr lang="en-GB" sz="1100" dirty="0">
                          <a:solidFill>
                            <a:srgbClr val="404040"/>
                          </a:solidFill>
                        </a:rPr>
                        <a:t>Fruits</a:t>
                      </a:r>
                      <a:r>
                        <a:rPr lang="en-GB" sz="1100" baseline="0" dirty="0">
                          <a:solidFill>
                            <a:srgbClr val="404040"/>
                          </a:solidFill>
                        </a:rPr>
                        <a:t> and vegetables</a:t>
                      </a:r>
                      <a:endParaRPr lang="en-GB" sz="11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69611">
                <a:tc>
                  <a:txBody>
                    <a:bodyPr/>
                    <a:lstStyle/>
                    <a:p>
                      <a:pPr marL="0" algn="l" defTabSz="914400" rtl="0" eaLnBrk="1" latinLnBrk="0" hangingPunct="1"/>
                      <a:r>
                        <a:rPr lang="en-GB" sz="1100" kern="1200" dirty="0">
                          <a:solidFill>
                            <a:srgbClr val="404040"/>
                          </a:solidFill>
                          <a:latin typeface="+mn-lt"/>
                          <a:ea typeface="+mn-ea"/>
                          <a:cs typeface="+mn-cs"/>
                        </a:rPr>
                        <a:t>Snacks and sweets (including crisps, biscuits, cakes, sweets, chocolate)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12343">
                <a:tc>
                  <a:txBody>
                    <a:bodyPr/>
                    <a:lstStyle/>
                    <a:p>
                      <a:r>
                        <a:rPr lang="en-GB" sz="1100" dirty="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31057">
                <a:tc>
                  <a:txBody>
                    <a:bodyPr/>
                    <a:lstStyle/>
                    <a:p>
                      <a:r>
                        <a:rPr lang="en-GB" sz="1100" dirty="0">
                          <a:solidFill>
                            <a:srgbClr val="404040"/>
                          </a:solidFill>
                        </a:rPr>
                        <a:t>Energy, sports or fizzy drinks/pop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01376883"/>
                  </a:ext>
                </a:extLst>
              </a:tr>
              <a:tr h="412343">
                <a:tc>
                  <a:txBody>
                    <a:bodyPr/>
                    <a:lstStyle/>
                    <a:p>
                      <a:r>
                        <a:rPr lang="en-GB" sz="1100" dirty="0">
                          <a:solidFill>
                            <a:srgbClr val="404040"/>
                          </a:solidFill>
                        </a:rPr>
                        <a:t>Tea,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03182949"/>
                  </a:ext>
                </a:extLst>
              </a:tr>
              <a:tr h="723559">
                <a:tc>
                  <a:txBody>
                    <a:bodyPr/>
                    <a:lstStyle/>
                    <a:p>
                      <a:r>
                        <a:rPr lang="en-GB" sz="1100" dirty="0">
                          <a:solidFill>
                            <a:srgbClr val="404040"/>
                          </a:solidFill>
                        </a:rPr>
                        <a:t>Takeaways and fast food (including pizza, chips, burgers or other fast food even if it’s cooked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5600" y="5518517"/>
            <a:ext cx="11216804"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44250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SEN pupils are more likely to consume takeaway-style foods as well as snacks and sweets most days/everyday compared to every other group. Pupils who speak English as a second language have a higher propensity to make healthy choices (consuming milk/water and fruits/vegetables) daily/most days.</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1750141082"/>
              </p:ext>
            </p:extLst>
          </p:nvPr>
        </p:nvGraphicFramePr>
        <p:xfrm>
          <a:off x="416397" y="1206277"/>
          <a:ext cx="11216803" cy="3896970"/>
        </p:xfrm>
        <a:graphic>
          <a:graphicData uri="http://schemas.openxmlformats.org/drawingml/2006/table">
            <a:tbl>
              <a:tblPr firstRow="1" bandRow="1">
                <a:tableStyleId>{5940675A-B579-460E-94D1-54222C63F5DA}</a:tableStyleId>
              </a:tblPr>
              <a:tblGrid>
                <a:gridCol w="2438372">
                  <a:extLst>
                    <a:ext uri="{9D8B030D-6E8A-4147-A177-3AD203B41FA5}">
                      <a16:colId xmlns:a16="http://schemas.microsoft.com/office/drawing/2014/main" val="20000"/>
                    </a:ext>
                  </a:extLst>
                </a:gridCol>
                <a:gridCol w="1499578">
                  <a:extLst>
                    <a:ext uri="{9D8B030D-6E8A-4147-A177-3AD203B41FA5}">
                      <a16:colId xmlns:a16="http://schemas.microsoft.com/office/drawing/2014/main" val="20001"/>
                    </a:ext>
                  </a:extLst>
                </a:gridCol>
                <a:gridCol w="1423757">
                  <a:extLst>
                    <a:ext uri="{9D8B030D-6E8A-4147-A177-3AD203B41FA5}">
                      <a16:colId xmlns:a16="http://schemas.microsoft.com/office/drawing/2014/main" val="20003"/>
                    </a:ext>
                  </a:extLst>
                </a:gridCol>
                <a:gridCol w="1575400">
                  <a:extLst>
                    <a:ext uri="{9D8B030D-6E8A-4147-A177-3AD203B41FA5}">
                      <a16:colId xmlns:a16="http://schemas.microsoft.com/office/drawing/2014/main" val="20005"/>
                    </a:ext>
                  </a:extLst>
                </a:gridCol>
                <a:gridCol w="1524852">
                  <a:extLst>
                    <a:ext uri="{9D8B030D-6E8A-4147-A177-3AD203B41FA5}">
                      <a16:colId xmlns:a16="http://schemas.microsoft.com/office/drawing/2014/main" val="20007"/>
                    </a:ext>
                  </a:extLst>
                </a:gridCol>
                <a:gridCol w="1423757">
                  <a:extLst>
                    <a:ext uri="{9D8B030D-6E8A-4147-A177-3AD203B41FA5}">
                      <a16:colId xmlns:a16="http://schemas.microsoft.com/office/drawing/2014/main" val="20009"/>
                    </a:ext>
                  </a:extLst>
                </a:gridCol>
                <a:gridCol w="1331087">
                  <a:extLst>
                    <a:ext uri="{9D8B030D-6E8A-4147-A177-3AD203B41FA5}">
                      <a16:colId xmlns:a16="http://schemas.microsoft.com/office/drawing/2014/main" val="20011"/>
                    </a:ext>
                  </a:extLst>
                </a:gridCol>
              </a:tblGrid>
              <a:tr h="354391">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0819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8195">
                <a:tc>
                  <a:txBody>
                    <a:bodyPr/>
                    <a:lstStyle/>
                    <a:p>
                      <a:pPr marL="0" algn="l" defTabSz="914400" rtl="0" eaLnBrk="1" latinLnBrk="0" hangingPunct="1"/>
                      <a:r>
                        <a:rPr lang="en-GB" sz="1100" kern="1200" dirty="0">
                          <a:solidFill>
                            <a:srgbClr val="404040"/>
                          </a:solidFill>
                          <a:latin typeface="Calibri" panose="020F0502020204030204" pitchFamily="34" charset="0"/>
                          <a:ea typeface="+mn-ea"/>
                          <a:cs typeface="+mn-cs"/>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8195">
                <a:tc>
                  <a:txBody>
                    <a:bodyPr/>
                    <a:lstStyle/>
                    <a:p>
                      <a:r>
                        <a:rPr lang="en-GB" sz="1100" dirty="0">
                          <a:solidFill>
                            <a:srgbClr val="404040"/>
                          </a:solidFill>
                        </a:rPr>
                        <a:t>Fruits and vegetables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latin typeface="Calibri" panose="020F0502020204030204" pitchFamily="34" charset="0"/>
                        </a:rPr>
                        <a:t>Snacks and sweets (including crisps, biscuits, cakes, sweets, chocolate)</a:t>
                      </a:r>
                      <a:endParaRPr lang="en-GB" sz="11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8195">
                <a:tc>
                  <a:txBody>
                    <a:bodyPr/>
                    <a:lstStyle/>
                    <a:p>
                      <a:r>
                        <a:rPr lang="en-GB" sz="1100" dirty="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8195">
                <a:tc>
                  <a:txBody>
                    <a:bodyPr/>
                    <a:lstStyle/>
                    <a:p>
                      <a:r>
                        <a:rPr lang="en-GB" sz="1100" dirty="0">
                          <a:solidFill>
                            <a:srgbClr val="404040"/>
                          </a:solidFill>
                        </a:rPr>
                        <a:t>Energy, sports or fizzy drinks/pop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8195">
                <a:tc>
                  <a:txBody>
                    <a:bodyPr/>
                    <a:lstStyle/>
                    <a:p>
                      <a:r>
                        <a:rPr lang="en-GB" sz="1100" dirty="0">
                          <a:solidFill>
                            <a:srgbClr val="404040"/>
                          </a:solidFill>
                        </a:rPr>
                        <a:t>Tea,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90327308"/>
                  </a:ext>
                </a:extLst>
              </a:tr>
              <a:tr h="408195">
                <a:tc>
                  <a:txBody>
                    <a:bodyPr/>
                    <a:lstStyle/>
                    <a:p>
                      <a:r>
                        <a:rPr lang="en-GB" sz="1100" dirty="0">
                          <a:solidFill>
                            <a:srgbClr val="404040"/>
                          </a:solidFill>
                          <a:latin typeface="Calibri" panose="020F0502020204030204" pitchFamily="34" charset="0"/>
                        </a:rPr>
                        <a:t>Takeaway food </a:t>
                      </a:r>
                      <a:r>
                        <a:rPr lang="en-GB" sz="1100" kern="1200" dirty="0">
                          <a:solidFill>
                            <a:srgbClr val="404040"/>
                          </a:solidFill>
                          <a:latin typeface="Calibri" panose="020F0502020204030204" pitchFamily="34" charset="0"/>
                          <a:ea typeface="+mn-ea"/>
                          <a:cs typeface="+mn-cs"/>
                        </a:rPr>
                        <a:t>(including pizza, chips, burgers or other fast food even if it’s cooked at home)</a:t>
                      </a:r>
                      <a:endParaRPr lang="en-GB" sz="11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6396" y="5233664"/>
            <a:ext cx="11216803"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3382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Wellbeing:</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 panose="020B0504020101020102" pitchFamily="34" charset="0"/>
              </a:rPr>
              <a:t>Attitudes to physical wellbeing and oral hygiene</a:t>
            </a:r>
            <a:r>
              <a:rPr lang="en-GB" sz="3600" dirty="0">
                <a:solidFill>
                  <a:srgbClr val="00A98A"/>
                </a:solidFill>
                <a:latin typeface="DINPro-Medium" panose="020B0604020101020102" pitchFamily="34" charset="0"/>
                <a:ea typeface="MS Mincho" panose="02020609040205080304" pitchFamily="49" charset="-128"/>
                <a:cs typeface="DINPro-Medium" panose="020B0604020101020102" pitchFamily="34" charset="0"/>
              </a:rPr>
              <a:t>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51090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627693354"/>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Good oral hygiene is apparent amongst 73% of pupils. However, there are groups which appear to show less attention: SEN (66%), FSM (68%) and those with a disability (68%). Overall, 45% have seen a dentist within the last year, however 43% can’t remember.</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clean your teeth for at least 2 minutes at a time? </a:t>
            </a:r>
          </a:p>
          <a:p>
            <a:r>
              <a:rPr lang="en-GB" sz="1000" dirty="0">
                <a:solidFill>
                  <a:srgbClr val="002060"/>
                </a:solidFill>
                <a:latin typeface="Calibri" panose="020F0502020204030204" pitchFamily="34" charset="0"/>
              </a:rPr>
              <a:t>Q: How long ago did you last visit the dentist?</a:t>
            </a:r>
          </a:p>
          <a:p>
            <a:r>
              <a:rPr lang="en-GB" sz="1000" i="1" dirty="0">
                <a:solidFill>
                  <a:srgbClr val="002060"/>
                </a:solidFill>
                <a:latin typeface="Calibri" panose="020F0502020204030204" pitchFamily="34" charset="0"/>
              </a:rPr>
              <a:t>Base: All valid respondents, 2022 n=2,502, 2023 n=2,453, 2024 n=2,640.</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2" name="Chart 11"/>
          <p:cNvGraphicFramePr/>
          <p:nvPr>
            <p:extLst>
              <p:ext uri="{D42A27DB-BD31-4B8C-83A1-F6EECF244321}">
                <p14:modId xmlns:p14="http://schemas.microsoft.com/office/powerpoint/2010/main" val="3698320970"/>
              </p:ext>
            </p:extLst>
          </p:nvPr>
        </p:nvGraphicFramePr>
        <p:xfrm>
          <a:off x="183019" y="3187160"/>
          <a:ext cx="5100181" cy="250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82200060"/>
              </p:ext>
            </p:extLst>
          </p:nvPr>
        </p:nvGraphicFramePr>
        <p:xfrm>
          <a:off x="5562363" y="975669"/>
          <a:ext cx="6070838" cy="2121796"/>
        </p:xfrm>
        <a:graphic>
          <a:graphicData uri="http://schemas.openxmlformats.org/drawingml/2006/table">
            <a:tbl>
              <a:tblPr firstRow="1" bandRow="1">
                <a:tableStyleId>{5940675A-B579-460E-94D1-54222C63F5DA}</a:tableStyleId>
              </a:tblPr>
              <a:tblGrid>
                <a:gridCol w="1686958">
                  <a:extLst>
                    <a:ext uri="{9D8B030D-6E8A-4147-A177-3AD203B41FA5}">
                      <a16:colId xmlns:a16="http://schemas.microsoft.com/office/drawing/2014/main" val="20000"/>
                    </a:ext>
                  </a:extLst>
                </a:gridCol>
                <a:gridCol w="775093">
                  <a:extLst>
                    <a:ext uri="{9D8B030D-6E8A-4147-A177-3AD203B41FA5}">
                      <a16:colId xmlns:a16="http://schemas.microsoft.com/office/drawing/2014/main" val="20001"/>
                    </a:ext>
                  </a:extLst>
                </a:gridCol>
                <a:gridCol w="686203">
                  <a:extLst>
                    <a:ext uri="{9D8B030D-6E8A-4147-A177-3AD203B41FA5}">
                      <a16:colId xmlns:a16="http://schemas.microsoft.com/office/drawing/2014/main" val="20002"/>
                    </a:ext>
                  </a:extLst>
                </a:gridCol>
                <a:gridCol w="730646">
                  <a:extLst>
                    <a:ext uri="{9D8B030D-6E8A-4147-A177-3AD203B41FA5}">
                      <a16:colId xmlns:a16="http://schemas.microsoft.com/office/drawing/2014/main" val="20003"/>
                    </a:ext>
                  </a:extLst>
                </a:gridCol>
                <a:gridCol w="730646">
                  <a:extLst>
                    <a:ext uri="{9D8B030D-6E8A-4147-A177-3AD203B41FA5}">
                      <a16:colId xmlns:a16="http://schemas.microsoft.com/office/drawing/2014/main" val="20004"/>
                    </a:ext>
                  </a:extLst>
                </a:gridCol>
                <a:gridCol w="730646">
                  <a:extLst>
                    <a:ext uri="{9D8B030D-6E8A-4147-A177-3AD203B41FA5}">
                      <a16:colId xmlns:a16="http://schemas.microsoft.com/office/drawing/2014/main" val="20005"/>
                    </a:ext>
                  </a:extLst>
                </a:gridCol>
                <a:gridCol w="730646">
                  <a:extLst>
                    <a:ext uri="{9D8B030D-6E8A-4147-A177-3AD203B41FA5}">
                      <a16:colId xmlns:a16="http://schemas.microsoft.com/office/drawing/2014/main" val="20006"/>
                    </a:ext>
                  </a:extLst>
                </a:gridCol>
              </a:tblGrid>
              <a:tr h="463327">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130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63327">
                <a:tc>
                  <a:txBody>
                    <a:bodyPr/>
                    <a:lstStyle/>
                    <a:p>
                      <a:r>
                        <a:rPr lang="en-GB" sz="1100" dirty="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0510">
                <a:tc>
                  <a:txBody>
                    <a:bodyPr/>
                    <a:lstStyle/>
                    <a:p>
                      <a:r>
                        <a:rPr lang="en-GB" sz="1100" dirty="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63327">
                <a:tc>
                  <a:txBody>
                    <a:bodyPr/>
                    <a:lstStyle/>
                    <a:p>
                      <a:r>
                        <a:rPr lang="en-GB" sz="1100" dirty="0">
                          <a:solidFill>
                            <a:schemeClr val="tx1">
                              <a:lumMod val="75000"/>
                              <a:lumOff val="25000"/>
                            </a:schemeClr>
                          </a:solidFill>
                        </a:rPr>
                        <a:t>Have visited</a:t>
                      </a:r>
                      <a:r>
                        <a:rPr lang="en-GB" sz="1100" baseline="0" dirty="0">
                          <a:solidFill>
                            <a:schemeClr val="tx1">
                              <a:lumMod val="75000"/>
                              <a:lumOff val="25000"/>
                            </a:schemeClr>
                          </a:solidFill>
                        </a:rPr>
                        <a:t> dentist in the last year</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43201806"/>
              </p:ext>
            </p:extLst>
          </p:nvPr>
        </p:nvGraphicFramePr>
        <p:xfrm>
          <a:off x="5562363" y="3281584"/>
          <a:ext cx="6070838" cy="2214544"/>
        </p:xfrm>
        <a:graphic>
          <a:graphicData uri="http://schemas.openxmlformats.org/drawingml/2006/table">
            <a:tbl>
              <a:tblPr firstRow="1" bandRow="1">
                <a:tableStyleId>{5940675A-B579-460E-94D1-54222C63F5DA}</a:tableStyleId>
              </a:tblPr>
              <a:tblGrid>
                <a:gridCol w="1686958">
                  <a:extLst>
                    <a:ext uri="{9D8B030D-6E8A-4147-A177-3AD203B41FA5}">
                      <a16:colId xmlns:a16="http://schemas.microsoft.com/office/drawing/2014/main" val="20000"/>
                    </a:ext>
                  </a:extLst>
                </a:gridCol>
                <a:gridCol w="775093">
                  <a:extLst>
                    <a:ext uri="{9D8B030D-6E8A-4147-A177-3AD203B41FA5}">
                      <a16:colId xmlns:a16="http://schemas.microsoft.com/office/drawing/2014/main" val="20001"/>
                    </a:ext>
                  </a:extLst>
                </a:gridCol>
                <a:gridCol w="737004">
                  <a:extLst>
                    <a:ext uri="{9D8B030D-6E8A-4147-A177-3AD203B41FA5}">
                      <a16:colId xmlns:a16="http://schemas.microsoft.com/office/drawing/2014/main" val="20002"/>
                    </a:ext>
                  </a:extLst>
                </a:gridCol>
                <a:gridCol w="670901">
                  <a:extLst>
                    <a:ext uri="{9D8B030D-6E8A-4147-A177-3AD203B41FA5}">
                      <a16:colId xmlns:a16="http://schemas.microsoft.com/office/drawing/2014/main" val="20003"/>
                    </a:ext>
                  </a:extLst>
                </a:gridCol>
                <a:gridCol w="752953">
                  <a:extLst>
                    <a:ext uri="{9D8B030D-6E8A-4147-A177-3AD203B41FA5}">
                      <a16:colId xmlns:a16="http://schemas.microsoft.com/office/drawing/2014/main" val="20004"/>
                    </a:ext>
                  </a:extLst>
                </a:gridCol>
                <a:gridCol w="774224">
                  <a:extLst>
                    <a:ext uri="{9D8B030D-6E8A-4147-A177-3AD203B41FA5}">
                      <a16:colId xmlns:a16="http://schemas.microsoft.com/office/drawing/2014/main" val="20005"/>
                    </a:ext>
                  </a:extLst>
                </a:gridCol>
                <a:gridCol w="673705">
                  <a:extLst>
                    <a:ext uri="{9D8B030D-6E8A-4147-A177-3AD203B41FA5}">
                      <a16:colId xmlns:a16="http://schemas.microsoft.com/office/drawing/2014/main" val="20006"/>
                    </a:ext>
                  </a:extLst>
                </a:gridCol>
              </a:tblGrid>
              <a:tr h="620340">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040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5373">
                <a:tc>
                  <a:txBody>
                    <a:bodyPr/>
                    <a:lstStyle/>
                    <a:p>
                      <a:r>
                        <a:rPr lang="en-GB" sz="1100" dirty="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33053">
                <a:tc>
                  <a:txBody>
                    <a:bodyPr/>
                    <a:lstStyle/>
                    <a:p>
                      <a:r>
                        <a:rPr lang="en-GB" sz="1100" dirty="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45373">
                <a:tc>
                  <a:txBody>
                    <a:bodyPr/>
                    <a:lstStyle/>
                    <a:p>
                      <a:r>
                        <a:rPr lang="en-GB" sz="1100" dirty="0">
                          <a:solidFill>
                            <a:schemeClr val="tx1">
                              <a:lumMod val="75000"/>
                              <a:lumOff val="25000"/>
                            </a:schemeClr>
                          </a:solidFill>
                        </a:rPr>
                        <a:t>Have visited</a:t>
                      </a:r>
                      <a:r>
                        <a:rPr lang="en-GB" sz="1100" baseline="0" dirty="0">
                          <a:solidFill>
                            <a:schemeClr val="tx1">
                              <a:lumMod val="75000"/>
                              <a:lumOff val="25000"/>
                            </a:schemeClr>
                          </a:solidFill>
                        </a:rPr>
                        <a:t> dentist in the last year</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9529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91939372"/>
              </p:ext>
            </p:extLst>
          </p:nvPr>
        </p:nvGraphicFramePr>
        <p:xfrm>
          <a:off x="-332547"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54% of pupils remember being weighed and measured at school. Of these, 12% answered that it did not make them feel happy with girls less happy about this than boys. </a:t>
            </a:r>
            <a:endParaRPr lang="en-GB" sz="1600" dirty="0">
              <a:highlight>
                <a:srgbClr val="FFFF00"/>
              </a:highlight>
            </a:endParaRPr>
          </a:p>
        </p:txBody>
      </p:sp>
      <p:sp>
        <p:nvSpPr>
          <p:cNvPr id="6" name="TextBox 5"/>
          <p:cNvSpPr txBox="1"/>
          <p:nvPr/>
        </p:nvSpPr>
        <p:spPr>
          <a:xfrm>
            <a:off x="183019" y="5924888"/>
            <a:ext cx="5285843" cy="861774"/>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remember being weighed and measured at school (this will have happened during Reception/Foundation Year and then again in Year 6)?</a:t>
            </a:r>
            <a:r>
              <a:rPr lang="en-GB" sz="1000" i="1" dirty="0">
                <a:solidFill>
                  <a:srgbClr val="002060"/>
                </a:solidFill>
                <a:latin typeface="Calibri" panose="020F0502020204030204" pitchFamily="34" charset="0"/>
              </a:rPr>
              <a:t> Introduced in 2021.</a:t>
            </a:r>
            <a:r>
              <a:rPr lang="en-GB" sz="1000" dirty="0">
                <a:solidFill>
                  <a:srgbClr val="002060"/>
                </a:solidFill>
                <a:latin typeface="Calibri" panose="020F0502020204030204" pitchFamily="34" charset="0"/>
              </a:rPr>
              <a:t> </a:t>
            </a:r>
            <a:r>
              <a:rPr lang="en-GB" sz="1000" i="1" dirty="0">
                <a:solidFill>
                  <a:srgbClr val="002060"/>
                </a:solidFill>
                <a:latin typeface="Calibri" panose="020F0502020204030204" pitchFamily="34" charset="0"/>
              </a:rPr>
              <a:t>2022 n=2,502, 2023 n=2,453, 2024 n=2,640.</a:t>
            </a:r>
          </a:p>
          <a:p>
            <a:r>
              <a:rPr lang="en-GB" sz="1000" dirty="0">
                <a:solidFill>
                  <a:srgbClr val="002060"/>
                </a:solidFill>
                <a:latin typeface="Calibri" panose="020F0502020204030204" pitchFamily="34" charset="0"/>
              </a:rPr>
              <a:t>Q: If yes, how did it make you feel?</a:t>
            </a:r>
          </a:p>
          <a:p>
            <a:r>
              <a:rPr lang="en-GB" sz="1000" i="1" dirty="0">
                <a:solidFill>
                  <a:srgbClr val="002060"/>
                </a:solidFill>
                <a:latin typeface="Calibri" panose="020F0502020204030204" pitchFamily="34" charset="0"/>
              </a:rPr>
              <a:t>Introduced in 2021. Base: All valid respondents, 2022 n=1260, 2023 n=1,293, 2024 n=1,415.</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3" name="Table 12"/>
          <p:cNvGraphicFramePr>
            <a:graphicFrameLocks noGrp="1"/>
          </p:cNvGraphicFramePr>
          <p:nvPr>
            <p:extLst>
              <p:ext uri="{D42A27DB-BD31-4B8C-83A1-F6EECF244321}">
                <p14:modId xmlns:p14="http://schemas.microsoft.com/office/powerpoint/2010/main" val="3365929647"/>
              </p:ext>
            </p:extLst>
          </p:nvPr>
        </p:nvGraphicFramePr>
        <p:xfrm>
          <a:off x="5038928" y="975671"/>
          <a:ext cx="6594272" cy="2401087"/>
        </p:xfrm>
        <a:graphic>
          <a:graphicData uri="http://schemas.openxmlformats.org/drawingml/2006/table">
            <a:tbl>
              <a:tblPr firstRow="1" bandRow="1">
                <a:tableStyleId>{5940675A-B579-460E-94D1-54222C63F5DA}</a:tableStyleId>
              </a:tblPr>
              <a:tblGrid>
                <a:gridCol w="1832410">
                  <a:extLst>
                    <a:ext uri="{9D8B030D-6E8A-4147-A177-3AD203B41FA5}">
                      <a16:colId xmlns:a16="http://schemas.microsoft.com/office/drawing/2014/main" val="20000"/>
                    </a:ext>
                  </a:extLst>
                </a:gridCol>
                <a:gridCol w="841922">
                  <a:extLst>
                    <a:ext uri="{9D8B030D-6E8A-4147-A177-3AD203B41FA5}">
                      <a16:colId xmlns:a16="http://schemas.microsoft.com/office/drawing/2014/main" val="20001"/>
                    </a:ext>
                  </a:extLst>
                </a:gridCol>
                <a:gridCol w="745368">
                  <a:extLst>
                    <a:ext uri="{9D8B030D-6E8A-4147-A177-3AD203B41FA5}">
                      <a16:colId xmlns:a16="http://schemas.microsoft.com/office/drawing/2014/main" val="20002"/>
                    </a:ext>
                  </a:extLst>
                </a:gridCol>
                <a:gridCol w="793643">
                  <a:extLst>
                    <a:ext uri="{9D8B030D-6E8A-4147-A177-3AD203B41FA5}">
                      <a16:colId xmlns:a16="http://schemas.microsoft.com/office/drawing/2014/main" val="20003"/>
                    </a:ext>
                  </a:extLst>
                </a:gridCol>
                <a:gridCol w="793643">
                  <a:extLst>
                    <a:ext uri="{9D8B030D-6E8A-4147-A177-3AD203B41FA5}">
                      <a16:colId xmlns:a16="http://schemas.microsoft.com/office/drawing/2014/main" val="20004"/>
                    </a:ext>
                  </a:extLst>
                </a:gridCol>
                <a:gridCol w="793643">
                  <a:extLst>
                    <a:ext uri="{9D8B030D-6E8A-4147-A177-3AD203B41FA5}">
                      <a16:colId xmlns:a16="http://schemas.microsoft.com/office/drawing/2014/main" val="20005"/>
                    </a:ext>
                  </a:extLst>
                </a:gridCol>
                <a:gridCol w="793643">
                  <a:extLst>
                    <a:ext uri="{9D8B030D-6E8A-4147-A177-3AD203B41FA5}">
                      <a16:colId xmlns:a16="http://schemas.microsoft.com/office/drawing/2014/main" val="20006"/>
                    </a:ext>
                  </a:extLst>
                </a:gridCol>
              </a:tblGrid>
              <a:tr h="409021">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908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1193">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1193">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908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1415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731520">
                <a:tc>
                  <a:txBody>
                    <a:bodyPr/>
                    <a:lstStyle/>
                    <a:p>
                      <a:r>
                        <a:rPr lang="en-GB" sz="1100" dirty="0">
                          <a:solidFill>
                            <a:schemeClr val="tx1">
                              <a:lumMod val="75000"/>
                              <a:lumOff val="25000"/>
                            </a:schemeClr>
                          </a:solidFill>
                        </a:rPr>
                        <a:t>Pupils felt unhappy/very unhappy about this </a:t>
                      </a:r>
                      <a:r>
                        <a:rPr lang="en-GB" sz="1000" dirty="0">
                          <a:solidFill>
                            <a:schemeClr val="tx1">
                              <a:lumMod val="75000"/>
                              <a:lumOff val="25000"/>
                            </a:schemeClr>
                          </a:solidFill>
                        </a:rPr>
                        <a:t>(asked to those that answered yes to ‘Do you remember..’)</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7610792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099938789"/>
              </p:ext>
            </p:extLst>
          </p:nvPr>
        </p:nvGraphicFramePr>
        <p:xfrm>
          <a:off x="5038928" y="3481244"/>
          <a:ext cx="6594274" cy="2504034"/>
        </p:xfrm>
        <a:graphic>
          <a:graphicData uri="http://schemas.openxmlformats.org/drawingml/2006/table">
            <a:tbl>
              <a:tblPr firstRow="1" bandRow="1">
                <a:tableStyleId>{5940675A-B579-460E-94D1-54222C63F5DA}</a:tableStyleId>
              </a:tblPr>
              <a:tblGrid>
                <a:gridCol w="1832410">
                  <a:extLst>
                    <a:ext uri="{9D8B030D-6E8A-4147-A177-3AD203B41FA5}">
                      <a16:colId xmlns:a16="http://schemas.microsoft.com/office/drawing/2014/main" val="20000"/>
                    </a:ext>
                  </a:extLst>
                </a:gridCol>
                <a:gridCol w="841922">
                  <a:extLst>
                    <a:ext uri="{9D8B030D-6E8A-4147-A177-3AD203B41FA5}">
                      <a16:colId xmlns:a16="http://schemas.microsoft.com/office/drawing/2014/main" val="20001"/>
                    </a:ext>
                  </a:extLst>
                </a:gridCol>
                <a:gridCol w="800549">
                  <a:extLst>
                    <a:ext uri="{9D8B030D-6E8A-4147-A177-3AD203B41FA5}">
                      <a16:colId xmlns:a16="http://schemas.microsoft.com/office/drawing/2014/main" val="20002"/>
                    </a:ext>
                  </a:extLst>
                </a:gridCol>
                <a:gridCol w="728747">
                  <a:extLst>
                    <a:ext uri="{9D8B030D-6E8A-4147-A177-3AD203B41FA5}">
                      <a16:colId xmlns:a16="http://schemas.microsoft.com/office/drawing/2014/main" val="20003"/>
                    </a:ext>
                  </a:extLst>
                </a:gridCol>
                <a:gridCol w="817874">
                  <a:extLst>
                    <a:ext uri="{9D8B030D-6E8A-4147-A177-3AD203B41FA5}">
                      <a16:colId xmlns:a16="http://schemas.microsoft.com/office/drawing/2014/main" val="20004"/>
                    </a:ext>
                  </a:extLst>
                </a:gridCol>
                <a:gridCol w="840979">
                  <a:extLst>
                    <a:ext uri="{9D8B030D-6E8A-4147-A177-3AD203B41FA5}">
                      <a16:colId xmlns:a16="http://schemas.microsoft.com/office/drawing/2014/main" val="20005"/>
                    </a:ext>
                  </a:extLst>
                </a:gridCol>
                <a:gridCol w="731793">
                  <a:extLst>
                    <a:ext uri="{9D8B030D-6E8A-4147-A177-3AD203B41FA5}">
                      <a16:colId xmlns:a16="http://schemas.microsoft.com/office/drawing/2014/main" val="20006"/>
                    </a:ext>
                  </a:extLst>
                </a:gridCol>
              </a:tblGrid>
              <a:tr h="56117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616">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29997">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9997">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4616">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690680">
                <a:tc>
                  <a:txBody>
                    <a:bodyPr/>
                    <a:lstStyle/>
                    <a:p>
                      <a:r>
                        <a:rPr lang="en-GB" sz="1100" dirty="0">
                          <a:solidFill>
                            <a:schemeClr val="tx1">
                              <a:lumMod val="75000"/>
                              <a:lumOff val="25000"/>
                            </a:schemeClr>
                          </a:solidFill>
                        </a:rPr>
                        <a:t>Pupils felt unhappy/very unhappy about this </a:t>
                      </a:r>
                      <a:r>
                        <a:rPr lang="en-GB" sz="1000" dirty="0">
                          <a:solidFill>
                            <a:schemeClr val="tx1">
                              <a:lumMod val="75000"/>
                              <a:lumOff val="25000"/>
                            </a:schemeClr>
                          </a:solidFill>
                        </a:rPr>
                        <a:t>(asked to those that answered yes to ‘Do you remember..’)</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71919822"/>
                  </a:ext>
                </a:extLst>
              </a:tr>
            </a:tbl>
          </a:graphicData>
        </a:graphic>
      </p:graphicFrame>
      <p:graphicFrame>
        <p:nvGraphicFramePr>
          <p:cNvPr id="12" name="Content Placeholder 6">
            <a:extLst>
              <a:ext uri="{FF2B5EF4-FFF2-40B4-BE49-F238E27FC236}">
                <a16:creationId xmlns:a16="http://schemas.microsoft.com/office/drawing/2014/main" id="{01B25E0D-DA2C-4B4B-9111-4DE5CB15A54A}"/>
              </a:ext>
            </a:extLst>
          </p:cNvPr>
          <p:cNvGraphicFramePr>
            <a:graphicFrameLocks noGrp="1"/>
          </p:cNvGraphicFramePr>
          <p:nvPr>
            <p:ph idx="1"/>
            <p:extLst>
              <p:ext uri="{D42A27DB-BD31-4B8C-83A1-F6EECF244321}">
                <p14:modId xmlns:p14="http://schemas.microsoft.com/office/powerpoint/2010/main" val="214818254"/>
              </p:ext>
            </p:extLst>
          </p:nvPr>
        </p:nvGraphicFramePr>
        <p:xfrm>
          <a:off x="-297783" y="3265493"/>
          <a:ext cx="5030652" cy="2338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0328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79327"/>
            <a:ext cx="11373254" cy="900000"/>
          </a:xfrm>
        </p:spPr>
        <p:txBody>
          <a:bodyPr anchor="t" anchorCtr="0">
            <a:normAutofit/>
          </a:bodyPr>
          <a:lstStyle/>
          <a:p>
            <a:r>
              <a:rPr lang="en-GB" sz="1600" dirty="0"/>
              <a:t>52% of Year 6 have had days off in the last year that weren’t for holidays or common illnesses. </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had any days off school in the last year that weren’t for a holiday or common illnesses? </a:t>
            </a:r>
            <a:r>
              <a:rPr lang="en-GB" sz="1000" i="1" dirty="0">
                <a:solidFill>
                  <a:srgbClr val="002060"/>
                </a:solidFill>
                <a:latin typeface="Calibri" panose="020F0502020204030204" pitchFamily="34" charset="0"/>
              </a:rPr>
              <a:t>Introduced in 2024.</a:t>
            </a:r>
            <a:endParaRPr lang="en-GB" sz="1000"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Base: Year 6 only, 2024 n=1,379.  </a:t>
            </a:r>
          </a:p>
        </p:txBody>
      </p:sp>
      <p:graphicFrame>
        <p:nvGraphicFramePr>
          <p:cNvPr id="3" name="Table 2"/>
          <p:cNvGraphicFramePr>
            <a:graphicFrameLocks noGrp="1"/>
          </p:cNvGraphicFramePr>
          <p:nvPr>
            <p:extLst>
              <p:ext uri="{D42A27DB-BD31-4B8C-83A1-F6EECF244321}">
                <p14:modId xmlns:p14="http://schemas.microsoft.com/office/powerpoint/2010/main" val="1897579860"/>
              </p:ext>
            </p:extLst>
          </p:nvPr>
        </p:nvGraphicFramePr>
        <p:xfrm>
          <a:off x="6863123" y="1353001"/>
          <a:ext cx="4770077" cy="150382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9754626"/>
              </p:ext>
            </p:extLst>
          </p:nvPr>
        </p:nvGraphicFramePr>
        <p:xfrm>
          <a:off x="5295537" y="3037456"/>
          <a:ext cx="6337663" cy="168327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420D5C54-97D2-F7E8-5099-B1744207F4D4}"/>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1" name="Chart 10">
            <a:extLst>
              <a:ext uri="{FF2B5EF4-FFF2-40B4-BE49-F238E27FC236}">
                <a16:creationId xmlns:a16="http://schemas.microsoft.com/office/drawing/2014/main" id="{0E2DC99F-CEEE-C631-23B7-78E932D449AA}"/>
              </a:ext>
            </a:extLst>
          </p:cNvPr>
          <p:cNvGraphicFramePr/>
          <p:nvPr>
            <p:extLst>
              <p:ext uri="{D42A27DB-BD31-4B8C-83A1-F6EECF244321}">
                <p14:modId xmlns:p14="http://schemas.microsoft.com/office/powerpoint/2010/main" val="2102642698"/>
              </p:ext>
            </p:extLst>
          </p:nvPr>
        </p:nvGraphicFramePr>
        <p:xfrm>
          <a:off x="183020" y="1079327"/>
          <a:ext cx="4895876" cy="2916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541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dirty="0"/>
              <a:t>Of those 52%, the most common reasons for days off are hospital appointments (41%), mental health reasons (13%) and toothache (12%). </a:t>
            </a:r>
          </a:p>
        </p:txBody>
      </p:sp>
      <p:graphicFrame>
        <p:nvGraphicFramePr>
          <p:cNvPr id="10" name="Chart 9"/>
          <p:cNvGraphicFramePr/>
          <p:nvPr>
            <p:extLst>
              <p:ext uri="{D42A27DB-BD31-4B8C-83A1-F6EECF244321}">
                <p14:modId xmlns:p14="http://schemas.microsoft.com/office/powerpoint/2010/main" val="2545176923"/>
              </p:ext>
            </p:extLst>
          </p:nvPr>
        </p:nvGraphicFramePr>
        <p:xfrm>
          <a:off x="183019" y="1136761"/>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368400"/>
            <a:ext cx="5912400"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of the following reasons resulted in you taking time off school in the last year? </a:t>
            </a:r>
            <a:r>
              <a:rPr lang="en-GB" sz="1000" i="1" dirty="0">
                <a:solidFill>
                  <a:srgbClr val="002060"/>
                </a:solidFill>
                <a:latin typeface="Calibri" panose="020F0502020204030204" pitchFamily="34" charset="0"/>
              </a:rPr>
              <a:t>Added for 2024.</a:t>
            </a:r>
            <a:r>
              <a:rPr lang="en-GB" sz="1000" dirty="0">
                <a:solidFill>
                  <a:srgbClr val="002060"/>
                </a:solidFill>
                <a:latin typeface="Calibri" panose="020F0502020204030204" pitchFamily="34" charset="0"/>
              </a:rPr>
              <a:t> </a:t>
            </a:r>
          </a:p>
          <a:p>
            <a:r>
              <a:rPr lang="en-GB" sz="1000" i="1" dirty="0">
                <a:solidFill>
                  <a:srgbClr val="002060"/>
                </a:solidFill>
                <a:latin typeface="Calibri" panose="020F0502020204030204" pitchFamily="34" charset="0"/>
              </a:rPr>
              <a:t>Base: All those who have taken days off, 2024 n=911. </a:t>
            </a:r>
          </a:p>
        </p:txBody>
      </p:sp>
      <p:sp>
        <p:nvSpPr>
          <p:cNvPr id="4" name="Rectangle 3">
            <a:extLst>
              <a:ext uri="{FF2B5EF4-FFF2-40B4-BE49-F238E27FC236}">
                <a16:creationId xmlns:a16="http://schemas.microsoft.com/office/drawing/2014/main" id="{897A874C-A38A-01E5-EDC0-C6F465A4C62B}"/>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spTree>
    <p:extLst>
      <p:ext uri="{BB962C8B-B14F-4D97-AF65-F5344CB8AC3E}">
        <p14:creationId xmlns:p14="http://schemas.microsoft.com/office/powerpoint/2010/main" val="40062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Girls are more likely to have days off for their mental health than boys, and FSM pupils are more likely to have had days off for bullying than pupils overall. </a:t>
            </a:r>
          </a:p>
        </p:txBody>
      </p:sp>
      <p:sp>
        <p:nvSpPr>
          <p:cNvPr id="7" name="TextBox 6"/>
          <p:cNvSpPr txBox="1"/>
          <p:nvPr/>
        </p:nvSpPr>
        <p:spPr>
          <a:xfrm>
            <a:off x="183600" y="6522289"/>
            <a:ext cx="937603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Which of the following reasons resulted in you taking time off in the last year? </a:t>
            </a:r>
            <a:r>
              <a:rPr lang="en-GB" i="1" dirty="0">
                <a:latin typeface="Calibri" panose="020F0502020204030204" pitchFamily="34" charset="0"/>
              </a:rPr>
              <a:t>Introduced in 2024.</a:t>
            </a:r>
            <a:endParaRPr lang="en-GB"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01885349"/>
              </p:ext>
            </p:extLst>
          </p:nvPr>
        </p:nvGraphicFramePr>
        <p:xfrm>
          <a:off x="525294" y="885216"/>
          <a:ext cx="11107905" cy="5313326"/>
        </p:xfrm>
        <a:graphic>
          <a:graphicData uri="http://schemas.openxmlformats.org/drawingml/2006/table">
            <a:tbl>
              <a:tblPr firstRow="1" bandRow="1">
                <a:tableStyleId>{5940675A-B579-460E-94D1-54222C63F5DA}</a:tableStyleId>
              </a:tblPr>
              <a:tblGrid>
                <a:gridCol w="3306623">
                  <a:extLst>
                    <a:ext uri="{9D8B030D-6E8A-4147-A177-3AD203B41FA5}">
                      <a16:colId xmlns:a16="http://schemas.microsoft.com/office/drawing/2014/main" val="20000"/>
                    </a:ext>
                  </a:extLst>
                </a:gridCol>
                <a:gridCol w="1213699">
                  <a:extLst>
                    <a:ext uri="{9D8B030D-6E8A-4147-A177-3AD203B41FA5}">
                      <a16:colId xmlns:a16="http://schemas.microsoft.com/office/drawing/2014/main" val="20005"/>
                    </a:ext>
                  </a:extLst>
                </a:gridCol>
                <a:gridCol w="1282891">
                  <a:extLst>
                    <a:ext uri="{9D8B030D-6E8A-4147-A177-3AD203B41FA5}">
                      <a16:colId xmlns:a16="http://schemas.microsoft.com/office/drawing/2014/main" val="20007"/>
                    </a:ext>
                  </a:extLst>
                </a:gridCol>
                <a:gridCol w="1326173">
                  <a:extLst>
                    <a:ext uri="{9D8B030D-6E8A-4147-A177-3AD203B41FA5}">
                      <a16:colId xmlns:a16="http://schemas.microsoft.com/office/drawing/2014/main" val="20009"/>
                    </a:ext>
                  </a:extLst>
                </a:gridCol>
                <a:gridCol w="1326173">
                  <a:extLst>
                    <a:ext uri="{9D8B030D-6E8A-4147-A177-3AD203B41FA5}">
                      <a16:colId xmlns:a16="http://schemas.microsoft.com/office/drawing/2014/main" val="20011"/>
                    </a:ext>
                  </a:extLst>
                </a:gridCol>
                <a:gridCol w="1326173">
                  <a:extLst>
                    <a:ext uri="{9D8B030D-6E8A-4147-A177-3AD203B41FA5}">
                      <a16:colId xmlns:a16="http://schemas.microsoft.com/office/drawing/2014/main" val="20013"/>
                    </a:ext>
                  </a:extLst>
                </a:gridCol>
                <a:gridCol w="1326173">
                  <a:extLst>
                    <a:ext uri="{9D8B030D-6E8A-4147-A177-3AD203B41FA5}">
                      <a16:colId xmlns:a16="http://schemas.microsoft.com/office/drawing/2014/main" val="20015"/>
                    </a:ext>
                  </a:extLst>
                </a:gridCol>
              </a:tblGrid>
              <a:tr h="25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6156">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446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444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56156">
                <a:tc>
                  <a:txBody>
                    <a:bodyPr/>
                    <a:lstStyle/>
                    <a:p>
                      <a:r>
                        <a:rPr lang="en-GB" sz="1100" dirty="0">
                          <a:solidFill>
                            <a:srgbClr val="404040"/>
                          </a:solidFill>
                        </a:rPr>
                        <a:t>Hospital appointments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6156">
                <a:tc>
                  <a:txBody>
                    <a:bodyPr/>
                    <a:lstStyle/>
                    <a:p>
                      <a:r>
                        <a:rPr lang="en-GB" sz="1100" dirty="0">
                          <a:solidFill>
                            <a:srgbClr val="404040"/>
                          </a:solidFill>
                        </a:rPr>
                        <a:t>My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5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Toothache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5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404040"/>
                          </a:solidFill>
                          <a:latin typeface="+mn-lt"/>
                          <a:ea typeface="+mn-ea"/>
                          <a:cs typeface="+mn-cs"/>
                        </a:rPr>
                        <a:t>To have a tooth/multiple teeth taken out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5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My physical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56156">
                <a:tc>
                  <a:txBody>
                    <a:bodyPr/>
                    <a:lstStyle/>
                    <a:p>
                      <a:r>
                        <a:rPr lang="en-GB" sz="1100" dirty="0">
                          <a:solidFill>
                            <a:srgbClr val="404040"/>
                          </a:solidFill>
                        </a:rPr>
                        <a:t>Bullying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56156">
                <a:tc>
                  <a:txBody>
                    <a:bodyPr/>
                    <a:lstStyle/>
                    <a:p>
                      <a:r>
                        <a:rPr lang="en-GB" sz="1100" dirty="0">
                          <a:solidFill>
                            <a:srgbClr val="404040"/>
                          </a:solidFill>
                        </a:rPr>
                        <a:t>Struggling with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45696201"/>
                  </a:ext>
                </a:extLst>
              </a:tr>
              <a:tr h="256156">
                <a:tc>
                  <a:txBody>
                    <a:bodyPr/>
                    <a:lstStyle/>
                    <a:p>
                      <a:r>
                        <a:rPr lang="en-GB" sz="1100" dirty="0">
                          <a:solidFill>
                            <a:srgbClr val="404040"/>
                          </a:solidFill>
                        </a:rPr>
                        <a:t>Period pain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11934416"/>
                  </a:ext>
                </a:extLst>
              </a:tr>
              <a:tr h="42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To look after a relative with a disability, illness or drug and alcohol problem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20126629"/>
                  </a:ext>
                </a:extLst>
              </a:tr>
              <a:tr h="42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My parents/carers/relatives at home suffering from mental health issues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53263987"/>
                  </a:ext>
                </a:extLst>
              </a:tr>
              <a:tr h="256156">
                <a:tc>
                  <a:txBody>
                    <a:bodyPr/>
                    <a:lstStyle/>
                    <a:p>
                      <a:r>
                        <a:rPr lang="en-GB" sz="1100" dirty="0">
                          <a:solidFill>
                            <a:srgbClr val="404040"/>
                          </a:solidFill>
                        </a:rPr>
                        <a:t>Moving house, 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31312776"/>
                  </a:ext>
                </a:extLst>
              </a:tr>
              <a:tr h="405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Not having the correct equipment for a school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53923994"/>
                  </a:ext>
                </a:extLst>
              </a:tr>
              <a:tr h="42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The cost of transport/nobody able to take me to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05920701"/>
                  </a:ext>
                </a:extLst>
              </a:tr>
              <a:tr h="25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Lack of period products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26411029"/>
                  </a:ext>
                </a:extLst>
              </a:tr>
              <a:tr h="25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Homelessness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47714335"/>
                  </a:ext>
                </a:extLst>
              </a:tr>
              <a:tr h="256156">
                <a:tc>
                  <a:txBody>
                    <a:bodyPr/>
                    <a:lstStyle/>
                    <a:p>
                      <a:r>
                        <a:rPr lang="en-GB" sz="1100" dirty="0">
                          <a:solidFill>
                            <a:srgbClr val="404040"/>
                          </a:solidFill>
                        </a:rPr>
                        <a:t>None of these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66514076"/>
                  </a:ext>
                </a:extLst>
              </a:tr>
            </a:tbl>
          </a:graphicData>
        </a:graphic>
      </p:graphicFrame>
      <p:sp>
        <p:nvSpPr>
          <p:cNvPr id="4" name="Rectangle 3">
            <a:extLst>
              <a:ext uri="{FF2B5EF4-FFF2-40B4-BE49-F238E27FC236}">
                <a16:creationId xmlns:a16="http://schemas.microsoft.com/office/drawing/2014/main" id="{1D9D4F6D-7942-4B15-AA20-4EB8547193AD}"/>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spTree>
    <p:extLst>
      <p:ext uri="{BB962C8B-B14F-4D97-AF65-F5344CB8AC3E}">
        <p14:creationId xmlns:p14="http://schemas.microsoft.com/office/powerpoint/2010/main" val="32773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a:t>
            </a:r>
          </a:p>
        </p:txBody>
      </p:sp>
      <p:sp>
        <p:nvSpPr>
          <p:cNvPr id="3" name="Content Placeholder 2"/>
          <p:cNvSpPr>
            <a:spLocks noGrp="1"/>
          </p:cNvSpPr>
          <p:nvPr>
            <p:ph idx="1"/>
          </p:nvPr>
        </p:nvSpPr>
        <p:spPr>
          <a:xfrm>
            <a:off x="183019" y="834244"/>
            <a:ext cx="10569776" cy="5678068"/>
          </a:xfrm>
        </p:spPr>
        <p:txBody>
          <a:bodyPr vert="horz" lIns="91440" tIns="45720" rIns="91440" bIns="45720" rtlCol="0" anchor="t">
            <a:noAutofit/>
          </a:bodyPr>
          <a:lstStyle/>
          <a:p>
            <a:pPr marL="0" indent="0">
              <a:lnSpc>
                <a:spcPct val="110000"/>
              </a:lnSpc>
              <a:buNone/>
            </a:pPr>
            <a:endParaRPr lang="en-GB" sz="1400" dirty="0">
              <a:solidFill>
                <a:schemeClr val="tx1">
                  <a:lumMod val="75000"/>
                  <a:lumOff val="25000"/>
                </a:schemeClr>
              </a:solidFill>
            </a:endParaRPr>
          </a:p>
          <a:p>
            <a:pPr marL="0" indent="0">
              <a:lnSpc>
                <a:spcPct val="110000"/>
              </a:lnSpc>
              <a:buNone/>
            </a:pPr>
            <a:r>
              <a:rPr lang="en-GB" sz="1600" b="1" dirty="0"/>
              <a:t>Introduction</a:t>
            </a:r>
            <a:endParaRPr lang="en-GB" sz="1600" dirty="0">
              <a:solidFill>
                <a:schemeClr val="tx1">
                  <a:lumMod val="75000"/>
                  <a:lumOff val="25000"/>
                </a:schemeClr>
              </a:solidFill>
            </a:endParaRPr>
          </a:p>
          <a:p>
            <a:pPr marL="0" indent="0">
              <a:lnSpc>
                <a:spcPct val="110000"/>
              </a:lnSpc>
              <a:buNone/>
            </a:pPr>
            <a:r>
              <a:rPr lang="en-GB" sz="1400" dirty="0">
                <a:solidFill>
                  <a:srgbClr val="404040"/>
                </a:solidFill>
              </a:rPr>
              <a:t>The Doncaster Council Pupil Lifestyle Survey has been developed by Doncaster Council’s Public Health Department in conjunction with independent research agency, PFA Research.</a:t>
            </a:r>
          </a:p>
          <a:p>
            <a:pPr marL="0" indent="0">
              <a:lnSpc>
                <a:spcPct val="110000"/>
              </a:lnSpc>
              <a:buNone/>
            </a:pPr>
            <a:r>
              <a:rPr lang="en-GB" sz="1400" dirty="0">
                <a:solidFill>
                  <a:srgbClr val="404040"/>
                </a:solidFill>
                <a:latin typeface="Calibri"/>
              </a:rPr>
              <a:t>The survey is designed for young people of primary and secondary school age within Key Stages 2, 3 and 4 (specifically year group 4, 6, 8 and 10). The results of the 2024 survey represent the sixth year’s output, continuing with a refreshed methodology (100% online) and comprising new questionnaires for primary and secondary schools. All 111 schools across Doncaster were requested to take part in the survey during the 2024 summer term. The survey has taken place during the Autumn/Spring term during the initial two years of fieldwork, this was not an option during the Covid-19 pandemic and consequently we have moved fieldwork to the summer term.  When studying data from the third year, it should be noted that response numbers are lower due to continued school closures at this time, and all those children participating will have experienced extended periods of home schooling as well as potentially traumatic effects of the global pandemic.</a:t>
            </a:r>
          </a:p>
          <a:p>
            <a:pPr marL="0" indent="0">
              <a:lnSpc>
                <a:spcPct val="110000"/>
              </a:lnSpc>
              <a:buNone/>
            </a:pPr>
            <a:r>
              <a:rPr lang="en-GB" sz="1400" dirty="0">
                <a:solidFill>
                  <a:srgbClr val="404040"/>
                </a:solidFill>
                <a:latin typeface="Calibri"/>
              </a:rPr>
              <a:t>44 (of a total 92) primary schools participated, with a total 3,271 survey completions. </a:t>
            </a:r>
            <a:endParaRPr lang="en-GB" sz="1400" dirty="0">
              <a:solidFill>
                <a:srgbClr val="404040"/>
              </a:solidFill>
            </a:endParaRPr>
          </a:p>
          <a:p>
            <a:pPr marL="0" indent="0">
              <a:lnSpc>
                <a:spcPct val="110000"/>
              </a:lnSpc>
              <a:buNone/>
            </a:pPr>
            <a:r>
              <a:rPr lang="en-GB" sz="1400" dirty="0">
                <a:solidFill>
                  <a:srgbClr val="404040"/>
                </a:solidFill>
                <a:latin typeface="Calibri"/>
              </a:rPr>
              <a:t>This report delivers the results of the survey of primary school children from Years 4 and 6; a total of 2,640 pupils.</a:t>
            </a:r>
          </a:p>
          <a:p>
            <a:pPr marL="0" indent="0">
              <a:lnSpc>
                <a:spcPct val="110000"/>
              </a:lnSpc>
              <a:buNone/>
            </a:pPr>
            <a:r>
              <a:rPr lang="en-GB" sz="1400" b="1" dirty="0">
                <a:solidFill>
                  <a:srgbClr val="404040"/>
                </a:solidFill>
                <a:latin typeface="Calibri"/>
              </a:rPr>
              <a:t>Conclusions</a:t>
            </a:r>
            <a:r>
              <a:rPr lang="en-GB" sz="1400" dirty="0">
                <a:solidFill>
                  <a:srgbClr val="404040"/>
                </a:solidFill>
                <a:latin typeface="Calibri"/>
              </a:rPr>
              <a:t> are drawn (located at the end of the main report) and present headline observations by key analysis groups, namely age category (i.e. Year 4 vs Year 6), gender, SEN (special educational needs), young carers, FSM (free school meals), pupils with disabilities and/or long standing illness, and ethnic background (white and Ethnic Minority Groups).</a:t>
            </a:r>
          </a:p>
          <a:p>
            <a:pPr marL="0" indent="0">
              <a:lnSpc>
                <a:spcPct val="100000"/>
              </a:lnSpc>
              <a:spcBef>
                <a:spcPts val="600"/>
              </a:spcBef>
              <a:spcAft>
                <a:spcPts val="600"/>
              </a:spcAft>
              <a:buNone/>
            </a:pPr>
            <a:r>
              <a:rPr lang="en-GB" sz="1400" dirty="0">
                <a:solidFill>
                  <a:srgbClr val="404040"/>
                </a:solidFill>
                <a:latin typeface="Calibri"/>
              </a:rPr>
              <a:t>The survey included a number of mandatory questions which produce key indicators to the Children's and Young People Plan (CYPP). A summary of the CYPP data and page references to where the data appears in the report in full are provided below.</a:t>
            </a:r>
          </a:p>
        </p:txBody>
      </p:sp>
    </p:spTree>
    <p:extLst>
      <p:ext uri="{BB962C8B-B14F-4D97-AF65-F5344CB8AC3E}">
        <p14:creationId xmlns:p14="http://schemas.microsoft.com/office/powerpoint/2010/main" val="288838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SEN pupils are the most likely among all cohorts to cite their mental health as a reason for having had days off in the last year. </a:t>
            </a:r>
          </a:p>
        </p:txBody>
      </p:sp>
      <p:sp>
        <p:nvSpPr>
          <p:cNvPr id="7" name="TextBox 6"/>
          <p:cNvSpPr txBox="1"/>
          <p:nvPr/>
        </p:nvSpPr>
        <p:spPr>
          <a:xfrm>
            <a:off x="129996" y="6624925"/>
            <a:ext cx="9828618"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Which of the following reasons resulted in you taking time off in the last year? </a:t>
            </a:r>
            <a:r>
              <a:rPr lang="en-GB" i="1" dirty="0">
                <a:latin typeface="Calibri" panose="020F0502020204030204" pitchFamily="34" charset="0"/>
              </a:rPr>
              <a:t>Introduced in 2024. </a:t>
            </a:r>
            <a:endParaRPr lang="en-GB"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24362864"/>
              </p:ext>
            </p:extLst>
          </p:nvPr>
        </p:nvGraphicFramePr>
        <p:xfrm>
          <a:off x="415601" y="793800"/>
          <a:ext cx="11217602" cy="5166360"/>
        </p:xfrm>
        <a:graphic>
          <a:graphicData uri="http://schemas.openxmlformats.org/drawingml/2006/table">
            <a:tbl>
              <a:tblPr firstRow="1" bandRow="1">
                <a:tableStyleId>{5940675A-B579-460E-94D1-54222C63F5DA}</a:tableStyleId>
              </a:tblPr>
              <a:tblGrid>
                <a:gridCol w="3442304">
                  <a:extLst>
                    <a:ext uri="{9D8B030D-6E8A-4147-A177-3AD203B41FA5}">
                      <a16:colId xmlns:a16="http://schemas.microsoft.com/office/drawing/2014/main" val="20000"/>
                    </a:ext>
                  </a:extLst>
                </a:gridCol>
                <a:gridCol w="1295883">
                  <a:extLst>
                    <a:ext uri="{9D8B030D-6E8A-4147-A177-3AD203B41FA5}">
                      <a16:colId xmlns:a16="http://schemas.microsoft.com/office/drawing/2014/main" val="20001"/>
                    </a:ext>
                  </a:extLst>
                </a:gridCol>
                <a:gridCol w="1295883">
                  <a:extLst>
                    <a:ext uri="{9D8B030D-6E8A-4147-A177-3AD203B41FA5}">
                      <a16:colId xmlns:a16="http://schemas.microsoft.com/office/drawing/2014/main" val="20003"/>
                    </a:ext>
                  </a:extLst>
                </a:gridCol>
                <a:gridCol w="1295883">
                  <a:extLst>
                    <a:ext uri="{9D8B030D-6E8A-4147-A177-3AD203B41FA5}">
                      <a16:colId xmlns:a16="http://schemas.microsoft.com/office/drawing/2014/main" val="20005"/>
                    </a:ext>
                  </a:extLst>
                </a:gridCol>
                <a:gridCol w="1295883">
                  <a:extLst>
                    <a:ext uri="{9D8B030D-6E8A-4147-A177-3AD203B41FA5}">
                      <a16:colId xmlns:a16="http://schemas.microsoft.com/office/drawing/2014/main" val="20007"/>
                    </a:ext>
                  </a:extLst>
                </a:gridCol>
                <a:gridCol w="1295883">
                  <a:extLst>
                    <a:ext uri="{9D8B030D-6E8A-4147-A177-3AD203B41FA5}">
                      <a16:colId xmlns:a16="http://schemas.microsoft.com/office/drawing/2014/main" val="20009"/>
                    </a:ext>
                  </a:extLst>
                </a:gridCol>
                <a:gridCol w="1295883">
                  <a:extLst>
                    <a:ext uri="{9D8B030D-6E8A-4147-A177-3AD203B41FA5}">
                      <a16:colId xmlns:a16="http://schemas.microsoft.com/office/drawing/2014/main" val="20011"/>
                    </a:ext>
                  </a:extLst>
                </a:gridCol>
              </a:tblGrid>
              <a:tr h="40317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5101">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758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110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55101">
                <a:tc>
                  <a:txBody>
                    <a:bodyPr/>
                    <a:lstStyle/>
                    <a:p>
                      <a:r>
                        <a:rPr lang="en-GB" sz="1100" dirty="0">
                          <a:solidFill>
                            <a:srgbClr val="404040"/>
                          </a:solidFill>
                        </a:rPr>
                        <a:t>Hospital appointments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55101">
                <a:tc>
                  <a:txBody>
                    <a:bodyPr/>
                    <a:lstStyle/>
                    <a:p>
                      <a:r>
                        <a:rPr lang="en-GB" sz="1100" dirty="0">
                          <a:solidFill>
                            <a:srgbClr val="404040"/>
                          </a:solidFill>
                        </a:rPr>
                        <a:t>My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Toothache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rgbClr val="404040"/>
                          </a:solidFill>
                          <a:latin typeface="+mn-lt"/>
                          <a:ea typeface="+mn-ea"/>
                          <a:cs typeface="+mn-cs"/>
                        </a:rPr>
                        <a:t>To have a tooth/multiple teeth taken out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My physical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55101">
                <a:tc>
                  <a:txBody>
                    <a:bodyPr/>
                    <a:lstStyle/>
                    <a:p>
                      <a:r>
                        <a:rPr lang="en-GB" sz="1100" dirty="0">
                          <a:solidFill>
                            <a:srgbClr val="404040"/>
                          </a:solidFill>
                        </a:rPr>
                        <a:t>Bullying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55101">
                <a:tc>
                  <a:txBody>
                    <a:bodyPr/>
                    <a:lstStyle/>
                    <a:p>
                      <a:r>
                        <a:rPr lang="en-GB" sz="1100" dirty="0">
                          <a:solidFill>
                            <a:srgbClr val="404040"/>
                          </a:solidFill>
                        </a:rPr>
                        <a:t>Struggling with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07989702"/>
                  </a:ext>
                </a:extLst>
              </a:tr>
              <a:tr h="255101">
                <a:tc>
                  <a:txBody>
                    <a:bodyPr/>
                    <a:lstStyle/>
                    <a:p>
                      <a:r>
                        <a:rPr lang="en-GB" sz="1100" dirty="0">
                          <a:solidFill>
                            <a:srgbClr val="404040"/>
                          </a:solidFill>
                        </a:rPr>
                        <a:t>Period pain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7405814"/>
                  </a:ext>
                </a:extLst>
              </a:tr>
              <a:tr h="403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To look after a relative with a disability, illness or drug and alcohol problem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72485042"/>
                  </a:ext>
                </a:extLst>
              </a:tr>
              <a:tr h="403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My parents/carers/relatives at home suffering from mental health issues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53409343"/>
                  </a:ext>
                </a:extLst>
              </a:tr>
              <a:tr h="255101">
                <a:tc>
                  <a:txBody>
                    <a:bodyPr/>
                    <a:lstStyle/>
                    <a:p>
                      <a:r>
                        <a:rPr lang="en-GB" sz="1100" dirty="0">
                          <a:solidFill>
                            <a:srgbClr val="404040"/>
                          </a:solidFill>
                        </a:rPr>
                        <a:t>Moving house 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48473273"/>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Not having the correct equipment for a school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87000061"/>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The cost of transport/nobody able to take me to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30462037"/>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Lack of period products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31580523"/>
                  </a:ext>
                </a:extLst>
              </a:tr>
              <a:tr h="25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404040"/>
                          </a:solidFill>
                        </a:rPr>
                        <a:t>Homelessness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006505619"/>
                  </a:ext>
                </a:extLst>
              </a:tr>
              <a:tr h="255101">
                <a:tc>
                  <a:txBody>
                    <a:bodyPr/>
                    <a:lstStyle/>
                    <a:p>
                      <a:r>
                        <a:rPr lang="en-GB" sz="1100" dirty="0">
                          <a:solidFill>
                            <a:srgbClr val="404040"/>
                          </a:solidFill>
                        </a:rPr>
                        <a:t>None of these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958449443"/>
                  </a:ext>
                </a:extLst>
              </a:tr>
            </a:tbl>
          </a:graphicData>
        </a:graphic>
      </p:graphicFrame>
      <p:sp>
        <p:nvSpPr>
          <p:cNvPr id="4" name="Rectangle 3">
            <a:extLst>
              <a:ext uri="{FF2B5EF4-FFF2-40B4-BE49-F238E27FC236}">
                <a16:creationId xmlns:a16="http://schemas.microsoft.com/office/drawing/2014/main" id="{9F546E7F-C806-5B73-9B71-F9CBEB6DED1D}"/>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spTree>
    <p:extLst>
      <p:ext uri="{BB962C8B-B14F-4D97-AF65-F5344CB8AC3E}">
        <p14:creationId xmlns:p14="http://schemas.microsoft.com/office/powerpoint/2010/main" val="1452716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25% of pupils have had at least 11 days off in the last year. This increases to 29% for FSM pupils. </a:t>
            </a:r>
          </a:p>
        </p:txBody>
      </p:sp>
      <p:sp>
        <p:nvSpPr>
          <p:cNvPr id="6" name="TextBox 5"/>
          <p:cNvSpPr txBox="1"/>
          <p:nvPr/>
        </p:nvSpPr>
        <p:spPr>
          <a:xfrm>
            <a:off x="183019" y="6214512"/>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many days of school do you think you have missed in the last 12 months due to these reasons? </a:t>
            </a:r>
            <a:r>
              <a:rPr lang="en-GB" sz="1000" i="1" dirty="0">
                <a:solidFill>
                  <a:srgbClr val="002060"/>
                </a:solidFill>
                <a:latin typeface="Calibri" panose="020F0502020204030204" pitchFamily="34" charset="0"/>
              </a:rPr>
              <a:t>Introduced in 2024.</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2024 n=592.</a:t>
            </a:r>
          </a:p>
        </p:txBody>
      </p:sp>
      <p:graphicFrame>
        <p:nvGraphicFramePr>
          <p:cNvPr id="13" name="Table 12"/>
          <p:cNvGraphicFramePr>
            <a:graphicFrameLocks noGrp="1"/>
          </p:cNvGraphicFramePr>
          <p:nvPr>
            <p:extLst>
              <p:ext uri="{D42A27DB-BD31-4B8C-83A1-F6EECF244321}">
                <p14:modId xmlns:p14="http://schemas.microsoft.com/office/powerpoint/2010/main" val="479330839"/>
              </p:ext>
            </p:extLst>
          </p:nvPr>
        </p:nvGraphicFramePr>
        <p:xfrm>
          <a:off x="6762277" y="811006"/>
          <a:ext cx="4870923" cy="2274388"/>
        </p:xfrm>
        <a:graphic>
          <a:graphicData uri="http://schemas.openxmlformats.org/drawingml/2006/table">
            <a:tbl>
              <a:tblPr firstRow="1" bandRow="1">
                <a:tableStyleId>{5940675A-B579-460E-94D1-54222C63F5DA}</a:tableStyleId>
              </a:tblPr>
              <a:tblGrid>
                <a:gridCol w="1846555">
                  <a:extLst>
                    <a:ext uri="{9D8B030D-6E8A-4147-A177-3AD203B41FA5}">
                      <a16:colId xmlns:a16="http://schemas.microsoft.com/office/drawing/2014/main" val="20000"/>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530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0000">
                <a:tc>
                  <a:txBody>
                    <a:bodyPr/>
                    <a:lstStyle/>
                    <a:p>
                      <a:r>
                        <a:rPr lang="en-GB" sz="1100" dirty="0">
                          <a:solidFill>
                            <a:schemeClr val="tx1">
                              <a:lumMod val="75000"/>
                              <a:lumOff val="25000"/>
                            </a:schemeClr>
                          </a:solidFill>
                        </a:rPr>
                        <a:t>1-2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270000">
                <a:tc>
                  <a:txBody>
                    <a:bodyPr/>
                    <a:lstStyle/>
                    <a:p>
                      <a:r>
                        <a:rPr lang="en-GB" sz="1100" dirty="0">
                          <a:solidFill>
                            <a:schemeClr val="tx1">
                              <a:lumMod val="75000"/>
                              <a:lumOff val="25000"/>
                            </a:schemeClr>
                          </a:solidFill>
                        </a:rPr>
                        <a:t>3-5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000">
                <a:tc>
                  <a:txBody>
                    <a:bodyPr/>
                    <a:lstStyle/>
                    <a:p>
                      <a:r>
                        <a:rPr lang="en-GB" sz="1100" dirty="0">
                          <a:solidFill>
                            <a:schemeClr val="tx1">
                              <a:lumMod val="75000"/>
                              <a:lumOff val="25000"/>
                            </a:schemeClr>
                          </a:solidFill>
                        </a:rPr>
                        <a:t>6-10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000">
                <a:tc>
                  <a:txBody>
                    <a:bodyPr/>
                    <a:lstStyle/>
                    <a:p>
                      <a:r>
                        <a:rPr lang="en-GB" sz="1100" dirty="0">
                          <a:solidFill>
                            <a:schemeClr val="tx1">
                              <a:lumMod val="75000"/>
                              <a:lumOff val="25000"/>
                            </a:schemeClr>
                          </a:solidFill>
                        </a:rPr>
                        <a:t>11-15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0000">
                <a:tc>
                  <a:txBody>
                    <a:bodyPr/>
                    <a:lstStyle/>
                    <a:p>
                      <a:r>
                        <a:rPr lang="en-GB" sz="1100" dirty="0">
                          <a:solidFill>
                            <a:schemeClr val="tx1">
                              <a:lumMod val="75000"/>
                              <a:lumOff val="25000"/>
                            </a:schemeClr>
                          </a:solidFill>
                        </a:rPr>
                        <a:t>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00949059"/>
                  </a:ext>
                </a:extLst>
              </a:tr>
              <a:tr h="270000">
                <a:tc>
                  <a:txBody>
                    <a:bodyPr/>
                    <a:lstStyle/>
                    <a:p>
                      <a:r>
                        <a:rPr lang="en-GB" sz="1100" dirty="0">
                          <a:solidFill>
                            <a:schemeClr val="tx1">
                              <a:lumMod val="75000"/>
                              <a:lumOff val="25000"/>
                            </a:schemeClr>
                          </a:solidFill>
                        </a:rPr>
                        <a:t>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823715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22691272"/>
              </p:ext>
            </p:extLst>
          </p:nvPr>
        </p:nvGraphicFramePr>
        <p:xfrm>
          <a:off x="5350935" y="3313316"/>
          <a:ext cx="6282265" cy="2473440"/>
        </p:xfrm>
        <a:graphic>
          <a:graphicData uri="http://schemas.openxmlformats.org/drawingml/2006/table">
            <a:tbl>
              <a:tblPr firstRow="1" bandRow="1">
                <a:tableStyleId>{5940675A-B579-460E-94D1-54222C63F5DA}</a:tableStyleId>
              </a:tblPr>
              <a:tblGrid>
                <a:gridCol w="1844602">
                  <a:extLst>
                    <a:ext uri="{9D8B030D-6E8A-4147-A177-3AD203B41FA5}">
                      <a16:colId xmlns:a16="http://schemas.microsoft.com/office/drawing/2014/main" val="20000"/>
                    </a:ext>
                  </a:extLst>
                </a:gridCol>
                <a:gridCol w="703194">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7886">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705874">
                  <a:extLst>
                    <a:ext uri="{9D8B030D-6E8A-4147-A177-3AD203B41FA5}">
                      <a16:colId xmlns:a16="http://schemas.microsoft.com/office/drawing/2014/main" val="20006"/>
                    </a:ext>
                  </a:extLst>
                </a:gridCol>
              </a:tblGrid>
              <a:tr h="406691">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01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0000">
                <a:tc>
                  <a:txBody>
                    <a:bodyPr/>
                    <a:lstStyle/>
                    <a:p>
                      <a:r>
                        <a:rPr lang="en-GB" sz="1100" dirty="0">
                          <a:solidFill>
                            <a:schemeClr val="tx1">
                              <a:lumMod val="75000"/>
                              <a:lumOff val="25000"/>
                            </a:schemeClr>
                          </a:solidFill>
                        </a:rPr>
                        <a:t>1-2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270000">
                <a:tc>
                  <a:txBody>
                    <a:bodyPr/>
                    <a:lstStyle/>
                    <a:p>
                      <a:r>
                        <a:rPr lang="en-GB" sz="1100" dirty="0">
                          <a:solidFill>
                            <a:schemeClr val="tx1">
                              <a:lumMod val="75000"/>
                              <a:lumOff val="25000"/>
                            </a:schemeClr>
                          </a:solidFill>
                        </a:rPr>
                        <a:t>3-5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000">
                <a:tc>
                  <a:txBody>
                    <a:bodyPr/>
                    <a:lstStyle/>
                    <a:p>
                      <a:r>
                        <a:rPr lang="en-GB" sz="1100" dirty="0">
                          <a:solidFill>
                            <a:schemeClr val="tx1">
                              <a:lumMod val="75000"/>
                              <a:lumOff val="25000"/>
                            </a:schemeClr>
                          </a:solidFill>
                        </a:rPr>
                        <a:t>6-10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000">
                <a:tc>
                  <a:txBody>
                    <a:bodyPr/>
                    <a:lstStyle/>
                    <a:p>
                      <a:r>
                        <a:rPr lang="en-GB" sz="1100" dirty="0">
                          <a:solidFill>
                            <a:schemeClr val="tx1">
                              <a:lumMod val="75000"/>
                              <a:lumOff val="25000"/>
                            </a:schemeClr>
                          </a:solidFill>
                        </a:rPr>
                        <a:t>11-15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0000">
                <a:tc>
                  <a:txBody>
                    <a:bodyPr/>
                    <a:lstStyle/>
                    <a:p>
                      <a:r>
                        <a:rPr lang="en-GB" sz="1100" dirty="0">
                          <a:solidFill>
                            <a:schemeClr val="tx1">
                              <a:lumMod val="75000"/>
                              <a:lumOff val="25000"/>
                            </a:schemeClr>
                          </a:solidFill>
                        </a:rPr>
                        <a:t>15+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31938923"/>
                  </a:ext>
                </a:extLst>
              </a:tr>
              <a:tr h="270000">
                <a:tc>
                  <a:txBody>
                    <a:bodyPr/>
                    <a:lstStyle/>
                    <a:p>
                      <a:r>
                        <a:rPr lang="en-GB" sz="1100" dirty="0">
                          <a:solidFill>
                            <a:schemeClr val="tx1">
                              <a:lumMod val="75000"/>
                              <a:lumOff val="25000"/>
                            </a:schemeClr>
                          </a:solidFill>
                        </a:rPr>
                        <a:t>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46513037"/>
                  </a:ext>
                </a:extLst>
              </a:tr>
            </a:tbl>
          </a:graphicData>
        </a:graphic>
      </p:graphicFrame>
      <p:graphicFrame>
        <p:nvGraphicFramePr>
          <p:cNvPr id="14" name="Chart 13"/>
          <p:cNvGraphicFramePr/>
          <p:nvPr>
            <p:extLst>
              <p:ext uri="{D42A27DB-BD31-4B8C-83A1-F6EECF244321}">
                <p14:modId xmlns:p14="http://schemas.microsoft.com/office/powerpoint/2010/main" val="2348917322"/>
              </p:ext>
            </p:extLst>
          </p:nvPr>
        </p:nvGraphicFramePr>
        <p:xfrm>
          <a:off x="321738" y="811006"/>
          <a:ext cx="4792136" cy="419873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908D6C5-F8EE-DE1D-A9C0-B5014DC0B877}"/>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spTree>
    <p:extLst>
      <p:ext uri="{BB962C8B-B14F-4D97-AF65-F5344CB8AC3E}">
        <p14:creationId xmlns:p14="http://schemas.microsoft.com/office/powerpoint/2010/main" val="3915609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8447133"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Physical activity:</a:t>
            </a:r>
          </a:p>
          <a:p>
            <a:r>
              <a:rPr lang="en-GB" dirty="0">
                <a:latin typeface="Calibri" panose="020F0502020204030204" pitchFamily="34" charset="0"/>
                <a:cs typeface="DINPro" panose="020B0504020101020102" pitchFamily="34" charset="0"/>
              </a:rPr>
              <a:t>Amount of exercise taken and attitudes towards participating in physical activity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969986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Overall, 43% of pupils walk to school and 45% are driven by car (an increase of 5% from last year). Year 6 and girls are most likely to walk (45%). Boys are more likely to cycle to school than girls (8% and 2% respectively).</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do you usually get to school?</a:t>
            </a:r>
          </a:p>
          <a:p>
            <a:r>
              <a:rPr lang="en-GB" sz="1000" i="1" dirty="0">
                <a:solidFill>
                  <a:srgbClr val="002060"/>
                </a:solidFill>
                <a:latin typeface="Calibri" panose="020F0502020204030204" pitchFamily="34" charset="0"/>
              </a:rPr>
              <a:t>Base: All valid respondents, 2022 n=2502, 2023 n=2,453, 2024 n=2,640.</a:t>
            </a:r>
          </a:p>
        </p:txBody>
      </p:sp>
      <p:graphicFrame>
        <p:nvGraphicFramePr>
          <p:cNvPr id="13" name="Table 12"/>
          <p:cNvGraphicFramePr>
            <a:graphicFrameLocks noGrp="1"/>
          </p:cNvGraphicFramePr>
          <p:nvPr>
            <p:extLst>
              <p:ext uri="{D42A27DB-BD31-4B8C-83A1-F6EECF244321}">
                <p14:modId xmlns:p14="http://schemas.microsoft.com/office/powerpoint/2010/main" val="681104438"/>
              </p:ext>
            </p:extLst>
          </p:nvPr>
        </p:nvGraphicFramePr>
        <p:xfrm>
          <a:off x="4724873" y="1023107"/>
          <a:ext cx="6908327" cy="2448128"/>
        </p:xfrm>
        <a:graphic>
          <a:graphicData uri="http://schemas.openxmlformats.org/drawingml/2006/table">
            <a:tbl>
              <a:tblPr firstRow="1" bandRow="1">
                <a:tableStyleId>{5940675A-B579-460E-94D1-54222C63F5DA}</a:tableStyleId>
              </a:tblPr>
              <a:tblGrid>
                <a:gridCol w="1919678">
                  <a:extLst>
                    <a:ext uri="{9D8B030D-6E8A-4147-A177-3AD203B41FA5}">
                      <a16:colId xmlns:a16="http://schemas.microsoft.com/office/drawing/2014/main" val="20000"/>
                    </a:ext>
                  </a:extLst>
                </a:gridCol>
                <a:gridCol w="882019">
                  <a:extLst>
                    <a:ext uri="{9D8B030D-6E8A-4147-A177-3AD203B41FA5}">
                      <a16:colId xmlns:a16="http://schemas.microsoft.com/office/drawing/2014/main" val="20001"/>
                    </a:ext>
                  </a:extLst>
                </a:gridCol>
                <a:gridCol w="780866">
                  <a:extLst>
                    <a:ext uri="{9D8B030D-6E8A-4147-A177-3AD203B41FA5}">
                      <a16:colId xmlns:a16="http://schemas.microsoft.com/office/drawing/2014/main" val="20002"/>
                    </a:ext>
                  </a:extLst>
                </a:gridCol>
                <a:gridCol w="831441">
                  <a:extLst>
                    <a:ext uri="{9D8B030D-6E8A-4147-A177-3AD203B41FA5}">
                      <a16:colId xmlns:a16="http://schemas.microsoft.com/office/drawing/2014/main" val="20003"/>
                    </a:ext>
                  </a:extLst>
                </a:gridCol>
                <a:gridCol w="831441">
                  <a:extLst>
                    <a:ext uri="{9D8B030D-6E8A-4147-A177-3AD203B41FA5}">
                      <a16:colId xmlns:a16="http://schemas.microsoft.com/office/drawing/2014/main" val="20004"/>
                    </a:ext>
                  </a:extLst>
                </a:gridCol>
                <a:gridCol w="831441">
                  <a:extLst>
                    <a:ext uri="{9D8B030D-6E8A-4147-A177-3AD203B41FA5}">
                      <a16:colId xmlns:a16="http://schemas.microsoft.com/office/drawing/2014/main" val="20005"/>
                    </a:ext>
                  </a:extLst>
                </a:gridCol>
                <a:gridCol w="831441">
                  <a:extLst>
                    <a:ext uri="{9D8B030D-6E8A-4147-A177-3AD203B41FA5}">
                      <a16:colId xmlns:a16="http://schemas.microsoft.com/office/drawing/2014/main" val="20006"/>
                    </a:ext>
                  </a:extLst>
                </a:gridCol>
              </a:tblGrid>
              <a:tr h="39530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100" dirty="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100" dirty="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100" dirty="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100" dirty="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58748">
                <a:tc>
                  <a:txBody>
                    <a:bodyPr/>
                    <a:lstStyle/>
                    <a:p>
                      <a:r>
                        <a:rPr lang="en-GB" sz="1100" dirty="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2474771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47357542"/>
              </p:ext>
            </p:extLst>
          </p:nvPr>
        </p:nvGraphicFramePr>
        <p:xfrm>
          <a:off x="4724872" y="3622572"/>
          <a:ext cx="6908325" cy="2542010"/>
        </p:xfrm>
        <a:graphic>
          <a:graphicData uri="http://schemas.openxmlformats.org/drawingml/2006/table">
            <a:tbl>
              <a:tblPr firstRow="1" bandRow="1">
                <a:tableStyleId>{5940675A-B579-460E-94D1-54222C63F5DA}</a:tableStyleId>
              </a:tblPr>
              <a:tblGrid>
                <a:gridCol w="1919678">
                  <a:extLst>
                    <a:ext uri="{9D8B030D-6E8A-4147-A177-3AD203B41FA5}">
                      <a16:colId xmlns:a16="http://schemas.microsoft.com/office/drawing/2014/main" val="20000"/>
                    </a:ext>
                  </a:extLst>
                </a:gridCol>
                <a:gridCol w="882019">
                  <a:extLst>
                    <a:ext uri="{9D8B030D-6E8A-4147-A177-3AD203B41FA5}">
                      <a16:colId xmlns:a16="http://schemas.microsoft.com/office/drawing/2014/main" val="20001"/>
                    </a:ext>
                  </a:extLst>
                </a:gridCol>
                <a:gridCol w="838675">
                  <a:extLst>
                    <a:ext uri="{9D8B030D-6E8A-4147-A177-3AD203B41FA5}">
                      <a16:colId xmlns:a16="http://schemas.microsoft.com/office/drawing/2014/main" val="20002"/>
                    </a:ext>
                  </a:extLst>
                </a:gridCol>
                <a:gridCol w="763453">
                  <a:extLst>
                    <a:ext uri="{9D8B030D-6E8A-4147-A177-3AD203B41FA5}">
                      <a16:colId xmlns:a16="http://schemas.microsoft.com/office/drawing/2014/main" val="20003"/>
                    </a:ext>
                  </a:extLst>
                </a:gridCol>
                <a:gridCol w="866403">
                  <a:extLst>
                    <a:ext uri="{9D8B030D-6E8A-4147-A177-3AD203B41FA5}">
                      <a16:colId xmlns:a16="http://schemas.microsoft.com/office/drawing/2014/main" val="20004"/>
                    </a:ext>
                  </a:extLst>
                </a:gridCol>
                <a:gridCol w="861879">
                  <a:extLst>
                    <a:ext uri="{9D8B030D-6E8A-4147-A177-3AD203B41FA5}">
                      <a16:colId xmlns:a16="http://schemas.microsoft.com/office/drawing/2014/main" val="20005"/>
                    </a:ext>
                  </a:extLst>
                </a:gridCol>
                <a:gridCol w="776218">
                  <a:extLst>
                    <a:ext uri="{9D8B030D-6E8A-4147-A177-3AD203B41FA5}">
                      <a16:colId xmlns:a16="http://schemas.microsoft.com/office/drawing/2014/main" val="20006"/>
                    </a:ext>
                  </a:extLst>
                </a:gridCol>
              </a:tblGrid>
              <a:tr h="585684">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008">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7714">
                <a:tc>
                  <a:txBody>
                    <a:bodyPr/>
                    <a:lstStyle/>
                    <a:p>
                      <a:r>
                        <a:rPr lang="en-GB" sz="1100" dirty="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37714">
                <a:tc>
                  <a:txBody>
                    <a:bodyPr/>
                    <a:lstStyle/>
                    <a:p>
                      <a:r>
                        <a:rPr lang="en-GB" sz="1100" dirty="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7714">
                <a:tc>
                  <a:txBody>
                    <a:bodyPr/>
                    <a:lstStyle/>
                    <a:p>
                      <a:r>
                        <a:rPr lang="en-GB" sz="1100" dirty="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7714">
                <a:tc>
                  <a:txBody>
                    <a:bodyPr/>
                    <a:lstStyle/>
                    <a:p>
                      <a:r>
                        <a:rPr lang="en-GB" sz="1100" dirty="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7714">
                <a:tc>
                  <a:txBody>
                    <a:bodyPr/>
                    <a:lstStyle/>
                    <a:p>
                      <a:r>
                        <a:rPr lang="en-GB" sz="1100" dirty="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241566"/>
                  </a:ext>
                </a:extLst>
              </a:tr>
            </a:tbl>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14" name="Chart 13"/>
          <p:cNvGraphicFramePr/>
          <p:nvPr>
            <p:extLst>
              <p:ext uri="{D42A27DB-BD31-4B8C-83A1-F6EECF244321}">
                <p14:modId xmlns:p14="http://schemas.microsoft.com/office/powerpoint/2010/main" val="3772659195"/>
              </p:ext>
            </p:extLst>
          </p:nvPr>
        </p:nvGraphicFramePr>
        <p:xfrm>
          <a:off x="321739" y="835200"/>
          <a:ext cx="3962400" cy="3559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564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dirty="0"/>
              <a:t>88% of pupils are doing physical activities outside of school, dropping to 81% for SEN pupils.</a:t>
            </a:r>
          </a:p>
        </p:txBody>
      </p:sp>
      <p:graphicFrame>
        <p:nvGraphicFramePr>
          <p:cNvPr id="6" name="Content Placeholder 6"/>
          <p:cNvGraphicFramePr>
            <a:graphicFrameLocks/>
          </p:cNvGraphicFramePr>
          <p:nvPr>
            <p:extLst>
              <p:ext uri="{D42A27DB-BD31-4B8C-83A1-F6EECF244321}">
                <p14:modId xmlns:p14="http://schemas.microsoft.com/office/powerpoint/2010/main" val="3157335616"/>
              </p:ext>
            </p:extLst>
          </p:nvPr>
        </p:nvGraphicFramePr>
        <p:xfrm>
          <a:off x="183019" y="835200"/>
          <a:ext cx="5647759" cy="45725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When do you normally do physical activity? </a:t>
            </a:r>
          </a:p>
          <a:p>
            <a:r>
              <a:rPr lang="en-GB" sz="1000" i="1" dirty="0">
                <a:solidFill>
                  <a:srgbClr val="002060"/>
                </a:solidFill>
                <a:latin typeface="Calibri" panose="020F0502020204030204" pitchFamily="34" charset="0"/>
              </a:rPr>
              <a:t>Base: All valid respondents, 2022 n=2,502, 2023 n=2,453, 2024 n=2,640.</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5" name="Table 4"/>
          <p:cNvGraphicFramePr>
            <a:graphicFrameLocks noGrp="1"/>
          </p:cNvGraphicFramePr>
          <p:nvPr>
            <p:extLst>
              <p:ext uri="{D42A27DB-BD31-4B8C-83A1-F6EECF244321}">
                <p14:modId xmlns:p14="http://schemas.microsoft.com/office/powerpoint/2010/main" val="1435787762"/>
              </p:ext>
            </p:extLst>
          </p:nvPr>
        </p:nvGraphicFramePr>
        <p:xfrm>
          <a:off x="5753049" y="971434"/>
          <a:ext cx="5880151" cy="1930548"/>
        </p:xfrm>
        <a:graphic>
          <a:graphicData uri="http://schemas.openxmlformats.org/drawingml/2006/table">
            <a:tbl>
              <a:tblPr firstRow="1" bandRow="1">
                <a:tableStyleId>{5940675A-B579-460E-94D1-54222C63F5DA}</a:tableStyleId>
              </a:tblPr>
              <a:tblGrid>
                <a:gridCol w="1633970">
                  <a:extLst>
                    <a:ext uri="{9D8B030D-6E8A-4147-A177-3AD203B41FA5}">
                      <a16:colId xmlns:a16="http://schemas.microsoft.com/office/drawing/2014/main" val="20000"/>
                    </a:ext>
                  </a:extLst>
                </a:gridCol>
                <a:gridCol w="750747">
                  <a:extLst>
                    <a:ext uri="{9D8B030D-6E8A-4147-A177-3AD203B41FA5}">
                      <a16:colId xmlns:a16="http://schemas.microsoft.com/office/drawing/2014/main" val="20001"/>
                    </a:ext>
                  </a:extLst>
                </a:gridCol>
                <a:gridCol w="664649">
                  <a:extLst>
                    <a:ext uri="{9D8B030D-6E8A-4147-A177-3AD203B41FA5}">
                      <a16:colId xmlns:a16="http://schemas.microsoft.com/office/drawing/2014/main" val="20002"/>
                    </a:ext>
                  </a:extLst>
                </a:gridCol>
                <a:gridCol w="707696">
                  <a:extLst>
                    <a:ext uri="{9D8B030D-6E8A-4147-A177-3AD203B41FA5}">
                      <a16:colId xmlns:a16="http://schemas.microsoft.com/office/drawing/2014/main" val="20003"/>
                    </a:ext>
                  </a:extLst>
                </a:gridCol>
                <a:gridCol w="721422">
                  <a:extLst>
                    <a:ext uri="{9D8B030D-6E8A-4147-A177-3AD203B41FA5}">
                      <a16:colId xmlns:a16="http://schemas.microsoft.com/office/drawing/2014/main" val="20004"/>
                    </a:ext>
                  </a:extLst>
                </a:gridCol>
                <a:gridCol w="693971">
                  <a:extLst>
                    <a:ext uri="{9D8B030D-6E8A-4147-A177-3AD203B41FA5}">
                      <a16:colId xmlns:a16="http://schemas.microsoft.com/office/drawing/2014/main" val="20005"/>
                    </a:ext>
                  </a:extLst>
                </a:gridCol>
                <a:gridCol w="707696">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Outside</a:t>
                      </a:r>
                      <a:r>
                        <a:rPr lang="en-GB" sz="1100" baseline="0" dirty="0">
                          <a:solidFill>
                            <a:schemeClr val="tx1">
                              <a:lumMod val="75000"/>
                              <a:lumOff val="25000"/>
                            </a:schemeClr>
                          </a:solidFill>
                        </a:rPr>
                        <a:t> school time</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No</a:t>
                      </a:r>
                      <a:r>
                        <a:rPr lang="en-GB" sz="1100" baseline="0" dirty="0">
                          <a:solidFill>
                            <a:schemeClr val="tx1">
                              <a:lumMod val="75000"/>
                              <a:lumOff val="25000"/>
                            </a:schemeClr>
                          </a:solidFill>
                        </a:rPr>
                        <a:t> physical activities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36688920"/>
              </p:ext>
            </p:extLst>
          </p:nvPr>
        </p:nvGraphicFramePr>
        <p:xfrm>
          <a:off x="5744505" y="3053411"/>
          <a:ext cx="5888695" cy="2098188"/>
        </p:xfrm>
        <a:graphic>
          <a:graphicData uri="http://schemas.openxmlformats.org/drawingml/2006/table">
            <a:tbl>
              <a:tblPr firstRow="1" bandRow="1">
                <a:tableStyleId>{5940675A-B579-460E-94D1-54222C63F5DA}</a:tableStyleId>
              </a:tblPr>
              <a:tblGrid>
                <a:gridCol w="1636344">
                  <a:extLst>
                    <a:ext uri="{9D8B030D-6E8A-4147-A177-3AD203B41FA5}">
                      <a16:colId xmlns:a16="http://schemas.microsoft.com/office/drawing/2014/main" val="20000"/>
                    </a:ext>
                  </a:extLst>
                </a:gridCol>
                <a:gridCol w="751838">
                  <a:extLst>
                    <a:ext uri="{9D8B030D-6E8A-4147-A177-3AD203B41FA5}">
                      <a16:colId xmlns:a16="http://schemas.microsoft.com/office/drawing/2014/main" val="20001"/>
                    </a:ext>
                  </a:extLst>
                </a:gridCol>
                <a:gridCol w="714891">
                  <a:extLst>
                    <a:ext uri="{9D8B030D-6E8A-4147-A177-3AD203B41FA5}">
                      <a16:colId xmlns:a16="http://schemas.microsoft.com/office/drawing/2014/main" val="20002"/>
                    </a:ext>
                  </a:extLst>
                </a:gridCol>
                <a:gridCol w="650772">
                  <a:extLst>
                    <a:ext uri="{9D8B030D-6E8A-4147-A177-3AD203B41FA5}">
                      <a16:colId xmlns:a16="http://schemas.microsoft.com/office/drawing/2014/main" val="20003"/>
                    </a:ext>
                  </a:extLst>
                </a:gridCol>
                <a:gridCol w="747227">
                  <a:extLst>
                    <a:ext uri="{9D8B030D-6E8A-4147-A177-3AD203B41FA5}">
                      <a16:colId xmlns:a16="http://schemas.microsoft.com/office/drawing/2014/main" val="20004"/>
                    </a:ext>
                  </a:extLst>
                </a:gridCol>
                <a:gridCol w="734671">
                  <a:extLst>
                    <a:ext uri="{9D8B030D-6E8A-4147-A177-3AD203B41FA5}">
                      <a16:colId xmlns:a16="http://schemas.microsoft.com/office/drawing/2014/main" val="20005"/>
                    </a:ext>
                  </a:extLst>
                </a:gridCol>
                <a:gridCol w="65295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Outside</a:t>
                      </a:r>
                      <a:r>
                        <a:rPr lang="en-GB" sz="1100" baseline="0" dirty="0">
                          <a:solidFill>
                            <a:schemeClr val="tx1">
                              <a:lumMod val="75000"/>
                              <a:lumOff val="25000"/>
                            </a:schemeClr>
                          </a:solidFill>
                        </a:rPr>
                        <a:t> school time</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No</a:t>
                      </a:r>
                      <a:r>
                        <a:rPr lang="en-GB" sz="1100" baseline="0" dirty="0">
                          <a:solidFill>
                            <a:schemeClr val="tx1">
                              <a:lumMod val="75000"/>
                              <a:lumOff val="25000"/>
                            </a:schemeClr>
                          </a:solidFill>
                        </a:rPr>
                        <a:t> physical activities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4212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dirty="0"/>
              <a:t>The majority of pupils (97%) had at least one day of activity over the period of 7 days prior to taking the survey. Year 6 and Boys are more likely to exercise on five or more days a week compared to all other groups. </a:t>
            </a:r>
          </a:p>
        </p:txBody>
      </p:sp>
      <p:graphicFrame>
        <p:nvGraphicFramePr>
          <p:cNvPr id="6" name="Content Placeholder 6"/>
          <p:cNvGraphicFramePr>
            <a:graphicFrameLocks/>
          </p:cNvGraphicFramePr>
          <p:nvPr>
            <p:extLst>
              <p:ext uri="{D42A27DB-BD31-4B8C-83A1-F6EECF244321}">
                <p14:modId xmlns:p14="http://schemas.microsoft.com/office/powerpoint/2010/main" val="2042664151"/>
              </p:ext>
            </p:extLst>
          </p:nvPr>
        </p:nvGraphicFramePr>
        <p:xfrm>
          <a:off x="191279" y="940948"/>
          <a:ext cx="5159544" cy="42813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On which days did you do any physical activity in the last 7 days?</a:t>
            </a:r>
          </a:p>
          <a:p>
            <a:r>
              <a:rPr lang="en-GB" sz="1000" i="1" dirty="0">
                <a:solidFill>
                  <a:srgbClr val="002060"/>
                </a:solidFill>
                <a:latin typeface="Calibri" panose="020F0502020204030204" pitchFamily="34" charset="0"/>
              </a:rPr>
              <a:t>Base: All valid respondents, 2022 n=2,502, 2023 n=2,453, 2024 n=2,640.</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 / </a:t>
            </a:r>
            <a:r>
              <a:rPr lang="en-GB" sz="1000" b="1" dirty="0"/>
              <a:t>CYPP</a:t>
            </a:r>
          </a:p>
        </p:txBody>
      </p:sp>
      <p:graphicFrame>
        <p:nvGraphicFramePr>
          <p:cNvPr id="5" name="Table 4"/>
          <p:cNvGraphicFramePr>
            <a:graphicFrameLocks noGrp="1"/>
          </p:cNvGraphicFramePr>
          <p:nvPr>
            <p:extLst>
              <p:ext uri="{D42A27DB-BD31-4B8C-83A1-F6EECF244321}">
                <p14:modId xmlns:p14="http://schemas.microsoft.com/office/powerpoint/2010/main" val="2334521626"/>
              </p:ext>
            </p:extLst>
          </p:nvPr>
        </p:nvGraphicFramePr>
        <p:xfrm>
          <a:off x="5727003" y="1047956"/>
          <a:ext cx="5906198" cy="2269744"/>
        </p:xfrm>
        <a:graphic>
          <a:graphicData uri="http://schemas.openxmlformats.org/drawingml/2006/table">
            <a:tbl>
              <a:tblPr firstRow="1" bandRow="1">
                <a:tableStyleId>{5940675A-B579-460E-94D1-54222C63F5DA}</a:tableStyleId>
              </a:tblPr>
              <a:tblGrid>
                <a:gridCol w="1641208">
                  <a:extLst>
                    <a:ext uri="{9D8B030D-6E8A-4147-A177-3AD203B41FA5}">
                      <a16:colId xmlns:a16="http://schemas.microsoft.com/office/drawing/2014/main" val="20000"/>
                    </a:ext>
                  </a:extLst>
                </a:gridCol>
                <a:gridCol w="754073">
                  <a:extLst>
                    <a:ext uri="{9D8B030D-6E8A-4147-A177-3AD203B41FA5}">
                      <a16:colId xmlns:a16="http://schemas.microsoft.com/office/drawing/2014/main" val="20001"/>
                    </a:ext>
                  </a:extLst>
                </a:gridCol>
                <a:gridCol w="667593">
                  <a:extLst>
                    <a:ext uri="{9D8B030D-6E8A-4147-A177-3AD203B41FA5}">
                      <a16:colId xmlns:a16="http://schemas.microsoft.com/office/drawing/2014/main" val="20002"/>
                    </a:ext>
                  </a:extLst>
                </a:gridCol>
                <a:gridCol w="710831">
                  <a:extLst>
                    <a:ext uri="{9D8B030D-6E8A-4147-A177-3AD203B41FA5}">
                      <a16:colId xmlns:a16="http://schemas.microsoft.com/office/drawing/2014/main" val="20003"/>
                    </a:ext>
                  </a:extLst>
                </a:gridCol>
                <a:gridCol w="710831">
                  <a:extLst>
                    <a:ext uri="{9D8B030D-6E8A-4147-A177-3AD203B41FA5}">
                      <a16:colId xmlns:a16="http://schemas.microsoft.com/office/drawing/2014/main" val="20004"/>
                    </a:ext>
                  </a:extLst>
                </a:gridCol>
                <a:gridCol w="710831">
                  <a:extLst>
                    <a:ext uri="{9D8B030D-6E8A-4147-A177-3AD203B41FA5}">
                      <a16:colId xmlns:a16="http://schemas.microsoft.com/office/drawing/2014/main" val="20005"/>
                    </a:ext>
                  </a:extLst>
                </a:gridCol>
                <a:gridCol w="710831">
                  <a:extLst>
                    <a:ext uri="{9D8B030D-6E8A-4147-A177-3AD203B41FA5}">
                      <a16:colId xmlns:a16="http://schemas.microsoft.com/office/drawing/2014/main" val="20006"/>
                    </a:ext>
                  </a:extLst>
                </a:gridCol>
              </a:tblGrid>
              <a:tr h="407251">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726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5986">
                <a:tc>
                  <a:txBody>
                    <a:bodyPr/>
                    <a:lstStyle/>
                    <a:p>
                      <a:r>
                        <a:rPr lang="en-GB" sz="1100" dirty="0">
                          <a:solidFill>
                            <a:schemeClr val="tx1">
                              <a:lumMod val="75000"/>
                              <a:lumOff val="25000"/>
                            </a:schemeClr>
                          </a:solidFill>
                        </a:rPr>
                        <a:t>One or</a:t>
                      </a:r>
                      <a:r>
                        <a:rPr lang="en-GB" sz="1100" baseline="0" dirty="0">
                          <a:solidFill>
                            <a:schemeClr val="tx1">
                              <a:lumMod val="75000"/>
                              <a:lumOff val="25000"/>
                            </a:schemeClr>
                          </a:solidFill>
                        </a:rPr>
                        <a:t> two</a:t>
                      </a:r>
                      <a:r>
                        <a:rPr lang="en-GB" sz="1100" dirty="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5986">
                <a:tc>
                  <a:txBody>
                    <a:bodyPr/>
                    <a:lstStyle/>
                    <a:p>
                      <a:r>
                        <a:rPr lang="en-GB" sz="1100" dirty="0">
                          <a:solidFill>
                            <a:schemeClr val="tx1">
                              <a:lumMod val="75000"/>
                              <a:lumOff val="25000"/>
                            </a:schemeClr>
                          </a:solidFill>
                        </a:rPr>
                        <a:t>Three or</a:t>
                      </a:r>
                      <a:r>
                        <a:rPr lang="en-GB" sz="1100" baseline="0" dirty="0">
                          <a:solidFill>
                            <a:schemeClr val="tx1">
                              <a:lumMod val="75000"/>
                              <a:lumOff val="25000"/>
                            </a:schemeClr>
                          </a:solidFill>
                        </a:rPr>
                        <a:t> four days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5986">
                <a:tc>
                  <a:txBody>
                    <a:bodyPr/>
                    <a:lstStyle/>
                    <a:p>
                      <a:r>
                        <a:rPr lang="en-GB" sz="1100" dirty="0">
                          <a:solidFill>
                            <a:schemeClr val="tx1">
                              <a:lumMod val="75000"/>
                              <a:lumOff val="25000"/>
                            </a:schemeClr>
                          </a:solidFill>
                        </a:rPr>
                        <a:t>Five</a:t>
                      </a:r>
                      <a:r>
                        <a:rPr lang="en-GB" sz="1100" baseline="0" dirty="0">
                          <a:solidFill>
                            <a:schemeClr val="tx1">
                              <a:lumMod val="75000"/>
                              <a:lumOff val="25000"/>
                            </a:schemeClr>
                          </a:solidFill>
                        </a:rPr>
                        <a:t> or more days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5986">
                <a:tc>
                  <a:txBody>
                    <a:bodyPr/>
                    <a:lstStyle/>
                    <a:p>
                      <a:r>
                        <a:rPr lang="en-GB" sz="1100" dirty="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61124483"/>
              </p:ext>
            </p:extLst>
          </p:nvPr>
        </p:nvGraphicFramePr>
        <p:xfrm>
          <a:off x="5718457" y="3522949"/>
          <a:ext cx="5906198" cy="2422760"/>
        </p:xfrm>
        <a:graphic>
          <a:graphicData uri="http://schemas.openxmlformats.org/drawingml/2006/table">
            <a:tbl>
              <a:tblPr firstRow="1" bandRow="1">
                <a:tableStyleId>{5940675A-B579-460E-94D1-54222C63F5DA}</a:tableStyleId>
              </a:tblPr>
              <a:tblGrid>
                <a:gridCol w="1641208">
                  <a:extLst>
                    <a:ext uri="{9D8B030D-6E8A-4147-A177-3AD203B41FA5}">
                      <a16:colId xmlns:a16="http://schemas.microsoft.com/office/drawing/2014/main" val="20000"/>
                    </a:ext>
                  </a:extLst>
                </a:gridCol>
                <a:gridCol w="754073">
                  <a:extLst>
                    <a:ext uri="{9D8B030D-6E8A-4147-A177-3AD203B41FA5}">
                      <a16:colId xmlns:a16="http://schemas.microsoft.com/office/drawing/2014/main" val="20001"/>
                    </a:ext>
                  </a:extLst>
                </a:gridCol>
                <a:gridCol w="717016">
                  <a:extLst>
                    <a:ext uri="{9D8B030D-6E8A-4147-A177-3AD203B41FA5}">
                      <a16:colId xmlns:a16="http://schemas.microsoft.com/office/drawing/2014/main" val="20002"/>
                    </a:ext>
                  </a:extLst>
                </a:gridCol>
                <a:gridCol w="652706">
                  <a:extLst>
                    <a:ext uri="{9D8B030D-6E8A-4147-A177-3AD203B41FA5}">
                      <a16:colId xmlns:a16="http://schemas.microsoft.com/office/drawing/2014/main" val="20003"/>
                    </a:ext>
                  </a:extLst>
                </a:gridCol>
                <a:gridCol w="749448">
                  <a:extLst>
                    <a:ext uri="{9D8B030D-6E8A-4147-A177-3AD203B41FA5}">
                      <a16:colId xmlns:a16="http://schemas.microsoft.com/office/drawing/2014/main" val="20004"/>
                    </a:ext>
                  </a:extLst>
                </a:gridCol>
                <a:gridCol w="736854">
                  <a:extLst>
                    <a:ext uri="{9D8B030D-6E8A-4147-A177-3AD203B41FA5}">
                      <a16:colId xmlns:a16="http://schemas.microsoft.com/office/drawing/2014/main" val="20005"/>
                    </a:ext>
                  </a:extLst>
                </a:gridCol>
                <a:gridCol w="654893">
                  <a:extLst>
                    <a:ext uri="{9D8B030D-6E8A-4147-A177-3AD203B41FA5}">
                      <a16:colId xmlns:a16="http://schemas.microsoft.com/office/drawing/2014/main" val="20006"/>
                    </a:ext>
                  </a:extLst>
                </a:gridCol>
              </a:tblGrid>
              <a:tr h="562005">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977">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2330">
                <a:tc>
                  <a:txBody>
                    <a:bodyPr/>
                    <a:lstStyle/>
                    <a:p>
                      <a:r>
                        <a:rPr lang="en-GB" sz="1100" dirty="0">
                          <a:solidFill>
                            <a:schemeClr val="tx1">
                              <a:lumMod val="75000"/>
                              <a:lumOff val="25000"/>
                            </a:schemeClr>
                          </a:solidFill>
                        </a:rPr>
                        <a:t>One or</a:t>
                      </a:r>
                      <a:r>
                        <a:rPr lang="en-GB" sz="1100" baseline="0" dirty="0">
                          <a:solidFill>
                            <a:schemeClr val="tx1">
                              <a:lumMod val="75000"/>
                              <a:lumOff val="25000"/>
                            </a:schemeClr>
                          </a:solidFill>
                        </a:rPr>
                        <a:t> two</a:t>
                      </a:r>
                      <a:r>
                        <a:rPr lang="en-GB" sz="1100" dirty="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2330">
                <a:tc>
                  <a:txBody>
                    <a:bodyPr/>
                    <a:lstStyle/>
                    <a:p>
                      <a:r>
                        <a:rPr lang="en-GB" sz="1100" dirty="0">
                          <a:solidFill>
                            <a:schemeClr val="tx1">
                              <a:lumMod val="75000"/>
                              <a:lumOff val="25000"/>
                            </a:schemeClr>
                          </a:solidFill>
                        </a:rPr>
                        <a:t>Three or</a:t>
                      </a:r>
                      <a:r>
                        <a:rPr lang="en-GB" sz="1100" baseline="0" dirty="0">
                          <a:solidFill>
                            <a:schemeClr val="tx1">
                              <a:lumMod val="75000"/>
                              <a:lumOff val="25000"/>
                            </a:schemeClr>
                          </a:solidFill>
                        </a:rPr>
                        <a:t> four days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2330">
                <a:tc>
                  <a:txBody>
                    <a:bodyPr/>
                    <a:lstStyle/>
                    <a:p>
                      <a:r>
                        <a:rPr lang="en-GB" sz="1100" dirty="0">
                          <a:solidFill>
                            <a:schemeClr val="tx1">
                              <a:lumMod val="75000"/>
                              <a:lumOff val="25000"/>
                            </a:schemeClr>
                          </a:solidFill>
                        </a:rPr>
                        <a:t>Five</a:t>
                      </a:r>
                      <a:r>
                        <a:rPr lang="en-GB" sz="1100" baseline="0" dirty="0">
                          <a:solidFill>
                            <a:schemeClr val="tx1">
                              <a:lumMod val="75000"/>
                              <a:lumOff val="25000"/>
                            </a:schemeClr>
                          </a:solidFill>
                        </a:rPr>
                        <a:t> or more days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2330">
                <a:tc>
                  <a:txBody>
                    <a:bodyPr/>
                    <a:lstStyle/>
                    <a:p>
                      <a:r>
                        <a:rPr lang="en-GB" sz="1100" dirty="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9720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dirty="0"/>
              <a:t>Compared to last year, responses on this question have remained similar, with the exception of out of school clubs, which has increased from 31% to 36%. </a:t>
            </a:r>
          </a:p>
        </p:txBody>
      </p:sp>
      <p:graphicFrame>
        <p:nvGraphicFramePr>
          <p:cNvPr id="6" name="Content Placeholder 6"/>
          <p:cNvGraphicFramePr>
            <a:graphicFrameLocks/>
          </p:cNvGraphicFramePr>
          <p:nvPr>
            <p:extLst>
              <p:ext uri="{D42A27DB-BD31-4B8C-83A1-F6EECF244321}">
                <p14:modId xmlns:p14="http://schemas.microsoft.com/office/powerpoint/2010/main" val="1934800940"/>
              </p:ext>
            </p:extLst>
          </p:nvPr>
        </p:nvGraphicFramePr>
        <p:xfrm>
          <a:off x="1443870" y="1080000"/>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2022 n=2,433, 2023 n=2,373, 2024 n=2,568. </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172667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dirty="0"/>
              <a:t>Year 6 are more likely to participate in clubs not associated with school, with their friends after school, or by themselves compared to Year 4. Year 4 are more likely to participate in school clubs. </a:t>
            </a:r>
          </a:p>
        </p:txBody>
      </p:sp>
      <p:graphicFrame>
        <p:nvGraphicFramePr>
          <p:cNvPr id="6" name="Content Placeholder 6"/>
          <p:cNvGraphicFramePr>
            <a:graphicFrameLocks/>
          </p:cNvGraphicFramePr>
          <p:nvPr>
            <p:extLst>
              <p:ext uri="{D42A27DB-BD31-4B8C-83A1-F6EECF244321}">
                <p14:modId xmlns:p14="http://schemas.microsoft.com/office/powerpoint/2010/main" val="4134944068"/>
              </p:ext>
            </p:extLst>
          </p:nvPr>
        </p:nvGraphicFramePr>
        <p:xfrm>
          <a:off x="1443870" y="1282691"/>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n=2,568.</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4063524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600" y="180000"/>
            <a:ext cx="11821782" cy="900000"/>
          </a:xfrm>
        </p:spPr>
        <p:txBody>
          <a:bodyPr vert="horz" lIns="91440" tIns="45720" rIns="91440" bIns="45720" rtlCol="0" anchor="t">
            <a:normAutofit/>
          </a:bodyPr>
          <a:lstStyle/>
          <a:p>
            <a:r>
              <a:rPr lang="en-GB" sz="1600" dirty="0"/>
              <a:t>Pupils with a disability are the most likely cohort to participate in school clubs. FSM and young careers are more likely than other cohorts to participate in physical activities by themselves.</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Who do you normally do physical activity with?</a:t>
            </a:r>
          </a:p>
        </p:txBody>
      </p:sp>
      <p:graphicFrame>
        <p:nvGraphicFramePr>
          <p:cNvPr id="6" name="Table 5"/>
          <p:cNvGraphicFramePr>
            <a:graphicFrameLocks noGrp="1"/>
          </p:cNvGraphicFramePr>
          <p:nvPr>
            <p:extLst>
              <p:ext uri="{D42A27DB-BD31-4B8C-83A1-F6EECF244321}">
                <p14:modId xmlns:p14="http://schemas.microsoft.com/office/powerpoint/2010/main" val="3868328707"/>
              </p:ext>
            </p:extLst>
          </p:nvPr>
        </p:nvGraphicFramePr>
        <p:xfrm>
          <a:off x="531362" y="938435"/>
          <a:ext cx="11101838" cy="2368645"/>
        </p:xfrm>
        <a:graphic>
          <a:graphicData uri="http://schemas.openxmlformats.org/drawingml/2006/table">
            <a:tbl>
              <a:tblPr firstRow="1" bandRow="1">
                <a:tableStyleId>{5940675A-B579-460E-94D1-54222C63F5DA}</a:tableStyleId>
              </a:tblPr>
              <a:tblGrid>
                <a:gridCol w="1555002">
                  <a:extLst>
                    <a:ext uri="{9D8B030D-6E8A-4147-A177-3AD203B41FA5}">
                      <a16:colId xmlns:a16="http://schemas.microsoft.com/office/drawing/2014/main" val="20000"/>
                    </a:ext>
                  </a:extLst>
                </a:gridCol>
                <a:gridCol w="1618844">
                  <a:extLst>
                    <a:ext uri="{9D8B030D-6E8A-4147-A177-3AD203B41FA5}">
                      <a16:colId xmlns:a16="http://schemas.microsoft.com/office/drawing/2014/main" val="20001"/>
                    </a:ext>
                  </a:extLst>
                </a:gridCol>
                <a:gridCol w="1612472">
                  <a:extLst>
                    <a:ext uri="{9D8B030D-6E8A-4147-A177-3AD203B41FA5}">
                      <a16:colId xmlns:a16="http://schemas.microsoft.com/office/drawing/2014/main" val="2151823823"/>
                    </a:ext>
                  </a:extLst>
                </a:gridCol>
                <a:gridCol w="1612472">
                  <a:extLst>
                    <a:ext uri="{9D8B030D-6E8A-4147-A177-3AD203B41FA5}">
                      <a16:colId xmlns:a16="http://schemas.microsoft.com/office/drawing/2014/main" val="1292494938"/>
                    </a:ext>
                  </a:extLst>
                </a:gridCol>
                <a:gridCol w="1504975">
                  <a:extLst>
                    <a:ext uri="{9D8B030D-6E8A-4147-A177-3AD203B41FA5}">
                      <a16:colId xmlns:a16="http://schemas.microsoft.com/office/drawing/2014/main" val="20003"/>
                    </a:ext>
                  </a:extLst>
                </a:gridCol>
                <a:gridCol w="1478100">
                  <a:extLst>
                    <a:ext uri="{9D8B030D-6E8A-4147-A177-3AD203B41FA5}">
                      <a16:colId xmlns:a16="http://schemas.microsoft.com/office/drawing/2014/main" val="20005"/>
                    </a:ext>
                  </a:extLst>
                </a:gridCol>
                <a:gridCol w="1719973">
                  <a:extLst>
                    <a:ext uri="{9D8B030D-6E8A-4147-A177-3AD203B41FA5}">
                      <a16:colId xmlns:a16="http://schemas.microsoft.com/office/drawing/2014/main" val="20007"/>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37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8373">
                <a:tc>
                  <a:txBody>
                    <a:bodyPr/>
                    <a:lstStyle/>
                    <a:p>
                      <a:r>
                        <a:rPr lang="en-GB" sz="1100" dirty="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8373">
                <a:tc>
                  <a:txBody>
                    <a:bodyPr/>
                    <a:lstStyle/>
                    <a:p>
                      <a:r>
                        <a:rPr lang="en-GB" sz="1100" dirty="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48373">
                <a:tc>
                  <a:txBody>
                    <a:bodyPr/>
                    <a:lstStyle/>
                    <a:p>
                      <a:r>
                        <a:rPr lang="en-GB" sz="1100" dirty="0">
                          <a:solidFill>
                            <a:schemeClr val="tx1">
                              <a:lumMod val="75000"/>
                              <a:lumOff val="25000"/>
                            </a:schemeClr>
                          </a:solidFill>
                        </a:rPr>
                        <a:t>Friends</a:t>
                      </a:r>
                      <a:r>
                        <a:rPr lang="en-GB" sz="1100" baseline="0" dirty="0">
                          <a:solidFill>
                            <a:schemeClr val="tx1">
                              <a:lumMod val="75000"/>
                              <a:lumOff val="25000"/>
                            </a:schemeClr>
                          </a:solidFill>
                        </a:rPr>
                        <a:t> after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48373">
                <a:tc>
                  <a:txBody>
                    <a:bodyPr/>
                    <a:lstStyle/>
                    <a:p>
                      <a:r>
                        <a:rPr lang="en-GB" sz="1100" dirty="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48373">
                <a:tc>
                  <a:txBody>
                    <a:bodyPr/>
                    <a:lstStyle/>
                    <a:p>
                      <a:r>
                        <a:rPr lang="en-GB" sz="1100" dirty="0">
                          <a:solidFill>
                            <a:schemeClr val="tx1">
                              <a:lumMod val="75000"/>
                              <a:lumOff val="25000"/>
                            </a:schemeClr>
                          </a:solidFill>
                        </a:rPr>
                        <a:t>Out of school</a:t>
                      </a:r>
                      <a:r>
                        <a:rPr lang="en-GB" sz="1100" baseline="0" dirty="0">
                          <a:solidFill>
                            <a:schemeClr val="tx1">
                              <a:lumMod val="75000"/>
                              <a:lumOff val="25000"/>
                            </a:schemeClr>
                          </a:solidFill>
                        </a:rPr>
                        <a:t> clubs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6005">
                <a:tc>
                  <a:txBody>
                    <a:bodyPr/>
                    <a:lstStyle/>
                    <a:p>
                      <a:r>
                        <a:rPr lang="en-GB" sz="1100" dirty="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8373">
                <a:tc>
                  <a:txBody>
                    <a:bodyPr/>
                    <a:lstStyle/>
                    <a:p>
                      <a:r>
                        <a:rPr lang="en-GB" sz="11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4215500729"/>
              </p:ext>
            </p:extLst>
          </p:nvPr>
        </p:nvGraphicFramePr>
        <p:xfrm>
          <a:off x="531362" y="3475653"/>
          <a:ext cx="11101838" cy="2499360"/>
        </p:xfrm>
        <a:graphic>
          <a:graphicData uri="http://schemas.openxmlformats.org/drawingml/2006/table">
            <a:tbl>
              <a:tblPr firstRow="1" bandRow="1">
                <a:tableStyleId>{5940675A-B579-460E-94D1-54222C63F5DA}</a:tableStyleId>
              </a:tblPr>
              <a:tblGrid>
                <a:gridCol w="1553990">
                  <a:extLst>
                    <a:ext uri="{9D8B030D-6E8A-4147-A177-3AD203B41FA5}">
                      <a16:colId xmlns:a16="http://schemas.microsoft.com/office/drawing/2014/main" val="3211305214"/>
                    </a:ext>
                  </a:extLst>
                </a:gridCol>
                <a:gridCol w="1617790">
                  <a:extLst>
                    <a:ext uri="{9D8B030D-6E8A-4147-A177-3AD203B41FA5}">
                      <a16:colId xmlns:a16="http://schemas.microsoft.com/office/drawing/2014/main" val="4219916319"/>
                    </a:ext>
                  </a:extLst>
                </a:gridCol>
                <a:gridCol w="1611423">
                  <a:extLst>
                    <a:ext uri="{9D8B030D-6E8A-4147-A177-3AD203B41FA5}">
                      <a16:colId xmlns:a16="http://schemas.microsoft.com/office/drawing/2014/main" val="3975461428"/>
                    </a:ext>
                  </a:extLst>
                </a:gridCol>
                <a:gridCol w="1611423">
                  <a:extLst>
                    <a:ext uri="{9D8B030D-6E8A-4147-A177-3AD203B41FA5}">
                      <a16:colId xmlns:a16="http://schemas.microsoft.com/office/drawing/2014/main" val="1391230214"/>
                    </a:ext>
                  </a:extLst>
                </a:gridCol>
                <a:gridCol w="1503995">
                  <a:extLst>
                    <a:ext uri="{9D8B030D-6E8A-4147-A177-3AD203B41FA5}">
                      <a16:colId xmlns:a16="http://schemas.microsoft.com/office/drawing/2014/main" val="3579013838"/>
                    </a:ext>
                  </a:extLst>
                </a:gridCol>
                <a:gridCol w="1454082">
                  <a:extLst>
                    <a:ext uri="{9D8B030D-6E8A-4147-A177-3AD203B41FA5}">
                      <a16:colId xmlns:a16="http://schemas.microsoft.com/office/drawing/2014/main" val="1817139087"/>
                    </a:ext>
                  </a:extLst>
                </a:gridCol>
                <a:gridCol w="1749135">
                  <a:extLst>
                    <a:ext uri="{9D8B030D-6E8A-4147-A177-3AD203B41FA5}">
                      <a16:colId xmlns:a16="http://schemas.microsoft.com/office/drawing/2014/main" val="4093331385"/>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4837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2006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48373">
                <a:tc>
                  <a:txBody>
                    <a:bodyPr/>
                    <a:lstStyle/>
                    <a:p>
                      <a:r>
                        <a:rPr lang="en-GB" sz="1100" dirty="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48373">
                <a:tc>
                  <a:txBody>
                    <a:bodyPr/>
                    <a:lstStyle/>
                    <a:p>
                      <a:r>
                        <a:rPr lang="en-GB" sz="1100" dirty="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46942836"/>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Friends</a:t>
                      </a:r>
                      <a:r>
                        <a:rPr lang="en-GB" sz="1100" baseline="0" dirty="0">
                          <a:solidFill>
                            <a:schemeClr val="tx1">
                              <a:lumMod val="75000"/>
                              <a:lumOff val="25000"/>
                            </a:schemeClr>
                          </a:solidFill>
                        </a:rPr>
                        <a:t> after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48373">
                <a:tc>
                  <a:txBody>
                    <a:bodyPr/>
                    <a:lstStyle/>
                    <a:p>
                      <a:r>
                        <a:rPr lang="en-GB" sz="1100" dirty="0">
                          <a:solidFill>
                            <a:schemeClr val="tx1">
                              <a:lumMod val="75000"/>
                              <a:lumOff val="25000"/>
                            </a:schemeClr>
                          </a:solidFill>
                        </a:rPr>
                        <a:t>Out of school</a:t>
                      </a:r>
                      <a:r>
                        <a:rPr lang="en-GB" sz="1100" baseline="0" dirty="0">
                          <a:solidFill>
                            <a:schemeClr val="tx1">
                              <a:lumMod val="75000"/>
                              <a:lumOff val="25000"/>
                            </a:schemeClr>
                          </a:solidFill>
                        </a:rPr>
                        <a:t> clubs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48373">
                <a:tc>
                  <a:txBody>
                    <a:bodyPr/>
                    <a:lstStyle/>
                    <a:p>
                      <a:r>
                        <a:rPr lang="en-GB" sz="1100" dirty="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48373">
                <a:tc>
                  <a:txBody>
                    <a:bodyPr/>
                    <a:lstStyle/>
                    <a:p>
                      <a:r>
                        <a:rPr lang="en-GB" sz="11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bl>
          </a:graphicData>
        </a:graphic>
      </p:graphicFrame>
    </p:spTree>
    <p:extLst>
      <p:ext uri="{BB962C8B-B14F-4D97-AF65-F5344CB8AC3E}">
        <p14:creationId xmlns:p14="http://schemas.microsoft.com/office/powerpoint/2010/main" val="3820323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373254" cy="900000"/>
          </a:xfrm>
        </p:spPr>
        <p:txBody>
          <a:bodyPr anchor="t" anchorCtr="0">
            <a:normAutofit/>
          </a:bodyPr>
          <a:lstStyle/>
          <a:p>
            <a:r>
              <a:rPr lang="en-GB" sz="1600" dirty="0"/>
              <a:t>76% of pupils are exercising for more than 30 minutes each day. Ethnic minority groups (14%), those with English as a second language (12%) and FSM pupils (12%) are the most likely to be doing less than 30 minutes of physical activity a day (compared to 9% overall).</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On an average day how long do you spend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undertaking physical activity, 2022 n=2,433, 2023 n=2,373, 2024 n=2,568.</a:t>
            </a:r>
            <a:endParaRPr lang="en-GB" sz="1000" dirty="0">
              <a:solidFill>
                <a:srgbClr val="002060"/>
              </a:solidFill>
              <a:latin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3696805133"/>
              </p:ext>
            </p:extLst>
          </p:nvPr>
        </p:nvGraphicFramePr>
        <p:xfrm>
          <a:off x="183020" y="990090"/>
          <a:ext cx="4807269" cy="432121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3" name="Table 2"/>
          <p:cNvGraphicFramePr>
            <a:graphicFrameLocks noGrp="1"/>
          </p:cNvGraphicFramePr>
          <p:nvPr>
            <p:extLst>
              <p:ext uri="{D42A27DB-BD31-4B8C-83A1-F6EECF244321}">
                <p14:modId xmlns:p14="http://schemas.microsoft.com/office/powerpoint/2010/main" val="2906337963"/>
              </p:ext>
            </p:extLst>
          </p:nvPr>
        </p:nvGraphicFramePr>
        <p:xfrm>
          <a:off x="5218612" y="1079999"/>
          <a:ext cx="6414591" cy="2281844"/>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773230">
                  <a:extLst>
                    <a:ext uri="{9D8B030D-6E8A-4147-A177-3AD203B41FA5}">
                      <a16:colId xmlns:a16="http://schemas.microsoft.com/office/drawing/2014/main" val="20001"/>
                    </a:ext>
                  </a:extLst>
                </a:gridCol>
                <a:gridCol w="770810">
                  <a:extLst>
                    <a:ext uri="{9D8B030D-6E8A-4147-A177-3AD203B41FA5}">
                      <a16:colId xmlns:a16="http://schemas.microsoft.com/office/drawing/2014/main" val="20002"/>
                    </a:ext>
                  </a:extLst>
                </a:gridCol>
                <a:gridCol w="772018">
                  <a:extLst>
                    <a:ext uri="{9D8B030D-6E8A-4147-A177-3AD203B41FA5}">
                      <a16:colId xmlns:a16="http://schemas.microsoft.com/office/drawing/2014/main" val="20003"/>
                    </a:ext>
                  </a:extLst>
                </a:gridCol>
                <a:gridCol w="772018">
                  <a:extLst>
                    <a:ext uri="{9D8B030D-6E8A-4147-A177-3AD203B41FA5}">
                      <a16:colId xmlns:a16="http://schemas.microsoft.com/office/drawing/2014/main" val="20004"/>
                    </a:ext>
                  </a:extLst>
                </a:gridCol>
                <a:gridCol w="772018">
                  <a:extLst>
                    <a:ext uri="{9D8B030D-6E8A-4147-A177-3AD203B41FA5}">
                      <a16:colId xmlns:a16="http://schemas.microsoft.com/office/drawing/2014/main" val="20005"/>
                    </a:ext>
                  </a:extLst>
                </a:gridCol>
                <a:gridCol w="772018">
                  <a:extLst>
                    <a:ext uri="{9D8B030D-6E8A-4147-A177-3AD203B41FA5}">
                      <a16:colId xmlns:a16="http://schemas.microsoft.com/office/drawing/2014/main" val="20006"/>
                    </a:ext>
                  </a:extLst>
                </a:gridCol>
              </a:tblGrid>
              <a:tr h="410362">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914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9011">
                <a:tc>
                  <a:txBody>
                    <a:bodyPr/>
                    <a:lstStyle/>
                    <a:p>
                      <a:r>
                        <a:rPr lang="en-GB" sz="1100" dirty="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9011">
                <a:tc>
                  <a:txBody>
                    <a:bodyPr/>
                    <a:lstStyle/>
                    <a:p>
                      <a:r>
                        <a:rPr lang="en-GB" sz="1100" dirty="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9011">
                <a:tc>
                  <a:txBody>
                    <a:bodyPr/>
                    <a:lstStyle/>
                    <a:p>
                      <a:r>
                        <a:rPr lang="en-GB" sz="1100" dirty="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9011">
                <a:tc>
                  <a:txBody>
                    <a:bodyPr/>
                    <a:lstStyle/>
                    <a:p>
                      <a:r>
                        <a:rPr lang="en-GB" sz="1100" dirty="0">
                          <a:solidFill>
                            <a:schemeClr val="tx1">
                              <a:lumMod val="75000"/>
                              <a:lumOff val="25000"/>
                            </a:schemeClr>
                          </a:solidFill>
                        </a:rPr>
                        <a:t>I</a:t>
                      </a:r>
                      <a:r>
                        <a:rPr lang="en-GB" sz="1100" baseline="0" dirty="0">
                          <a:solidFill>
                            <a:schemeClr val="tx1">
                              <a:lumMod val="75000"/>
                              <a:lumOff val="25000"/>
                            </a:schemeClr>
                          </a:solidFill>
                        </a:rPr>
                        <a:t> don’t know</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latin typeface="+mn-lt"/>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50370675"/>
              </p:ext>
            </p:extLst>
          </p:nvPr>
        </p:nvGraphicFramePr>
        <p:xfrm>
          <a:off x="5210066" y="3504381"/>
          <a:ext cx="6423135" cy="2360380"/>
        </p:xfrm>
        <a:graphic>
          <a:graphicData uri="http://schemas.openxmlformats.org/drawingml/2006/table">
            <a:tbl>
              <a:tblPr firstRow="1" bandRow="1">
                <a:tableStyleId>{5940675A-B579-460E-94D1-54222C63F5DA}</a:tableStyleId>
              </a:tblPr>
              <a:tblGrid>
                <a:gridCol w="1769252">
                  <a:extLst>
                    <a:ext uri="{9D8B030D-6E8A-4147-A177-3AD203B41FA5}">
                      <a16:colId xmlns:a16="http://schemas.microsoft.com/office/drawing/2014/main" val="20000"/>
                    </a:ext>
                  </a:extLst>
                </a:gridCol>
                <a:gridCol w="812904">
                  <a:extLst>
                    <a:ext uri="{9D8B030D-6E8A-4147-A177-3AD203B41FA5}">
                      <a16:colId xmlns:a16="http://schemas.microsoft.com/office/drawing/2014/main" val="20001"/>
                    </a:ext>
                  </a:extLst>
                </a:gridCol>
                <a:gridCol w="772957">
                  <a:extLst>
                    <a:ext uri="{9D8B030D-6E8A-4147-A177-3AD203B41FA5}">
                      <a16:colId xmlns:a16="http://schemas.microsoft.com/office/drawing/2014/main" val="20002"/>
                    </a:ext>
                  </a:extLst>
                </a:gridCol>
                <a:gridCol w="703629">
                  <a:extLst>
                    <a:ext uri="{9D8B030D-6E8A-4147-A177-3AD203B41FA5}">
                      <a16:colId xmlns:a16="http://schemas.microsoft.com/office/drawing/2014/main" val="20003"/>
                    </a:ext>
                  </a:extLst>
                </a:gridCol>
                <a:gridCol w="828666">
                  <a:extLst>
                    <a:ext uri="{9D8B030D-6E8A-4147-A177-3AD203B41FA5}">
                      <a16:colId xmlns:a16="http://schemas.microsoft.com/office/drawing/2014/main" val="20004"/>
                    </a:ext>
                  </a:extLst>
                </a:gridCol>
                <a:gridCol w="803168">
                  <a:extLst>
                    <a:ext uri="{9D8B030D-6E8A-4147-A177-3AD203B41FA5}">
                      <a16:colId xmlns:a16="http://schemas.microsoft.com/office/drawing/2014/main" val="20005"/>
                    </a:ext>
                  </a:extLst>
                </a:gridCol>
                <a:gridCol w="732559">
                  <a:extLst>
                    <a:ext uri="{9D8B030D-6E8A-4147-A177-3AD203B41FA5}">
                      <a16:colId xmlns:a16="http://schemas.microsoft.com/office/drawing/2014/main" val="20006"/>
                    </a:ext>
                  </a:extLst>
                </a:gridCol>
              </a:tblGrid>
              <a:tr h="53966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523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2006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6735">
                <a:tc>
                  <a:txBody>
                    <a:bodyPr/>
                    <a:lstStyle/>
                    <a:p>
                      <a:r>
                        <a:rPr lang="en-GB" sz="1100" dirty="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6735">
                <a:tc>
                  <a:txBody>
                    <a:bodyPr/>
                    <a:lstStyle/>
                    <a:p>
                      <a:r>
                        <a:rPr lang="en-GB" sz="1100" dirty="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6735">
                <a:tc>
                  <a:txBody>
                    <a:bodyPr/>
                    <a:lstStyle/>
                    <a:p>
                      <a:r>
                        <a:rPr lang="en-GB" sz="1100" dirty="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76735">
                <a:tc>
                  <a:txBody>
                    <a:bodyPr/>
                    <a:lstStyle/>
                    <a:p>
                      <a:r>
                        <a:rPr lang="en-GB" sz="1100" dirty="0">
                          <a:solidFill>
                            <a:schemeClr val="tx1">
                              <a:lumMod val="75000"/>
                              <a:lumOff val="25000"/>
                            </a:schemeClr>
                          </a:solidFill>
                        </a:rPr>
                        <a:t>I</a:t>
                      </a:r>
                      <a:r>
                        <a:rPr lang="en-GB" sz="1100" baseline="0" dirty="0">
                          <a:solidFill>
                            <a:schemeClr val="tx1">
                              <a:lumMod val="75000"/>
                              <a:lumOff val="25000"/>
                            </a:schemeClr>
                          </a:solidFill>
                        </a:rPr>
                        <a:t> don’t know</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642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(2) - CYPP key indicators</a:t>
            </a:r>
          </a:p>
        </p:txBody>
      </p:sp>
      <p:sp>
        <p:nvSpPr>
          <p:cNvPr id="3" name="Content Placeholder 2"/>
          <p:cNvSpPr>
            <a:spLocks noGrp="1"/>
          </p:cNvSpPr>
          <p:nvPr>
            <p:ph idx="1"/>
          </p:nvPr>
        </p:nvSpPr>
        <p:spPr>
          <a:xfrm>
            <a:off x="5354817" y="924878"/>
            <a:ext cx="5528769" cy="2761036"/>
          </a:xfrm>
        </p:spPr>
        <p:txBody>
          <a:bodyPr>
            <a:noAutofit/>
          </a:bodyPr>
          <a:lstStyle/>
          <a:p>
            <a:pPr marL="0" indent="0">
              <a:lnSpc>
                <a:spcPct val="100000"/>
              </a:lnSpc>
              <a:spcBef>
                <a:spcPts val="600"/>
              </a:spcBef>
              <a:spcAft>
                <a:spcPts val="600"/>
              </a:spcAft>
              <a:buNone/>
            </a:pPr>
            <a:r>
              <a:rPr lang="en-GB" sz="1600" i="1" dirty="0"/>
              <a:t>CYPP-1: </a:t>
            </a:r>
            <a:r>
              <a:rPr lang="en-GB" sz="1600" b="1" dirty="0"/>
              <a:t>On which days did you do any physical activity in the last 7 days? </a:t>
            </a:r>
          </a:p>
          <a:p>
            <a:pPr marL="0" indent="0">
              <a:lnSpc>
                <a:spcPct val="100000"/>
              </a:lnSpc>
              <a:spcBef>
                <a:spcPts val="600"/>
              </a:spcBef>
              <a:spcAft>
                <a:spcPts val="600"/>
              </a:spcAft>
              <a:buNone/>
            </a:pPr>
            <a:r>
              <a:rPr lang="en-GB" sz="1400" dirty="0">
                <a:solidFill>
                  <a:srgbClr val="404040"/>
                </a:solidFill>
              </a:rPr>
              <a:t>The majority of pupils (97%) had at least one day of activity over the past 7 days. Year 4 exercise on average 4.2 days in a 7-day period, with Year 6 slightly more at 4.6 days. 51% of boys exercise five or more days, compared to 43% of girls. </a:t>
            </a:r>
          </a:p>
          <a:p>
            <a:pPr marL="0" indent="0">
              <a:lnSpc>
                <a:spcPct val="100000"/>
              </a:lnSpc>
              <a:spcBef>
                <a:spcPts val="600"/>
              </a:spcBef>
              <a:spcAft>
                <a:spcPts val="600"/>
              </a:spcAft>
              <a:buNone/>
            </a:pPr>
            <a:r>
              <a:rPr lang="en-GB" sz="1400" dirty="0">
                <a:solidFill>
                  <a:srgbClr val="404040"/>
                </a:solidFill>
              </a:rPr>
              <a:t>(See slide 45 for more details).</a:t>
            </a:r>
            <a:endParaRPr lang="en-GB" sz="1400" dirty="0">
              <a:solidFill>
                <a:srgbClr val="FF0000"/>
              </a:solidFill>
            </a:endParaRPr>
          </a:p>
          <a:p>
            <a:pPr marL="0" indent="0">
              <a:lnSpc>
                <a:spcPct val="100000"/>
              </a:lnSpc>
              <a:spcBef>
                <a:spcPts val="600"/>
              </a:spcBef>
              <a:spcAft>
                <a:spcPts val="600"/>
              </a:spcAft>
              <a:buNone/>
            </a:pPr>
            <a:r>
              <a:rPr lang="en-GB" sz="1400" dirty="0"/>
              <a:t> </a:t>
            </a:r>
          </a:p>
        </p:txBody>
      </p:sp>
      <p:sp>
        <p:nvSpPr>
          <p:cNvPr id="5" name="Content Placeholder 2"/>
          <p:cNvSpPr txBox="1">
            <a:spLocks/>
          </p:cNvSpPr>
          <p:nvPr/>
        </p:nvSpPr>
        <p:spPr>
          <a:xfrm>
            <a:off x="513028" y="4185645"/>
            <a:ext cx="6555738" cy="219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CYPP-2: </a:t>
            </a:r>
            <a:r>
              <a:rPr lang="en-GB" sz="1600" b="1" dirty="0"/>
              <a:t>Have you been bullied at or near school in the last 12 months?</a:t>
            </a:r>
          </a:p>
          <a:p>
            <a:pPr marL="0" indent="0">
              <a:lnSpc>
                <a:spcPct val="100000"/>
              </a:lnSpc>
              <a:spcBef>
                <a:spcPts val="600"/>
              </a:spcBef>
              <a:spcAft>
                <a:spcPts val="600"/>
              </a:spcAft>
              <a:buNone/>
            </a:pPr>
            <a:r>
              <a:rPr lang="en-GB" sz="1400" dirty="0">
                <a:solidFill>
                  <a:srgbClr val="404040"/>
                </a:solidFill>
              </a:rPr>
              <a:t>Overall, 31% of pupils have experienced being bullied.</a:t>
            </a:r>
          </a:p>
          <a:p>
            <a:pPr marL="0" indent="0">
              <a:lnSpc>
                <a:spcPct val="100000"/>
              </a:lnSpc>
              <a:spcBef>
                <a:spcPts val="600"/>
              </a:spcBef>
              <a:spcAft>
                <a:spcPts val="600"/>
              </a:spcAft>
              <a:buNone/>
            </a:pPr>
            <a:r>
              <a:rPr lang="en-GB" sz="1400" dirty="0">
                <a:solidFill>
                  <a:srgbClr val="404040"/>
                </a:solidFill>
              </a:rPr>
              <a:t>Groups reporting a higher-than-average incidence of bullying are SEN (47%), those with a disability or long-standing illness (39%), FSM (39%), Young Carers (37%), those who speak English as a second language (34%), girls (33%), ethnic minority groups (32%) and Year 4 (32%). </a:t>
            </a:r>
          </a:p>
          <a:p>
            <a:pPr marL="0" indent="0">
              <a:lnSpc>
                <a:spcPct val="100000"/>
              </a:lnSpc>
              <a:spcBef>
                <a:spcPts val="600"/>
              </a:spcBef>
              <a:spcAft>
                <a:spcPts val="600"/>
              </a:spcAft>
              <a:buNone/>
            </a:pPr>
            <a:r>
              <a:rPr lang="en-GB" sz="1400" dirty="0">
                <a:solidFill>
                  <a:srgbClr val="404040"/>
                </a:solidFill>
              </a:rPr>
              <a:t>(See slide 57 for more details).</a:t>
            </a:r>
          </a:p>
        </p:txBody>
      </p:sp>
      <p:sp>
        <p:nvSpPr>
          <p:cNvPr id="9" name="TextBox 8"/>
          <p:cNvSpPr txBox="1"/>
          <p:nvPr/>
        </p:nvSpPr>
        <p:spPr>
          <a:xfrm>
            <a:off x="183019" y="6575335"/>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2022 n=2,502, 2023 n=2,453, 2024 n=2,640.</a:t>
            </a:r>
          </a:p>
        </p:txBody>
      </p:sp>
      <p:graphicFrame>
        <p:nvGraphicFramePr>
          <p:cNvPr id="8" name="Chart 7">
            <a:extLst>
              <a:ext uri="{FF2B5EF4-FFF2-40B4-BE49-F238E27FC236}">
                <a16:creationId xmlns:a16="http://schemas.microsoft.com/office/drawing/2014/main" id="{AAFD695E-B054-40AF-93DB-0A027208BAEC}"/>
              </a:ext>
            </a:extLst>
          </p:cNvPr>
          <p:cNvGraphicFramePr/>
          <p:nvPr>
            <p:extLst>
              <p:ext uri="{D42A27DB-BD31-4B8C-83A1-F6EECF244321}">
                <p14:modId xmlns:p14="http://schemas.microsoft.com/office/powerpoint/2010/main" val="4049941136"/>
              </p:ext>
            </p:extLst>
          </p:nvPr>
        </p:nvGraphicFramePr>
        <p:xfrm>
          <a:off x="7140168" y="3457814"/>
          <a:ext cx="4906331" cy="292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60AF77BD-8851-4C97-836D-3D0AB3A9E998}"/>
              </a:ext>
            </a:extLst>
          </p:cNvPr>
          <p:cNvGraphicFramePr>
            <a:graphicFrameLocks/>
          </p:cNvGraphicFramePr>
          <p:nvPr>
            <p:extLst>
              <p:ext uri="{D42A27DB-BD31-4B8C-83A1-F6EECF244321}">
                <p14:modId xmlns:p14="http://schemas.microsoft.com/office/powerpoint/2010/main" val="3311872858"/>
              </p:ext>
            </p:extLst>
          </p:nvPr>
        </p:nvGraphicFramePr>
        <p:xfrm>
          <a:off x="421143" y="1079999"/>
          <a:ext cx="4630690" cy="2924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204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825960" cy="900000"/>
          </a:xfrm>
        </p:spPr>
        <p:txBody>
          <a:bodyPr anchor="t" anchorCtr="0">
            <a:normAutofit/>
          </a:bodyPr>
          <a:lstStyle/>
          <a:p>
            <a:r>
              <a:rPr lang="en-GB" sz="1600" dirty="0"/>
              <a:t>56% of pupils exercise to a point of showing physical signs (i.e. out of breath, getting hot and tired), boys are more likely to so than girls and SEN pupils are the cohort most likely to agree with this.</a:t>
            </a:r>
            <a:endParaRPr lang="en-GB" sz="1600" dirty="0">
              <a:solidFill>
                <a:srgbClr val="00A79D"/>
              </a:solidFill>
            </a:endParaRPr>
          </a:p>
        </p:txBody>
      </p:sp>
      <p:sp>
        <p:nvSpPr>
          <p:cNvPr id="7" name="TextBox 6"/>
          <p:cNvSpPr txBox="1"/>
          <p:nvPr/>
        </p:nvSpPr>
        <p:spPr>
          <a:xfrm>
            <a:off x="183600" y="6368400"/>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Think about the times you normally do physical activity. Does it make you breathe faster or get hot and tired?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undertaking physical activity, 2022 n=2433, 2023 n=2,373, 2024 n=2,640.</a:t>
            </a:r>
            <a:endParaRPr lang="en-GB" sz="1000" dirty="0">
              <a:solidFill>
                <a:srgbClr val="00206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1559420458"/>
              </p:ext>
            </p:extLst>
          </p:nvPr>
        </p:nvGraphicFramePr>
        <p:xfrm>
          <a:off x="183020" y="836265"/>
          <a:ext cx="4554350" cy="3949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12" name="Table 11"/>
          <p:cNvGraphicFramePr>
            <a:graphicFrameLocks noGrp="1"/>
          </p:cNvGraphicFramePr>
          <p:nvPr>
            <p:extLst>
              <p:ext uri="{D42A27DB-BD31-4B8C-83A1-F6EECF244321}">
                <p14:modId xmlns:p14="http://schemas.microsoft.com/office/powerpoint/2010/main" val="1001777431"/>
              </p:ext>
            </p:extLst>
          </p:nvPr>
        </p:nvGraphicFramePr>
        <p:xfrm>
          <a:off x="5218612" y="1001948"/>
          <a:ext cx="6414590" cy="1823721"/>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25058">
                  <a:extLst>
                    <a:ext uri="{9D8B030D-6E8A-4147-A177-3AD203B41FA5}">
                      <a16:colId xmlns:a16="http://schemas.microsoft.com/office/drawing/2014/main" val="20002"/>
                    </a:ext>
                  </a:extLst>
                </a:gridCol>
                <a:gridCol w="772018">
                  <a:extLst>
                    <a:ext uri="{9D8B030D-6E8A-4147-A177-3AD203B41FA5}">
                      <a16:colId xmlns:a16="http://schemas.microsoft.com/office/drawing/2014/main" val="20003"/>
                    </a:ext>
                  </a:extLst>
                </a:gridCol>
                <a:gridCol w="772018">
                  <a:extLst>
                    <a:ext uri="{9D8B030D-6E8A-4147-A177-3AD203B41FA5}">
                      <a16:colId xmlns:a16="http://schemas.microsoft.com/office/drawing/2014/main" val="20004"/>
                    </a:ext>
                  </a:extLst>
                </a:gridCol>
                <a:gridCol w="772018">
                  <a:extLst>
                    <a:ext uri="{9D8B030D-6E8A-4147-A177-3AD203B41FA5}">
                      <a16:colId xmlns:a16="http://schemas.microsoft.com/office/drawing/2014/main" val="20005"/>
                    </a:ext>
                  </a:extLst>
                </a:gridCol>
                <a:gridCol w="772018">
                  <a:extLst>
                    <a:ext uri="{9D8B030D-6E8A-4147-A177-3AD203B41FA5}">
                      <a16:colId xmlns:a16="http://schemas.microsoft.com/office/drawing/2014/main" val="20006"/>
                    </a:ext>
                  </a:extLst>
                </a:gridCol>
              </a:tblGrid>
              <a:tr h="39009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684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9307">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9307">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9307">
                <a:tc>
                  <a:txBody>
                    <a:bodyPr/>
                    <a:lstStyle/>
                    <a:p>
                      <a:r>
                        <a:rPr lang="en-GB" sz="11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20464764"/>
              </p:ext>
            </p:extLst>
          </p:nvPr>
        </p:nvGraphicFramePr>
        <p:xfrm>
          <a:off x="5218611" y="2966844"/>
          <a:ext cx="6414588" cy="2007681"/>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78735">
                  <a:extLst>
                    <a:ext uri="{9D8B030D-6E8A-4147-A177-3AD203B41FA5}">
                      <a16:colId xmlns:a16="http://schemas.microsoft.com/office/drawing/2014/main" val="20002"/>
                    </a:ext>
                  </a:extLst>
                </a:gridCol>
                <a:gridCol w="708889">
                  <a:extLst>
                    <a:ext uri="{9D8B030D-6E8A-4147-A177-3AD203B41FA5}">
                      <a16:colId xmlns:a16="http://schemas.microsoft.com/office/drawing/2014/main" val="20003"/>
                    </a:ext>
                  </a:extLst>
                </a:gridCol>
                <a:gridCol w="817077">
                  <a:extLst>
                    <a:ext uri="{9D8B030D-6E8A-4147-A177-3AD203B41FA5}">
                      <a16:colId xmlns:a16="http://schemas.microsoft.com/office/drawing/2014/main" val="20004"/>
                    </a:ext>
                  </a:extLst>
                </a:gridCol>
                <a:gridCol w="809172">
                  <a:extLst>
                    <a:ext uri="{9D8B030D-6E8A-4147-A177-3AD203B41FA5}">
                      <a16:colId xmlns:a16="http://schemas.microsoft.com/office/drawing/2014/main" val="20005"/>
                    </a:ext>
                  </a:extLst>
                </a:gridCol>
                <a:gridCol w="699255">
                  <a:extLst>
                    <a:ext uri="{9D8B030D-6E8A-4147-A177-3AD203B41FA5}">
                      <a16:colId xmlns:a16="http://schemas.microsoft.com/office/drawing/2014/main" val="20006"/>
                    </a:ext>
                  </a:extLst>
                </a:gridCol>
              </a:tblGrid>
              <a:tr h="55114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024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2006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4747">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4747">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4747">
                <a:tc>
                  <a:txBody>
                    <a:bodyPr/>
                    <a:lstStyle/>
                    <a:p>
                      <a:r>
                        <a:rPr lang="en-GB" sz="11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7465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59233892"/>
              </p:ext>
            </p:extLst>
          </p:nvPr>
        </p:nvGraphicFramePr>
        <p:xfrm>
          <a:off x="172638" y="932256"/>
          <a:ext cx="5056937" cy="436931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83600" y="180000"/>
            <a:ext cx="11824800" cy="900000"/>
          </a:xfrm>
        </p:spPr>
        <p:txBody>
          <a:bodyPr anchor="t" anchorCtr="0">
            <a:normAutofit/>
          </a:bodyPr>
          <a:lstStyle/>
          <a:p>
            <a:r>
              <a:rPr lang="en-GB" sz="1600" dirty="0"/>
              <a:t>Pupils have a positive attitude towards physical activities with 83% saying they enjoy it ‘a lot’ or ‘quite a lot’. Boys express the most enthusiasm for physical activity, with 57% saying they like it ‘a lot.’ Year 4 are also more enthusiastic than Year 6 about physical activities. </a:t>
            </a:r>
          </a:p>
        </p:txBody>
      </p:sp>
      <p:sp>
        <p:nvSpPr>
          <p:cNvPr id="10" name="TextBox 9"/>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How much do you enjoy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2022 n=2,502, 2023 n=2,453, 2024 n=2,640.</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6" name="Table 5"/>
          <p:cNvGraphicFramePr>
            <a:graphicFrameLocks noGrp="1"/>
          </p:cNvGraphicFramePr>
          <p:nvPr>
            <p:extLst>
              <p:ext uri="{D42A27DB-BD31-4B8C-83A1-F6EECF244321}">
                <p14:modId xmlns:p14="http://schemas.microsoft.com/office/powerpoint/2010/main" val="1472960478"/>
              </p:ext>
            </p:extLst>
          </p:nvPr>
        </p:nvGraphicFramePr>
        <p:xfrm>
          <a:off x="5218612" y="1079999"/>
          <a:ext cx="6414590" cy="2257656"/>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25058">
                  <a:extLst>
                    <a:ext uri="{9D8B030D-6E8A-4147-A177-3AD203B41FA5}">
                      <a16:colId xmlns:a16="http://schemas.microsoft.com/office/drawing/2014/main" val="20002"/>
                    </a:ext>
                  </a:extLst>
                </a:gridCol>
                <a:gridCol w="772018">
                  <a:extLst>
                    <a:ext uri="{9D8B030D-6E8A-4147-A177-3AD203B41FA5}">
                      <a16:colId xmlns:a16="http://schemas.microsoft.com/office/drawing/2014/main" val="20003"/>
                    </a:ext>
                  </a:extLst>
                </a:gridCol>
                <a:gridCol w="772018">
                  <a:extLst>
                    <a:ext uri="{9D8B030D-6E8A-4147-A177-3AD203B41FA5}">
                      <a16:colId xmlns:a16="http://schemas.microsoft.com/office/drawing/2014/main" val="20004"/>
                    </a:ext>
                  </a:extLst>
                </a:gridCol>
                <a:gridCol w="772018">
                  <a:extLst>
                    <a:ext uri="{9D8B030D-6E8A-4147-A177-3AD203B41FA5}">
                      <a16:colId xmlns:a16="http://schemas.microsoft.com/office/drawing/2014/main" val="20005"/>
                    </a:ext>
                  </a:extLst>
                </a:gridCol>
                <a:gridCol w="772018">
                  <a:extLst>
                    <a:ext uri="{9D8B030D-6E8A-4147-A177-3AD203B41FA5}">
                      <a16:colId xmlns:a16="http://schemas.microsoft.com/office/drawing/2014/main" val="20006"/>
                    </a:ext>
                  </a:extLst>
                </a:gridCol>
              </a:tblGrid>
              <a:tr h="40414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537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2964">
                <a:tc>
                  <a:txBody>
                    <a:bodyPr/>
                    <a:lstStyle/>
                    <a:p>
                      <a:r>
                        <a:rPr lang="en-GB" sz="1100" dirty="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2964">
                <a:tc>
                  <a:txBody>
                    <a:bodyPr/>
                    <a:lstStyle/>
                    <a:p>
                      <a:r>
                        <a:rPr lang="en-GB" sz="1100" dirty="0">
                          <a:solidFill>
                            <a:schemeClr val="tx1">
                              <a:lumMod val="75000"/>
                              <a:lumOff val="25000"/>
                            </a:schemeClr>
                          </a:solidFill>
                        </a:rPr>
                        <a:t>Quite</a:t>
                      </a:r>
                      <a:r>
                        <a:rPr lang="en-GB" sz="1100" baseline="0" dirty="0">
                          <a:solidFill>
                            <a:schemeClr val="tx1">
                              <a:lumMod val="75000"/>
                              <a:lumOff val="25000"/>
                            </a:schemeClr>
                          </a:solidFill>
                        </a:rPr>
                        <a:t> a lot</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2964">
                <a:tc>
                  <a:txBody>
                    <a:bodyPr/>
                    <a:lstStyle/>
                    <a:p>
                      <a:r>
                        <a:rPr lang="en-GB" sz="1100" dirty="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2964">
                <a:tc>
                  <a:txBody>
                    <a:bodyPr/>
                    <a:lstStyle/>
                    <a:p>
                      <a:r>
                        <a:rPr lang="en-GB" sz="1100" dirty="0">
                          <a:solidFill>
                            <a:schemeClr val="tx1">
                              <a:lumMod val="75000"/>
                              <a:lumOff val="25000"/>
                            </a:schemeClr>
                          </a:solidFill>
                        </a:rPr>
                        <a:t>Not</a:t>
                      </a:r>
                      <a:r>
                        <a:rPr lang="en-GB" sz="1100" baseline="0" dirty="0">
                          <a:solidFill>
                            <a:schemeClr val="tx1">
                              <a:lumMod val="75000"/>
                              <a:lumOff val="25000"/>
                            </a:schemeClr>
                          </a:solidFill>
                        </a:rPr>
                        <a:t> at all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26349781"/>
              </p:ext>
            </p:extLst>
          </p:nvPr>
        </p:nvGraphicFramePr>
        <p:xfrm>
          <a:off x="5219847" y="3412639"/>
          <a:ext cx="6403625" cy="2415536"/>
        </p:xfrm>
        <a:graphic>
          <a:graphicData uri="http://schemas.openxmlformats.org/drawingml/2006/table">
            <a:tbl>
              <a:tblPr firstRow="1" bandRow="1">
                <a:tableStyleId>{5940675A-B579-460E-94D1-54222C63F5DA}</a:tableStyleId>
              </a:tblPr>
              <a:tblGrid>
                <a:gridCol w="1779432">
                  <a:extLst>
                    <a:ext uri="{9D8B030D-6E8A-4147-A177-3AD203B41FA5}">
                      <a16:colId xmlns:a16="http://schemas.microsoft.com/office/drawing/2014/main" val="20000"/>
                    </a:ext>
                  </a:extLst>
                </a:gridCol>
                <a:gridCol w="817582">
                  <a:extLst>
                    <a:ext uri="{9D8B030D-6E8A-4147-A177-3AD203B41FA5}">
                      <a16:colId xmlns:a16="http://schemas.microsoft.com/office/drawing/2014/main" val="20001"/>
                    </a:ext>
                  </a:extLst>
                </a:gridCol>
                <a:gridCol w="777404">
                  <a:extLst>
                    <a:ext uri="{9D8B030D-6E8A-4147-A177-3AD203B41FA5}">
                      <a16:colId xmlns:a16="http://schemas.microsoft.com/office/drawing/2014/main" val="20002"/>
                    </a:ext>
                  </a:extLst>
                </a:gridCol>
                <a:gridCol w="707678">
                  <a:extLst>
                    <a:ext uri="{9D8B030D-6E8A-4147-A177-3AD203B41FA5}">
                      <a16:colId xmlns:a16="http://schemas.microsoft.com/office/drawing/2014/main" val="20003"/>
                    </a:ext>
                  </a:extLst>
                </a:gridCol>
                <a:gridCol w="831134">
                  <a:extLst>
                    <a:ext uri="{9D8B030D-6E8A-4147-A177-3AD203B41FA5}">
                      <a16:colId xmlns:a16="http://schemas.microsoft.com/office/drawing/2014/main" val="20004"/>
                    </a:ext>
                  </a:extLst>
                </a:gridCol>
                <a:gridCol w="798913">
                  <a:extLst>
                    <a:ext uri="{9D8B030D-6E8A-4147-A177-3AD203B41FA5}">
                      <a16:colId xmlns:a16="http://schemas.microsoft.com/office/drawing/2014/main" val="20005"/>
                    </a:ext>
                  </a:extLst>
                </a:gridCol>
                <a:gridCol w="691482">
                  <a:extLst>
                    <a:ext uri="{9D8B030D-6E8A-4147-A177-3AD203B41FA5}">
                      <a16:colId xmlns:a16="http://schemas.microsoft.com/office/drawing/2014/main" val="20006"/>
                    </a:ext>
                  </a:extLst>
                </a:gridCol>
              </a:tblGrid>
              <a:tr h="55941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384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0524">
                <a:tc>
                  <a:txBody>
                    <a:bodyPr/>
                    <a:lstStyle/>
                    <a:p>
                      <a:r>
                        <a:rPr lang="en-GB" sz="1100" dirty="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0524">
                <a:tc>
                  <a:txBody>
                    <a:bodyPr/>
                    <a:lstStyle/>
                    <a:p>
                      <a:r>
                        <a:rPr lang="en-GB" sz="1100" dirty="0">
                          <a:solidFill>
                            <a:schemeClr val="tx1">
                              <a:lumMod val="75000"/>
                              <a:lumOff val="25000"/>
                            </a:schemeClr>
                          </a:solidFill>
                        </a:rPr>
                        <a:t>Quite</a:t>
                      </a:r>
                      <a:r>
                        <a:rPr lang="en-GB" sz="1100" baseline="0" dirty="0">
                          <a:solidFill>
                            <a:schemeClr val="tx1">
                              <a:lumMod val="75000"/>
                              <a:lumOff val="25000"/>
                            </a:schemeClr>
                          </a:solidFill>
                        </a:rPr>
                        <a:t> a lot</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0524">
                <a:tc>
                  <a:txBody>
                    <a:bodyPr/>
                    <a:lstStyle/>
                    <a:p>
                      <a:r>
                        <a:rPr lang="en-GB" sz="1100" dirty="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0524">
                <a:tc>
                  <a:txBody>
                    <a:bodyPr/>
                    <a:lstStyle/>
                    <a:p>
                      <a:r>
                        <a:rPr lang="en-GB" sz="1100" dirty="0">
                          <a:solidFill>
                            <a:schemeClr val="tx1">
                              <a:lumMod val="75000"/>
                              <a:lumOff val="25000"/>
                            </a:schemeClr>
                          </a:solidFill>
                        </a:rPr>
                        <a:t>Not</a:t>
                      </a:r>
                      <a:r>
                        <a:rPr lang="en-GB" sz="1100" baseline="0" dirty="0">
                          <a:solidFill>
                            <a:schemeClr val="tx1">
                              <a:lumMod val="75000"/>
                              <a:lumOff val="25000"/>
                            </a:schemeClr>
                          </a:solidFill>
                        </a:rPr>
                        <a:t> at all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4830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dirty="0"/>
              <a:t>Of those who don’t like exercise, disliking physical exhaustion and preferring to do other things are the main reasons for not enjoying participating in physical activity (47% and 35% respectively). All options have decreased from last year. 16% say that they dislike the activities on offer to them, a new option for this year.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54606023"/>
              </p:ext>
            </p:extLst>
          </p:nvPr>
        </p:nvGraphicFramePr>
        <p:xfrm>
          <a:off x="1653909" y="989211"/>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not undertaking physical activity, 2022 n=450, 2023 n=420, 2024 n=424.</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2860395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dirty="0"/>
              <a:t>Of the top 6 reasons that pupils do not enjoy Physical activity, Year 6 pupils are much more likely than Year 4 pupils to cite these reasons and outperform all primary pupils.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210158509"/>
              </p:ext>
            </p:extLst>
          </p:nvPr>
        </p:nvGraphicFramePr>
        <p:xfrm>
          <a:off x="1653909" y="989211"/>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not undertaking physical activity, n=424</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2497086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5109" y="158577"/>
            <a:ext cx="11821782" cy="492926"/>
          </a:xfrm>
        </p:spPr>
        <p:txBody>
          <a:bodyPr vert="horz" lIns="91440" tIns="45720" rIns="91440" bIns="45720" rtlCol="0" anchor="t">
            <a:normAutofit/>
          </a:bodyPr>
          <a:lstStyle/>
          <a:p>
            <a:r>
              <a:rPr lang="en-GB" sz="1600" dirty="0"/>
              <a:t>More Year 6 pupils are concerned about ‘not being very good at it’ than Year 4. Girls are more concerned about almost all reasons than boys.</a:t>
            </a:r>
          </a:p>
        </p:txBody>
      </p:sp>
      <p:sp>
        <p:nvSpPr>
          <p:cNvPr id="7" name="TextBox 6"/>
          <p:cNvSpPr txBox="1"/>
          <p:nvPr/>
        </p:nvSpPr>
        <p:spPr>
          <a:xfrm>
            <a:off x="183600" y="6605413"/>
            <a:ext cx="9021360"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a:t>
            </a:r>
            <a:endParaRPr lang="en-GB" sz="1000" i="1" dirty="0">
              <a:solidFill>
                <a:srgbClr val="00206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05355479"/>
              </p:ext>
            </p:extLst>
          </p:nvPr>
        </p:nvGraphicFramePr>
        <p:xfrm>
          <a:off x="359920" y="753707"/>
          <a:ext cx="11273282" cy="2664825"/>
        </p:xfrm>
        <a:graphic>
          <a:graphicData uri="http://schemas.openxmlformats.org/drawingml/2006/table">
            <a:tbl>
              <a:tblPr firstRow="1" bandRow="1">
                <a:tableStyleId>{5940675A-B579-460E-94D1-54222C63F5DA}</a:tableStyleId>
              </a:tblPr>
              <a:tblGrid>
                <a:gridCol w="3459210">
                  <a:extLst>
                    <a:ext uri="{9D8B030D-6E8A-4147-A177-3AD203B41FA5}">
                      <a16:colId xmlns:a16="http://schemas.microsoft.com/office/drawing/2014/main" val="20000"/>
                    </a:ext>
                  </a:extLst>
                </a:gridCol>
                <a:gridCol w="976892">
                  <a:extLst>
                    <a:ext uri="{9D8B030D-6E8A-4147-A177-3AD203B41FA5}">
                      <a16:colId xmlns:a16="http://schemas.microsoft.com/office/drawing/2014/main" val="20001"/>
                    </a:ext>
                  </a:extLst>
                </a:gridCol>
                <a:gridCol w="1348544">
                  <a:extLst>
                    <a:ext uri="{9D8B030D-6E8A-4147-A177-3AD203B41FA5}">
                      <a16:colId xmlns:a16="http://schemas.microsoft.com/office/drawing/2014/main" val="2151823823"/>
                    </a:ext>
                  </a:extLst>
                </a:gridCol>
                <a:gridCol w="1372159">
                  <a:extLst>
                    <a:ext uri="{9D8B030D-6E8A-4147-A177-3AD203B41FA5}">
                      <a16:colId xmlns:a16="http://schemas.microsoft.com/office/drawing/2014/main" val="1292494938"/>
                    </a:ext>
                  </a:extLst>
                </a:gridCol>
                <a:gridCol w="1372159">
                  <a:extLst>
                    <a:ext uri="{9D8B030D-6E8A-4147-A177-3AD203B41FA5}">
                      <a16:colId xmlns:a16="http://schemas.microsoft.com/office/drawing/2014/main" val="20003"/>
                    </a:ext>
                  </a:extLst>
                </a:gridCol>
                <a:gridCol w="1372159">
                  <a:extLst>
                    <a:ext uri="{9D8B030D-6E8A-4147-A177-3AD203B41FA5}">
                      <a16:colId xmlns:a16="http://schemas.microsoft.com/office/drawing/2014/main" val="20005"/>
                    </a:ext>
                  </a:extLst>
                </a:gridCol>
                <a:gridCol w="1372159">
                  <a:extLst>
                    <a:ext uri="{9D8B030D-6E8A-4147-A177-3AD203B41FA5}">
                      <a16:colId xmlns:a16="http://schemas.microsoft.com/office/drawing/2014/main" val="20007"/>
                    </a:ext>
                  </a:extLst>
                </a:gridCol>
              </a:tblGrid>
              <a:tr h="244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31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200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224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166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242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30746">
                <a:tc>
                  <a:txBody>
                    <a:bodyPr/>
                    <a:lstStyle/>
                    <a:p>
                      <a:r>
                        <a:rPr lang="en-GB" sz="1100" dirty="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30746">
                <a:tc>
                  <a:txBody>
                    <a:bodyPr/>
                    <a:lstStyle/>
                    <a:p>
                      <a:r>
                        <a:rPr lang="en-GB" sz="1100" dirty="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30746">
                <a:tc>
                  <a:txBody>
                    <a:bodyPr/>
                    <a:lstStyle/>
                    <a:p>
                      <a:r>
                        <a:rPr lang="en-GB" sz="1100" dirty="0">
                          <a:solidFill>
                            <a:schemeClr val="tx1">
                              <a:lumMod val="75000"/>
                              <a:lumOff val="25000"/>
                            </a:schemeClr>
                          </a:solidFill>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30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outdoors in</a:t>
                      </a:r>
                      <a:r>
                        <a:rPr lang="en-GB" sz="1100" baseline="0" dirty="0">
                          <a:solidFill>
                            <a:schemeClr val="tx1">
                              <a:lumMod val="75000"/>
                              <a:lumOff val="25000"/>
                            </a:schemeClr>
                          </a:solidFill>
                        </a:rPr>
                        <a:t> bad weather or when it’s cold</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30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30746">
                <a:tc>
                  <a:txBody>
                    <a:bodyPr/>
                    <a:lstStyle/>
                    <a:p>
                      <a:r>
                        <a:rPr lang="en-GB" sz="1100" dirty="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30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Changing into</a:t>
                      </a:r>
                      <a:r>
                        <a:rPr lang="en-GB" sz="1100" baseline="0" dirty="0">
                          <a:solidFill>
                            <a:schemeClr val="tx1">
                              <a:lumMod val="75000"/>
                              <a:lumOff val="25000"/>
                            </a:schemeClr>
                          </a:solidFill>
                        </a:rPr>
                        <a:t> different clothes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33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don’t like the activities that are on offer/available to 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91799566"/>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2175922082"/>
              </p:ext>
            </p:extLst>
          </p:nvPr>
        </p:nvGraphicFramePr>
        <p:xfrm>
          <a:off x="359923" y="3482852"/>
          <a:ext cx="11273282" cy="2839024"/>
        </p:xfrm>
        <a:graphic>
          <a:graphicData uri="http://schemas.openxmlformats.org/drawingml/2006/table">
            <a:tbl>
              <a:tblPr firstRow="1" bandRow="1">
                <a:tableStyleId>{5940675A-B579-460E-94D1-54222C63F5DA}</a:tableStyleId>
              </a:tblPr>
              <a:tblGrid>
                <a:gridCol w="3468786">
                  <a:extLst>
                    <a:ext uri="{9D8B030D-6E8A-4147-A177-3AD203B41FA5}">
                      <a16:colId xmlns:a16="http://schemas.microsoft.com/office/drawing/2014/main" val="3211305214"/>
                    </a:ext>
                  </a:extLst>
                </a:gridCol>
                <a:gridCol w="967315">
                  <a:extLst>
                    <a:ext uri="{9D8B030D-6E8A-4147-A177-3AD203B41FA5}">
                      <a16:colId xmlns:a16="http://schemas.microsoft.com/office/drawing/2014/main" val="4219916319"/>
                    </a:ext>
                  </a:extLst>
                </a:gridCol>
                <a:gridCol w="1330929">
                  <a:extLst>
                    <a:ext uri="{9D8B030D-6E8A-4147-A177-3AD203B41FA5}">
                      <a16:colId xmlns:a16="http://schemas.microsoft.com/office/drawing/2014/main" val="3975461428"/>
                    </a:ext>
                  </a:extLst>
                </a:gridCol>
                <a:gridCol w="1376563">
                  <a:extLst>
                    <a:ext uri="{9D8B030D-6E8A-4147-A177-3AD203B41FA5}">
                      <a16:colId xmlns:a16="http://schemas.microsoft.com/office/drawing/2014/main" val="1391230214"/>
                    </a:ext>
                  </a:extLst>
                </a:gridCol>
                <a:gridCol w="1376563">
                  <a:extLst>
                    <a:ext uri="{9D8B030D-6E8A-4147-A177-3AD203B41FA5}">
                      <a16:colId xmlns:a16="http://schemas.microsoft.com/office/drawing/2014/main" val="3579013838"/>
                    </a:ext>
                  </a:extLst>
                </a:gridCol>
                <a:gridCol w="1376563">
                  <a:extLst>
                    <a:ext uri="{9D8B030D-6E8A-4147-A177-3AD203B41FA5}">
                      <a16:colId xmlns:a16="http://schemas.microsoft.com/office/drawing/2014/main" val="1817139087"/>
                    </a:ext>
                  </a:extLst>
                </a:gridCol>
                <a:gridCol w="1376563">
                  <a:extLst>
                    <a:ext uri="{9D8B030D-6E8A-4147-A177-3AD203B41FA5}">
                      <a16:colId xmlns:a16="http://schemas.microsoft.com/office/drawing/2014/main" val="4093331385"/>
                    </a:ext>
                  </a:extLst>
                </a:gridCol>
              </a:tblGrid>
              <a:tr h="386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3450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34509">
                <a:tc>
                  <a:txBody>
                    <a:bodyPr/>
                    <a:lstStyle/>
                    <a:p>
                      <a:r>
                        <a:rPr lang="en-GB" sz="1100" dirty="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34509">
                <a:tc>
                  <a:txBody>
                    <a:bodyPr/>
                    <a:lstStyle/>
                    <a:p>
                      <a:r>
                        <a:rPr lang="en-GB" sz="1100" dirty="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34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39247879"/>
                  </a:ext>
                </a:extLst>
              </a:tr>
              <a:tr h="234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outdoors in bad weather or when it’s cold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34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34509">
                <a:tc>
                  <a:txBody>
                    <a:bodyPr/>
                    <a:lstStyle/>
                    <a:p>
                      <a:r>
                        <a:rPr lang="en-GB" sz="1100" dirty="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34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Changing into</a:t>
                      </a:r>
                      <a:r>
                        <a:rPr lang="en-GB" sz="1100" baseline="0" dirty="0">
                          <a:solidFill>
                            <a:schemeClr val="tx1">
                              <a:lumMod val="75000"/>
                              <a:lumOff val="25000"/>
                            </a:schemeClr>
                          </a:solidFill>
                        </a:rPr>
                        <a:t> different clothes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r h="339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don’t like the activities that are on offer/available to 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65551959"/>
                  </a:ext>
                </a:extLst>
              </a:tr>
            </a:tbl>
          </a:graphicData>
        </a:graphic>
      </p:graphicFrame>
    </p:spTree>
    <p:extLst>
      <p:ext uri="{BB962C8B-B14F-4D97-AF65-F5344CB8AC3E}">
        <p14:creationId xmlns:p14="http://schemas.microsoft.com/office/powerpoint/2010/main" val="1271801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Relationships:</a:t>
            </a:r>
          </a:p>
          <a:p>
            <a:r>
              <a:rPr lang="en-GB" dirty="0">
                <a:latin typeface="Calibri" panose="020F0502020204030204" pitchFamily="34" charset="0"/>
                <a:cs typeface="DINPro" panose="020B0504020101020102" pitchFamily="34" charset="0"/>
              </a:rPr>
              <a:t>Experiences, feelings about and understanding of bullying, and getting support</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03709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80000"/>
            <a:ext cx="11641605" cy="900000"/>
          </a:xfrm>
        </p:spPr>
        <p:txBody>
          <a:bodyPr anchor="t" anchorCtr="0">
            <a:noAutofit/>
          </a:bodyPr>
          <a:lstStyle/>
          <a:p>
            <a:r>
              <a:rPr lang="en-GB" sz="1600" dirty="0"/>
              <a:t>77% of pupils feel they are getting love and support at home, at all times. This decreases to 69% amongst SEN pupils.</a:t>
            </a:r>
          </a:p>
        </p:txBody>
      </p:sp>
      <p:sp>
        <p:nvSpPr>
          <p:cNvPr id="10" name="TextBox 9"/>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get love and support from people at home if you're upset or worried about something?</a:t>
            </a:r>
          </a:p>
          <a:p>
            <a:r>
              <a:rPr lang="en-GB" sz="1000" i="1" dirty="0">
                <a:solidFill>
                  <a:srgbClr val="002060"/>
                </a:solidFill>
                <a:latin typeface="Calibri" panose="020F0502020204030204" pitchFamily="34" charset="0"/>
              </a:rPr>
              <a:t>Base: All valid respondents, 2022 n=2,502, 2023 n=2,453, 2024 n=2,640.</a:t>
            </a:r>
          </a:p>
        </p:txBody>
      </p:sp>
      <p:graphicFrame>
        <p:nvGraphicFramePr>
          <p:cNvPr id="9" name="Chart 8"/>
          <p:cNvGraphicFramePr/>
          <p:nvPr>
            <p:extLst>
              <p:ext uri="{D42A27DB-BD31-4B8C-83A1-F6EECF244321}">
                <p14:modId xmlns:p14="http://schemas.microsoft.com/office/powerpoint/2010/main" val="2774205047"/>
              </p:ext>
            </p:extLst>
          </p:nvPr>
        </p:nvGraphicFramePr>
        <p:xfrm>
          <a:off x="558798" y="1188000"/>
          <a:ext cx="3498414" cy="36874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290573111"/>
              </p:ext>
            </p:extLst>
          </p:nvPr>
        </p:nvGraphicFramePr>
        <p:xfrm>
          <a:off x="4399200" y="1188000"/>
          <a:ext cx="7234002" cy="1918744"/>
        </p:xfrm>
        <a:graphic>
          <a:graphicData uri="http://schemas.openxmlformats.org/drawingml/2006/table">
            <a:tbl>
              <a:tblPr firstRow="1" bandRow="1">
                <a:tableStyleId>{5940675A-B579-460E-94D1-54222C63F5DA}</a:tableStyleId>
              </a:tblPr>
              <a:tblGrid>
                <a:gridCol w="2010176">
                  <a:extLst>
                    <a:ext uri="{9D8B030D-6E8A-4147-A177-3AD203B41FA5}">
                      <a16:colId xmlns:a16="http://schemas.microsoft.com/office/drawing/2014/main" val="20000"/>
                    </a:ext>
                  </a:extLst>
                </a:gridCol>
                <a:gridCol w="923600">
                  <a:extLst>
                    <a:ext uri="{9D8B030D-6E8A-4147-A177-3AD203B41FA5}">
                      <a16:colId xmlns:a16="http://schemas.microsoft.com/office/drawing/2014/main" val="20001"/>
                    </a:ext>
                  </a:extLst>
                </a:gridCol>
                <a:gridCol w="817678">
                  <a:extLst>
                    <a:ext uri="{9D8B030D-6E8A-4147-A177-3AD203B41FA5}">
                      <a16:colId xmlns:a16="http://schemas.microsoft.com/office/drawing/2014/main" val="20002"/>
                    </a:ext>
                  </a:extLst>
                </a:gridCol>
                <a:gridCol w="870637">
                  <a:extLst>
                    <a:ext uri="{9D8B030D-6E8A-4147-A177-3AD203B41FA5}">
                      <a16:colId xmlns:a16="http://schemas.microsoft.com/office/drawing/2014/main" val="20003"/>
                    </a:ext>
                  </a:extLst>
                </a:gridCol>
                <a:gridCol w="870637">
                  <a:extLst>
                    <a:ext uri="{9D8B030D-6E8A-4147-A177-3AD203B41FA5}">
                      <a16:colId xmlns:a16="http://schemas.microsoft.com/office/drawing/2014/main" val="20004"/>
                    </a:ext>
                  </a:extLst>
                </a:gridCol>
                <a:gridCol w="870637">
                  <a:extLst>
                    <a:ext uri="{9D8B030D-6E8A-4147-A177-3AD203B41FA5}">
                      <a16:colId xmlns:a16="http://schemas.microsoft.com/office/drawing/2014/main" val="20005"/>
                    </a:ext>
                  </a:extLst>
                </a:gridCol>
                <a:gridCol w="870637">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16381711"/>
              </p:ext>
            </p:extLst>
          </p:nvPr>
        </p:nvGraphicFramePr>
        <p:xfrm>
          <a:off x="4399200" y="3218426"/>
          <a:ext cx="7234000" cy="2098188"/>
        </p:xfrm>
        <a:graphic>
          <a:graphicData uri="http://schemas.openxmlformats.org/drawingml/2006/table">
            <a:tbl>
              <a:tblPr firstRow="1" bandRow="1">
                <a:tableStyleId>{5940675A-B579-460E-94D1-54222C63F5DA}</a:tableStyleId>
              </a:tblPr>
              <a:tblGrid>
                <a:gridCol w="2010176">
                  <a:extLst>
                    <a:ext uri="{9D8B030D-6E8A-4147-A177-3AD203B41FA5}">
                      <a16:colId xmlns:a16="http://schemas.microsoft.com/office/drawing/2014/main" val="20000"/>
                    </a:ext>
                  </a:extLst>
                </a:gridCol>
                <a:gridCol w="923600">
                  <a:extLst>
                    <a:ext uri="{9D8B030D-6E8A-4147-A177-3AD203B41FA5}">
                      <a16:colId xmlns:a16="http://schemas.microsoft.com/office/drawing/2014/main" val="20001"/>
                    </a:ext>
                  </a:extLst>
                </a:gridCol>
                <a:gridCol w="878212">
                  <a:extLst>
                    <a:ext uri="{9D8B030D-6E8A-4147-A177-3AD203B41FA5}">
                      <a16:colId xmlns:a16="http://schemas.microsoft.com/office/drawing/2014/main" val="20002"/>
                    </a:ext>
                  </a:extLst>
                </a:gridCol>
                <a:gridCol w="799444">
                  <a:extLst>
                    <a:ext uri="{9D8B030D-6E8A-4147-A177-3AD203B41FA5}">
                      <a16:colId xmlns:a16="http://schemas.microsoft.com/office/drawing/2014/main" val="20003"/>
                    </a:ext>
                  </a:extLst>
                </a:gridCol>
                <a:gridCol w="921451">
                  <a:extLst>
                    <a:ext uri="{9D8B030D-6E8A-4147-A177-3AD203B41FA5}">
                      <a16:colId xmlns:a16="http://schemas.microsoft.com/office/drawing/2014/main" val="20004"/>
                    </a:ext>
                  </a:extLst>
                </a:gridCol>
                <a:gridCol w="902509">
                  <a:extLst>
                    <a:ext uri="{9D8B030D-6E8A-4147-A177-3AD203B41FA5}">
                      <a16:colId xmlns:a16="http://schemas.microsoft.com/office/drawing/2014/main" val="20005"/>
                    </a:ext>
                  </a:extLst>
                </a:gridCol>
                <a:gridCol w="798608">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961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627"/>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Have you been bullied at or near school in the last 12 months?</a:t>
            </a:r>
          </a:p>
          <a:p>
            <a:r>
              <a:rPr lang="en-GB" sz="1000" i="1" dirty="0">
                <a:solidFill>
                  <a:srgbClr val="002060"/>
                </a:solidFill>
                <a:latin typeface="Calibri" panose="020F0502020204030204" pitchFamily="34" charset="0"/>
                <a:cs typeface="DINPro" panose="020B0504020101020102" pitchFamily="34" charset="0"/>
              </a:rPr>
              <a:t>Base: All valid respondents, 2022 n=2,502, 2023 n=2,453, 2024 n=2,640. </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31% of students have experienced bullying in the last 12 months. </a:t>
            </a:r>
            <a:r>
              <a:rPr lang="en-US" sz="1600" dirty="0"/>
              <a:t>Young carers are bullied more than any other cohort (45%).</a:t>
            </a:r>
            <a:endParaRPr lang="en-GB" sz="1600" dirty="0"/>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4281851020"/>
              </p:ext>
            </p:extLst>
          </p:nvPr>
        </p:nvGraphicFramePr>
        <p:xfrm>
          <a:off x="4398216" y="1187586"/>
          <a:ext cx="7102660" cy="1918744"/>
        </p:xfrm>
        <a:graphic>
          <a:graphicData uri="http://schemas.openxmlformats.org/drawingml/2006/table">
            <a:tbl>
              <a:tblPr firstRow="1" bandRow="1">
                <a:tableStyleId>{5940675A-B579-460E-94D1-54222C63F5DA}</a:tableStyleId>
              </a:tblPr>
              <a:tblGrid>
                <a:gridCol w="1973680">
                  <a:extLst>
                    <a:ext uri="{9D8B030D-6E8A-4147-A177-3AD203B41FA5}">
                      <a16:colId xmlns:a16="http://schemas.microsoft.com/office/drawing/2014/main" val="20000"/>
                    </a:ext>
                  </a:extLst>
                </a:gridCol>
                <a:gridCol w="906831">
                  <a:extLst>
                    <a:ext uri="{9D8B030D-6E8A-4147-A177-3AD203B41FA5}">
                      <a16:colId xmlns:a16="http://schemas.microsoft.com/office/drawing/2014/main" val="20001"/>
                    </a:ext>
                  </a:extLst>
                </a:gridCol>
                <a:gridCol w="802833">
                  <a:extLst>
                    <a:ext uri="{9D8B030D-6E8A-4147-A177-3AD203B41FA5}">
                      <a16:colId xmlns:a16="http://schemas.microsoft.com/office/drawing/2014/main" val="20002"/>
                    </a:ext>
                  </a:extLst>
                </a:gridCol>
                <a:gridCol w="854829">
                  <a:extLst>
                    <a:ext uri="{9D8B030D-6E8A-4147-A177-3AD203B41FA5}">
                      <a16:colId xmlns:a16="http://schemas.microsoft.com/office/drawing/2014/main" val="20003"/>
                    </a:ext>
                  </a:extLst>
                </a:gridCol>
                <a:gridCol w="854829">
                  <a:extLst>
                    <a:ext uri="{9D8B030D-6E8A-4147-A177-3AD203B41FA5}">
                      <a16:colId xmlns:a16="http://schemas.microsoft.com/office/drawing/2014/main" val="20004"/>
                    </a:ext>
                  </a:extLst>
                </a:gridCol>
                <a:gridCol w="854829">
                  <a:extLst>
                    <a:ext uri="{9D8B030D-6E8A-4147-A177-3AD203B41FA5}">
                      <a16:colId xmlns:a16="http://schemas.microsoft.com/office/drawing/2014/main" val="20005"/>
                    </a:ext>
                  </a:extLst>
                </a:gridCol>
                <a:gridCol w="854829">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28012257"/>
              </p:ext>
            </p:extLst>
          </p:nvPr>
        </p:nvGraphicFramePr>
        <p:xfrm>
          <a:off x="4398216" y="3218426"/>
          <a:ext cx="7102660" cy="2098188"/>
        </p:xfrm>
        <a:graphic>
          <a:graphicData uri="http://schemas.openxmlformats.org/drawingml/2006/table">
            <a:tbl>
              <a:tblPr firstRow="1" bandRow="1">
                <a:tableStyleId>{5940675A-B579-460E-94D1-54222C63F5DA}</a:tableStyleId>
              </a:tblPr>
              <a:tblGrid>
                <a:gridCol w="1973679">
                  <a:extLst>
                    <a:ext uri="{9D8B030D-6E8A-4147-A177-3AD203B41FA5}">
                      <a16:colId xmlns:a16="http://schemas.microsoft.com/office/drawing/2014/main" val="20000"/>
                    </a:ext>
                  </a:extLst>
                </a:gridCol>
                <a:gridCol w="906831">
                  <a:extLst>
                    <a:ext uri="{9D8B030D-6E8A-4147-A177-3AD203B41FA5}">
                      <a16:colId xmlns:a16="http://schemas.microsoft.com/office/drawing/2014/main" val="20001"/>
                    </a:ext>
                  </a:extLst>
                </a:gridCol>
                <a:gridCol w="862267">
                  <a:extLst>
                    <a:ext uri="{9D8B030D-6E8A-4147-A177-3AD203B41FA5}">
                      <a16:colId xmlns:a16="http://schemas.microsoft.com/office/drawing/2014/main" val="20002"/>
                    </a:ext>
                  </a:extLst>
                </a:gridCol>
                <a:gridCol w="784930">
                  <a:extLst>
                    <a:ext uri="{9D8B030D-6E8A-4147-A177-3AD203B41FA5}">
                      <a16:colId xmlns:a16="http://schemas.microsoft.com/office/drawing/2014/main" val="20003"/>
                    </a:ext>
                  </a:extLst>
                </a:gridCol>
                <a:gridCol w="924413">
                  <a:extLst>
                    <a:ext uri="{9D8B030D-6E8A-4147-A177-3AD203B41FA5}">
                      <a16:colId xmlns:a16="http://schemas.microsoft.com/office/drawing/2014/main" val="20004"/>
                    </a:ext>
                  </a:extLst>
                </a:gridCol>
                <a:gridCol w="886123">
                  <a:extLst>
                    <a:ext uri="{9D8B030D-6E8A-4147-A177-3AD203B41FA5}">
                      <a16:colId xmlns:a16="http://schemas.microsoft.com/office/drawing/2014/main" val="20005"/>
                    </a:ext>
                  </a:extLst>
                </a:gridCol>
                <a:gridCol w="764417">
                  <a:extLst>
                    <a:ext uri="{9D8B030D-6E8A-4147-A177-3AD203B41FA5}">
                      <a16:colId xmlns:a16="http://schemas.microsoft.com/office/drawing/2014/main" val="20006"/>
                    </a:ext>
                  </a:extLst>
                </a:gridCol>
              </a:tblGrid>
              <a:tr h="558562">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Chart 14"/>
          <p:cNvGraphicFramePr/>
          <p:nvPr>
            <p:extLst>
              <p:ext uri="{D42A27DB-BD31-4B8C-83A1-F6EECF244321}">
                <p14:modId xmlns:p14="http://schemas.microsoft.com/office/powerpoint/2010/main" val="3132003660"/>
              </p:ext>
            </p:extLst>
          </p:nvPr>
        </p:nvGraphicFramePr>
        <p:xfrm>
          <a:off x="295299" y="1080000"/>
          <a:ext cx="4102917" cy="3721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58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Have you been bullied anywhere else in the last 12 months? (Question introduced in 2020) </a:t>
            </a:r>
          </a:p>
          <a:p>
            <a:r>
              <a:rPr lang="en-GB" sz="1000" i="1" dirty="0">
                <a:solidFill>
                  <a:srgbClr val="002060"/>
                </a:solidFill>
                <a:latin typeface="Calibri" panose="020F0502020204030204" pitchFamily="34" charset="0"/>
                <a:cs typeface="DINPro" panose="020B0504020101020102" pitchFamily="34" charset="0"/>
              </a:rPr>
              <a:t>Base: All valid respondents, 2022 n=2502, 2023 n=2,453, 2024 n=407.</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521078"/>
          </a:xfrm>
        </p:spPr>
        <p:txBody>
          <a:bodyPr anchor="t" anchorCtr="0">
            <a:normAutofit/>
          </a:bodyPr>
          <a:lstStyle/>
          <a:p>
            <a:r>
              <a:rPr lang="en-GB" sz="1600" dirty="0"/>
              <a:t>29% of pupils say they have been bullied outside of a school setting in the past 12 months.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172322352"/>
              </p:ext>
            </p:extLst>
          </p:nvPr>
        </p:nvGraphicFramePr>
        <p:xfrm>
          <a:off x="4398215" y="1046534"/>
          <a:ext cx="7234984" cy="2342735"/>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923725">
                  <a:extLst>
                    <a:ext uri="{9D8B030D-6E8A-4147-A177-3AD203B41FA5}">
                      <a16:colId xmlns:a16="http://schemas.microsoft.com/office/drawing/2014/main" val="20001"/>
                    </a:ext>
                  </a:extLst>
                </a:gridCol>
                <a:gridCol w="817789">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870755">
                  <a:extLst>
                    <a:ext uri="{9D8B030D-6E8A-4147-A177-3AD203B41FA5}">
                      <a16:colId xmlns:a16="http://schemas.microsoft.com/office/drawing/2014/main" val="20004"/>
                    </a:ext>
                  </a:extLst>
                </a:gridCol>
                <a:gridCol w="870755">
                  <a:extLst>
                    <a:ext uri="{9D8B030D-6E8A-4147-A177-3AD203B41FA5}">
                      <a16:colId xmlns:a16="http://schemas.microsoft.com/office/drawing/2014/main" val="20005"/>
                    </a:ext>
                  </a:extLst>
                </a:gridCol>
                <a:gridCol w="870755">
                  <a:extLst>
                    <a:ext uri="{9D8B030D-6E8A-4147-A177-3AD203B41FA5}">
                      <a16:colId xmlns:a16="http://schemas.microsoft.com/office/drawing/2014/main" val="20006"/>
                    </a:ext>
                  </a:extLst>
                </a:gridCol>
              </a:tblGrid>
              <a:tr h="41858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dirty="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dirty="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graphicFrame>
        <p:nvGraphicFramePr>
          <p:cNvPr id="15" name="Chart 14"/>
          <p:cNvGraphicFramePr/>
          <p:nvPr>
            <p:extLst>
              <p:ext uri="{D42A27DB-BD31-4B8C-83A1-F6EECF244321}">
                <p14:modId xmlns:p14="http://schemas.microsoft.com/office/powerpoint/2010/main" val="1626439006"/>
              </p:ext>
            </p:extLst>
          </p:nvPr>
        </p:nvGraphicFramePr>
        <p:xfrm>
          <a:off x="183017" y="1044372"/>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383199615"/>
              </p:ext>
            </p:extLst>
          </p:nvPr>
        </p:nvGraphicFramePr>
        <p:xfrm>
          <a:off x="4398214" y="3506821"/>
          <a:ext cx="7234985" cy="2518512"/>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846302">
                  <a:extLst>
                    <a:ext uri="{9D8B030D-6E8A-4147-A177-3AD203B41FA5}">
                      <a16:colId xmlns:a16="http://schemas.microsoft.com/office/drawing/2014/main" val="20001"/>
                    </a:ext>
                  </a:extLst>
                </a:gridCol>
                <a:gridCol w="895213">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915760">
                  <a:extLst>
                    <a:ext uri="{9D8B030D-6E8A-4147-A177-3AD203B41FA5}">
                      <a16:colId xmlns:a16="http://schemas.microsoft.com/office/drawing/2014/main" val="20004"/>
                    </a:ext>
                  </a:extLst>
                </a:gridCol>
                <a:gridCol w="884353">
                  <a:extLst>
                    <a:ext uri="{9D8B030D-6E8A-4147-A177-3AD203B41FA5}">
                      <a16:colId xmlns:a16="http://schemas.microsoft.com/office/drawing/2014/main" val="20005"/>
                    </a:ext>
                  </a:extLst>
                </a:gridCol>
                <a:gridCol w="812152">
                  <a:extLst>
                    <a:ext uri="{9D8B030D-6E8A-4147-A177-3AD203B41FA5}">
                      <a16:colId xmlns:a16="http://schemas.microsoft.com/office/drawing/2014/main" val="20006"/>
                    </a:ext>
                  </a:extLst>
                </a:gridCol>
              </a:tblGrid>
              <a:tr h="41858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dirty="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dirty="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spTree>
    <p:extLst>
      <p:ext uri="{BB962C8B-B14F-4D97-AF65-F5344CB8AC3E}">
        <p14:creationId xmlns:p14="http://schemas.microsoft.com/office/powerpoint/2010/main" val="357677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Who were you bullied by? (Question introduced in 2020) </a:t>
            </a:r>
          </a:p>
          <a:p>
            <a:r>
              <a:rPr lang="en-GB" sz="1000" i="1" dirty="0">
                <a:solidFill>
                  <a:srgbClr val="002060"/>
                </a:solidFill>
                <a:latin typeface="Calibri" panose="020F0502020204030204" pitchFamily="34" charset="0"/>
                <a:cs typeface="DINPro" panose="020B0504020101020102" pitchFamily="34" charset="0"/>
              </a:rPr>
              <a:t>Base: All valid respondents, 2022 n=1325, 2023 n=1,302, 2024 n=1,437.</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Just over half (53%) of pupils that have experienced bullying, say that it was by a child they knew. 21% say it is by a child they don’t know, rising to 26% among young carers.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a:t>
            </a:r>
            <a:endParaRPr lang="en-GB" sz="1000" b="1" dirty="0"/>
          </a:p>
        </p:txBody>
      </p:sp>
      <p:graphicFrame>
        <p:nvGraphicFramePr>
          <p:cNvPr id="10" name="Table 9"/>
          <p:cNvGraphicFramePr>
            <a:graphicFrameLocks noGrp="1"/>
          </p:cNvGraphicFramePr>
          <p:nvPr>
            <p:extLst>
              <p:ext uri="{D42A27DB-BD31-4B8C-83A1-F6EECF244321}">
                <p14:modId xmlns:p14="http://schemas.microsoft.com/office/powerpoint/2010/main" val="3602938741"/>
              </p:ext>
            </p:extLst>
          </p:nvPr>
        </p:nvGraphicFramePr>
        <p:xfrm>
          <a:off x="4398214" y="1245355"/>
          <a:ext cx="7234985" cy="2065223"/>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923725">
                  <a:extLst>
                    <a:ext uri="{9D8B030D-6E8A-4147-A177-3AD203B41FA5}">
                      <a16:colId xmlns:a16="http://schemas.microsoft.com/office/drawing/2014/main" val="20001"/>
                    </a:ext>
                  </a:extLst>
                </a:gridCol>
                <a:gridCol w="817790">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870755">
                  <a:extLst>
                    <a:ext uri="{9D8B030D-6E8A-4147-A177-3AD203B41FA5}">
                      <a16:colId xmlns:a16="http://schemas.microsoft.com/office/drawing/2014/main" val="20004"/>
                    </a:ext>
                  </a:extLst>
                </a:gridCol>
                <a:gridCol w="870755">
                  <a:extLst>
                    <a:ext uri="{9D8B030D-6E8A-4147-A177-3AD203B41FA5}">
                      <a16:colId xmlns:a16="http://schemas.microsoft.com/office/drawing/2014/main" val="20005"/>
                    </a:ext>
                  </a:extLst>
                </a:gridCol>
                <a:gridCol w="870755">
                  <a:extLst>
                    <a:ext uri="{9D8B030D-6E8A-4147-A177-3AD203B41FA5}">
                      <a16:colId xmlns:a16="http://schemas.microsoft.com/office/drawing/2014/main" val="20006"/>
                    </a:ext>
                  </a:extLst>
                </a:gridCol>
              </a:tblGrid>
              <a:tr h="41858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1437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dirty="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100" dirty="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100" dirty="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dirty="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dirty="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graphicFrame>
        <p:nvGraphicFramePr>
          <p:cNvPr id="15" name="Chart 14"/>
          <p:cNvGraphicFramePr/>
          <p:nvPr>
            <p:extLst>
              <p:ext uri="{D42A27DB-BD31-4B8C-83A1-F6EECF244321}">
                <p14:modId xmlns:p14="http://schemas.microsoft.com/office/powerpoint/2010/main" val="2147421334"/>
              </p:ext>
            </p:extLst>
          </p:nvPr>
        </p:nvGraphicFramePr>
        <p:xfrm>
          <a:off x="183017" y="1117784"/>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3441678028"/>
              </p:ext>
            </p:extLst>
          </p:nvPr>
        </p:nvGraphicFramePr>
        <p:xfrm>
          <a:off x="4398214" y="3428243"/>
          <a:ext cx="7234987" cy="2241000"/>
        </p:xfrm>
        <a:graphic>
          <a:graphicData uri="http://schemas.openxmlformats.org/drawingml/2006/table">
            <a:tbl>
              <a:tblPr firstRow="1" bandRow="1">
                <a:tableStyleId>{5940675A-B579-460E-94D1-54222C63F5DA}</a:tableStyleId>
              </a:tblPr>
              <a:tblGrid>
                <a:gridCol w="2010450">
                  <a:extLst>
                    <a:ext uri="{9D8B030D-6E8A-4147-A177-3AD203B41FA5}">
                      <a16:colId xmlns:a16="http://schemas.microsoft.com/office/drawing/2014/main" val="20000"/>
                    </a:ext>
                  </a:extLst>
                </a:gridCol>
                <a:gridCol w="822369">
                  <a:extLst>
                    <a:ext uri="{9D8B030D-6E8A-4147-A177-3AD203B41FA5}">
                      <a16:colId xmlns:a16="http://schemas.microsoft.com/office/drawing/2014/main" val="20001"/>
                    </a:ext>
                  </a:extLst>
                </a:gridCol>
                <a:gridCol w="919147">
                  <a:extLst>
                    <a:ext uri="{9D8B030D-6E8A-4147-A177-3AD203B41FA5}">
                      <a16:colId xmlns:a16="http://schemas.microsoft.com/office/drawing/2014/main" val="20002"/>
                    </a:ext>
                  </a:extLst>
                </a:gridCol>
                <a:gridCol w="870755">
                  <a:extLst>
                    <a:ext uri="{9D8B030D-6E8A-4147-A177-3AD203B41FA5}">
                      <a16:colId xmlns:a16="http://schemas.microsoft.com/office/drawing/2014/main" val="20003"/>
                    </a:ext>
                  </a:extLst>
                </a:gridCol>
                <a:gridCol w="926188">
                  <a:extLst>
                    <a:ext uri="{9D8B030D-6E8A-4147-A177-3AD203B41FA5}">
                      <a16:colId xmlns:a16="http://schemas.microsoft.com/office/drawing/2014/main" val="20004"/>
                    </a:ext>
                  </a:extLst>
                </a:gridCol>
                <a:gridCol w="908315">
                  <a:extLst>
                    <a:ext uri="{9D8B030D-6E8A-4147-A177-3AD203B41FA5}">
                      <a16:colId xmlns:a16="http://schemas.microsoft.com/office/drawing/2014/main" val="20005"/>
                    </a:ext>
                  </a:extLst>
                </a:gridCol>
                <a:gridCol w="777763">
                  <a:extLst>
                    <a:ext uri="{9D8B030D-6E8A-4147-A177-3AD203B41FA5}">
                      <a16:colId xmlns:a16="http://schemas.microsoft.com/office/drawing/2014/main" val="20006"/>
                    </a:ext>
                  </a:extLst>
                </a:gridCol>
              </a:tblGrid>
              <a:tr h="41858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100" dirty="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100" dirty="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100" dirty="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100" dirty="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100" dirty="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spTree>
    <p:extLst>
      <p:ext uri="{BB962C8B-B14F-4D97-AF65-F5344CB8AC3E}">
        <p14:creationId xmlns:p14="http://schemas.microsoft.com/office/powerpoint/2010/main" val="370253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(3) - CYPP key indicators</a:t>
            </a:r>
          </a:p>
        </p:txBody>
      </p:sp>
      <p:sp>
        <p:nvSpPr>
          <p:cNvPr id="3" name="Content Placeholder 2"/>
          <p:cNvSpPr>
            <a:spLocks noGrp="1"/>
          </p:cNvSpPr>
          <p:nvPr>
            <p:ph idx="1"/>
          </p:nvPr>
        </p:nvSpPr>
        <p:spPr>
          <a:xfrm>
            <a:off x="6080809" y="729020"/>
            <a:ext cx="5208514" cy="2517563"/>
          </a:xfrm>
        </p:spPr>
        <p:txBody>
          <a:bodyPr>
            <a:noAutofit/>
          </a:bodyPr>
          <a:lstStyle/>
          <a:p>
            <a:pPr marL="0" indent="0">
              <a:lnSpc>
                <a:spcPct val="100000"/>
              </a:lnSpc>
              <a:spcBef>
                <a:spcPts val="600"/>
              </a:spcBef>
              <a:spcAft>
                <a:spcPts val="600"/>
              </a:spcAft>
              <a:buNone/>
            </a:pPr>
            <a:r>
              <a:rPr lang="en-GB" sz="1600" i="1" dirty="0"/>
              <a:t>CYPP-3: </a:t>
            </a:r>
            <a:r>
              <a:rPr lang="en-GB" sz="1600" b="1" dirty="0"/>
              <a:t>Do you think you have been picked on or bullied about any of the following? </a:t>
            </a:r>
            <a:r>
              <a:rPr lang="en-GB" sz="1400" i="1" dirty="0"/>
              <a:t>(Top 5 reasons for bullying)</a:t>
            </a:r>
            <a:endParaRPr lang="en-GB" sz="1600" dirty="0"/>
          </a:p>
          <a:p>
            <a:pPr marL="0" indent="0">
              <a:lnSpc>
                <a:spcPct val="100000"/>
              </a:lnSpc>
              <a:spcBef>
                <a:spcPts val="600"/>
              </a:spcBef>
              <a:spcAft>
                <a:spcPts val="600"/>
              </a:spcAft>
              <a:buNone/>
            </a:pPr>
            <a:r>
              <a:rPr lang="en-GB" sz="1400" dirty="0">
                <a:solidFill>
                  <a:srgbClr val="404040"/>
                </a:solidFill>
              </a:rPr>
              <a:t>Of the 31% who say they have been bullied in the last 12 months; responses have remained largely the same. There have been slight increases in those who felt they were bullied because of their ability (16%) and those who were unsure why (24%), and a further decrease in those who felt they were bullied because of the people they are friends with (18 %). (See slides 61 - 63 for more details).</a:t>
            </a:r>
          </a:p>
        </p:txBody>
      </p:sp>
      <p:graphicFrame>
        <p:nvGraphicFramePr>
          <p:cNvPr id="4" name="Content Placeholder 6"/>
          <p:cNvGraphicFramePr>
            <a:graphicFrameLocks/>
          </p:cNvGraphicFramePr>
          <p:nvPr>
            <p:extLst>
              <p:ext uri="{D42A27DB-BD31-4B8C-83A1-F6EECF244321}">
                <p14:modId xmlns:p14="http://schemas.microsoft.com/office/powerpoint/2010/main" val="3094222408"/>
              </p:ext>
            </p:extLst>
          </p:nvPr>
        </p:nvGraphicFramePr>
        <p:xfrm>
          <a:off x="183600" y="835200"/>
          <a:ext cx="5532582" cy="254354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47372" y="3733141"/>
            <a:ext cx="5197290" cy="2635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CYPP-4: </a:t>
            </a:r>
            <a:r>
              <a:rPr lang="en-GB" sz="1600" b="1" dirty="0"/>
              <a:t>If something goes wrong…</a:t>
            </a:r>
          </a:p>
          <a:p>
            <a:pPr marL="0" indent="0">
              <a:lnSpc>
                <a:spcPct val="100000"/>
              </a:lnSpc>
              <a:spcBef>
                <a:spcPts val="600"/>
              </a:spcBef>
              <a:spcAft>
                <a:spcPts val="600"/>
              </a:spcAft>
              <a:buNone/>
            </a:pPr>
            <a:r>
              <a:rPr lang="en-GB" sz="1400" dirty="0">
                <a:solidFill>
                  <a:srgbClr val="404040"/>
                </a:solidFill>
              </a:rPr>
              <a:t>Pupils are generally calm and feel that they learn from things when they go wrong. 25% say they get upset and feel bad for ages, which is a slight increase from 2023.</a:t>
            </a:r>
            <a:endParaRPr lang="en-GB" sz="1400" dirty="0">
              <a:solidFill>
                <a:srgbClr val="FF0000"/>
              </a:solidFill>
            </a:endParaRPr>
          </a:p>
          <a:p>
            <a:pPr marL="0" indent="0">
              <a:lnSpc>
                <a:spcPct val="100000"/>
              </a:lnSpc>
              <a:spcBef>
                <a:spcPts val="600"/>
              </a:spcBef>
              <a:spcAft>
                <a:spcPts val="600"/>
              </a:spcAft>
              <a:buNone/>
            </a:pPr>
            <a:r>
              <a:rPr lang="en-GB" sz="1400" dirty="0">
                <a:solidFill>
                  <a:srgbClr val="404040"/>
                </a:solidFill>
              </a:rPr>
              <a:t>Girls and pupils with SEN are more likely to get upset and feel bad for ages when things go wrong (both 31%, compared to 25% overall). (See slides 72 - 73 for more details). </a:t>
            </a:r>
          </a:p>
          <a:p>
            <a:pPr marL="0" indent="0">
              <a:lnSpc>
                <a:spcPct val="100000"/>
              </a:lnSpc>
              <a:spcBef>
                <a:spcPts val="600"/>
              </a:spcBef>
              <a:spcAft>
                <a:spcPts val="600"/>
              </a:spcAft>
              <a:buFont typeface="Arial" panose="020B0604020202020204" pitchFamily="34" charset="0"/>
              <a:buNone/>
            </a:pPr>
            <a:r>
              <a:rPr lang="en-GB" sz="1400" dirty="0"/>
              <a:t> </a:t>
            </a:r>
          </a:p>
        </p:txBody>
      </p:sp>
      <p:graphicFrame>
        <p:nvGraphicFramePr>
          <p:cNvPr id="6" name="Chart 5"/>
          <p:cNvGraphicFramePr/>
          <p:nvPr>
            <p:extLst>
              <p:ext uri="{D42A27DB-BD31-4B8C-83A1-F6EECF244321}">
                <p14:modId xmlns:p14="http://schemas.microsoft.com/office/powerpoint/2010/main" val="3820999154"/>
              </p:ext>
            </p:extLst>
          </p:nvPr>
        </p:nvGraphicFramePr>
        <p:xfrm>
          <a:off x="6113070" y="3611417"/>
          <a:ext cx="5440218" cy="27339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83019" y="6368400"/>
            <a:ext cx="9561870"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r>
              <a:rPr lang="en-GB" sz="1000" i="1" dirty="0">
                <a:solidFill>
                  <a:srgbClr val="002060"/>
                </a:solidFill>
                <a:latin typeface="Calibri" panose="020F0502020204030204" pitchFamily="34" charset="0"/>
              </a:rPr>
              <a:t>Base: All those saying they have been bullied, 2022 n=1,325, 2023 n=1,302, 2024 n=1,437. </a:t>
            </a:r>
          </a:p>
          <a:p>
            <a:r>
              <a:rPr lang="en-GB" sz="1000" i="1" dirty="0">
                <a:solidFill>
                  <a:srgbClr val="002060"/>
                </a:solidFill>
                <a:latin typeface="Calibri" panose="020F0502020204030204" pitchFamily="34" charset="0"/>
              </a:rPr>
              <a:t>Q: If something goes wrong… Base: All valid respondents, 2022 n=2,502, 2023 n=2,453, 2024 n=2,640.</a:t>
            </a:r>
          </a:p>
        </p:txBody>
      </p:sp>
    </p:spTree>
    <p:extLst>
      <p:ext uri="{BB962C8B-B14F-4D97-AF65-F5344CB8AC3E}">
        <p14:creationId xmlns:p14="http://schemas.microsoft.com/office/powerpoint/2010/main" val="1355879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Do you think your school takes bullying seriously? </a:t>
            </a:r>
            <a:endParaRPr lang="en-GB" sz="1000" i="1" dirty="0">
              <a:solidFill>
                <a:srgbClr val="002060"/>
              </a:solidFill>
              <a:latin typeface="Calibri" panose="020F0502020204030204" pitchFamily="34" charset="0"/>
              <a:cs typeface="DINPro" panose="020B0504020101020102" pitchFamily="34" charset="0"/>
            </a:endParaRPr>
          </a:p>
          <a:p>
            <a:r>
              <a:rPr lang="en-GB" sz="1000" i="1" dirty="0">
                <a:solidFill>
                  <a:srgbClr val="002060"/>
                </a:solidFill>
                <a:latin typeface="Calibri" panose="020F0502020204030204" pitchFamily="34" charset="0"/>
                <a:cs typeface="DINPro" panose="020B0504020101020102" pitchFamily="34" charset="0"/>
              </a:rPr>
              <a:t>Base: All valid respondents, 2022 n=2,502, 2023 n=2,453, 2024 n=2,640. </a:t>
            </a: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62% of pupils feel their school takes bullying seriously. The figures decreases the most for SEN pupils (55%). Year 4 feel schools take bullying more seriously than Year 6 (64% v. 59%). Overall, 10% of pupils think that bullying is not a problem at their school.</a:t>
            </a:r>
          </a:p>
        </p:txBody>
      </p:sp>
      <p:graphicFrame>
        <p:nvGraphicFramePr>
          <p:cNvPr id="9" name="Chart 8"/>
          <p:cNvGraphicFramePr/>
          <p:nvPr>
            <p:extLst>
              <p:ext uri="{D42A27DB-BD31-4B8C-83A1-F6EECF244321}">
                <p14:modId xmlns:p14="http://schemas.microsoft.com/office/powerpoint/2010/main" val="3533030477"/>
              </p:ext>
            </p:extLst>
          </p:nvPr>
        </p:nvGraphicFramePr>
        <p:xfrm>
          <a:off x="183600" y="835199"/>
          <a:ext cx="5076268" cy="413992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340525004"/>
              </p:ext>
            </p:extLst>
          </p:nvPr>
        </p:nvGraphicFramePr>
        <p:xfrm>
          <a:off x="5350935" y="1264596"/>
          <a:ext cx="6282265" cy="225979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3304">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879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2424">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2424">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2424">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3304">
                <a:tc>
                  <a:txBody>
                    <a:bodyPr/>
                    <a:lstStyle/>
                    <a:p>
                      <a:r>
                        <a:rPr lang="en-GB" sz="1100" dirty="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86126648"/>
              </p:ext>
            </p:extLst>
          </p:nvPr>
        </p:nvGraphicFramePr>
        <p:xfrm>
          <a:off x="5350935" y="3564817"/>
          <a:ext cx="6282265" cy="235543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1">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3">
                  <a:extLst>
                    <a:ext uri="{9D8B030D-6E8A-4147-A177-3AD203B41FA5}">
                      <a16:colId xmlns:a16="http://schemas.microsoft.com/office/drawing/2014/main" val="20006"/>
                    </a:ext>
                  </a:extLst>
                </a:gridCol>
              </a:tblGrid>
              <a:tr h="54995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972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42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42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58426">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4838">
                <a:tc>
                  <a:txBody>
                    <a:bodyPr/>
                    <a:lstStyle/>
                    <a:p>
                      <a:r>
                        <a:rPr lang="en-GB" sz="1100" dirty="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17187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For those having experienced bullying, physical attributes are most often the target of bullying, with 29% of pupils saying they were bullied because of the way they looked and a further 25% because of their size or weight.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92020128"/>
              </p:ext>
            </p:extLst>
          </p:nvPr>
        </p:nvGraphicFramePr>
        <p:xfrm>
          <a:off x="183600" y="1018089"/>
          <a:ext cx="11551341" cy="5337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p>
          <a:p>
            <a:r>
              <a:rPr lang="en-GB" sz="1000" i="1" dirty="0">
                <a:solidFill>
                  <a:srgbClr val="002060"/>
                </a:solidFill>
                <a:latin typeface="Calibri" panose="020F0502020204030204" pitchFamily="34" charset="0"/>
              </a:rPr>
              <a:t>Base: All those saying they have been bullied, 2022 n=1,325, 2023 n=1,302, 2024 n=1,437</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Tree>
    <p:extLst>
      <p:ext uri="{BB962C8B-B14F-4D97-AF65-F5344CB8AC3E}">
        <p14:creationId xmlns:p14="http://schemas.microsoft.com/office/powerpoint/2010/main" val="2142741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Being bullied for the way they looked was significantly higher among Year 6 (38%) than Year 4 (20%), as well as being bullied for your size or weight (33% in Year 6 compared to 17% of Year 4).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681965083"/>
              </p:ext>
            </p:extLst>
          </p:nvPr>
        </p:nvGraphicFramePr>
        <p:xfrm>
          <a:off x="183600" y="1018089"/>
          <a:ext cx="11551341" cy="5337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p>
          <a:p>
            <a:r>
              <a:rPr lang="en-GB" sz="1000" i="1" dirty="0">
                <a:solidFill>
                  <a:srgbClr val="002060"/>
                </a:solidFill>
                <a:latin typeface="Calibri" panose="020F0502020204030204" pitchFamily="34" charset="0"/>
              </a:rPr>
              <a:t>Base: All those saying they have been bullied, n=1,437</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Tree>
    <p:extLst>
      <p:ext uri="{BB962C8B-B14F-4D97-AF65-F5344CB8AC3E}">
        <p14:creationId xmlns:p14="http://schemas.microsoft.com/office/powerpoint/2010/main" val="3060333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
        <p:nvSpPr>
          <p:cNvPr id="8" name="Title 1"/>
          <p:cNvSpPr>
            <a:spLocks noGrp="1"/>
          </p:cNvSpPr>
          <p:nvPr>
            <p:ph type="title"/>
          </p:nvPr>
        </p:nvSpPr>
        <p:spPr>
          <a:xfrm>
            <a:off x="87387" y="41275"/>
            <a:ext cx="11642037" cy="900000"/>
          </a:xfrm>
        </p:spPr>
        <p:txBody>
          <a:bodyPr vert="horz" lIns="91440" tIns="45720" rIns="91440" bIns="45720" rtlCol="0" anchor="t">
            <a:noAutofit/>
          </a:bodyPr>
          <a:lstStyle/>
          <a:p>
            <a:r>
              <a:rPr lang="en-GB" sz="1600" dirty="0"/>
              <a:t>More girls (33%) are bullied for the way they look compared to boys (24%). FSM pupils (27%) and those with disabilities (28%) are bullied more than average for their size or weight (25% overall). Young carers are bullied more for their abilities (21%) . Ethnic Minority Groups are bullied for their religion (10%) and ethnicity (20%), both higher than all pupils (4% and 5% respectively).</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Do you think you have been picked on or bullied about any of the following?</a:t>
            </a:r>
          </a:p>
        </p:txBody>
      </p:sp>
      <p:graphicFrame>
        <p:nvGraphicFramePr>
          <p:cNvPr id="6" name="Table 5"/>
          <p:cNvGraphicFramePr>
            <a:graphicFrameLocks noGrp="1"/>
          </p:cNvGraphicFramePr>
          <p:nvPr>
            <p:extLst>
              <p:ext uri="{D42A27DB-BD31-4B8C-83A1-F6EECF244321}">
                <p14:modId xmlns:p14="http://schemas.microsoft.com/office/powerpoint/2010/main" val="1701799023"/>
              </p:ext>
            </p:extLst>
          </p:nvPr>
        </p:nvGraphicFramePr>
        <p:xfrm>
          <a:off x="379379" y="975226"/>
          <a:ext cx="11254414" cy="5239146"/>
        </p:xfrm>
        <a:graphic>
          <a:graphicData uri="http://schemas.openxmlformats.org/drawingml/2006/table">
            <a:tbl>
              <a:tblPr firstRow="1" bandRow="1">
                <a:tableStyleId>{5940675A-B579-460E-94D1-54222C63F5DA}</a:tableStyleId>
              </a:tblPr>
              <a:tblGrid>
                <a:gridCol w="3051614">
                  <a:extLst>
                    <a:ext uri="{9D8B030D-6E8A-4147-A177-3AD203B41FA5}">
                      <a16:colId xmlns:a16="http://schemas.microsoft.com/office/drawing/2014/main" val="20000"/>
                    </a:ext>
                  </a:extLst>
                </a:gridCol>
                <a:gridCol w="820280">
                  <a:extLst>
                    <a:ext uri="{9D8B030D-6E8A-4147-A177-3AD203B41FA5}">
                      <a16:colId xmlns:a16="http://schemas.microsoft.com/office/drawing/2014/main" val="20001"/>
                    </a:ext>
                  </a:extLst>
                </a:gridCol>
                <a:gridCol w="820280">
                  <a:extLst>
                    <a:ext uri="{9D8B030D-6E8A-4147-A177-3AD203B41FA5}">
                      <a16:colId xmlns:a16="http://schemas.microsoft.com/office/drawing/2014/main" val="20002"/>
                    </a:ext>
                  </a:extLst>
                </a:gridCol>
                <a:gridCol w="820280">
                  <a:extLst>
                    <a:ext uri="{9D8B030D-6E8A-4147-A177-3AD203B41FA5}">
                      <a16:colId xmlns:a16="http://schemas.microsoft.com/office/drawing/2014/main" val="20003"/>
                    </a:ext>
                  </a:extLst>
                </a:gridCol>
                <a:gridCol w="820280">
                  <a:extLst>
                    <a:ext uri="{9D8B030D-6E8A-4147-A177-3AD203B41FA5}">
                      <a16:colId xmlns:a16="http://schemas.microsoft.com/office/drawing/2014/main" val="20004"/>
                    </a:ext>
                  </a:extLst>
                </a:gridCol>
                <a:gridCol w="820280">
                  <a:extLst>
                    <a:ext uri="{9D8B030D-6E8A-4147-A177-3AD203B41FA5}">
                      <a16:colId xmlns:a16="http://schemas.microsoft.com/office/drawing/2014/main" val="20005"/>
                    </a:ext>
                  </a:extLst>
                </a:gridCol>
                <a:gridCol w="820280">
                  <a:extLst>
                    <a:ext uri="{9D8B030D-6E8A-4147-A177-3AD203B41FA5}">
                      <a16:colId xmlns:a16="http://schemas.microsoft.com/office/drawing/2014/main" val="20006"/>
                    </a:ext>
                  </a:extLst>
                </a:gridCol>
                <a:gridCol w="820280">
                  <a:extLst>
                    <a:ext uri="{9D8B030D-6E8A-4147-A177-3AD203B41FA5}">
                      <a16:colId xmlns:a16="http://schemas.microsoft.com/office/drawing/2014/main" val="20007"/>
                    </a:ext>
                  </a:extLst>
                </a:gridCol>
                <a:gridCol w="820280">
                  <a:extLst>
                    <a:ext uri="{9D8B030D-6E8A-4147-A177-3AD203B41FA5}">
                      <a16:colId xmlns:a16="http://schemas.microsoft.com/office/drawing/2014/main" val="20008"/>
                    </a:ext>
                  </a:extLst>
                </a:gridCol>
                <a:gridCol w="820280">
                  <a:extLst>
                    <a:ext uri="{9D8B030D-6E8A-4147-A177-3AD203B41FA5}">
                      <a16:colId xmlns:a16="http://schemas.microsoft.com/office/drawing/2014/main" val="20009"/>
                    </a:ext>
                  </a:extLst>
                </a:gridCol>
                <a:gridCol w="820280">
                  <a:extLst>
                    <a:ext uri="{9D8B030D-6E8A-4147-A177-3AD203B41FA5}">
                      <a16:colId xmlns:a16="http://schemas.microsoft.com/office/drawing/2014/main" val="1674816495"/>
                    </a:ext>
                  </a:extLst>
                </a:gridCol>
              </a:tblGrid>
              <a:tr h="61824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4254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1437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644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100" i="1" kern="1200" dirty="0">
                          <a:solidFill>
                            <a:schemeClr val="tx1">
                              <a:lumMod val="75000"/>
                              <a:lumOff val="25000"/>
                            </a:schemeClr>
                          </a:solidFill>
                          <a:latin typeface="+mn-lt"/>
                          <a:ea typeface="+mn-ea"/>
                          <a:cs typeface="+mn-cs"/>
                        </a:rPr>
                        <a:t>741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size or weight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The people you’re friends with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441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ability (being better or worse at lessons/sport/activities than other people)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r h="41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What you wear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a boy or a girl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9984836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Other reasons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LGBT (lesbian, gay, bi, trans)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family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ethnic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religion or faith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 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don’t know why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01445645"/>
                  </a:ext>
                </a:extLst>
              </a:tr>
            </a:tbl>
          </a:graphicData>
        </a:graphic>
      </p:graphicFrame>
    </p:spTree>
    <p:extLst>
      <p:ext uri="{BB962C8B-B14F-4D97-AF65-F5344CB8AC3E}">
        <p14:creationId xmlns:p14="http://schemas.microsoft.com/office/powerpoint/2010/main" val="575218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31360"/>
            <a:ext cx="11694615" cy="900000"/>
          </a:xfrm>
        </p:spPr>
        <p:txBody>
          <a:bodyPr anchor="t" anchorCtr="0">
            <a:noAutofit/>
          </a:bodyPr>
          <a:lstStyle/>
          <a:p>
            <a:r>
              <a:rPr lang="en-GB" sz="1600" dirty="0"/>
              <a:t>Pupils confide more in their parents/carer (56%) than any other person (up from 52% in 2023). 32% confide in teachers or other adults at school. Those with a disability are the most likely to not tell anyone (27% v 21% </a:t>
            </a:r>
            <a:r>
              <a:rPr lang="en-GB" sz="1600" dirty="0" err="1"/>
              <a:t>avg</a:t>
            </a:r>
            <a:r>
              <a:rPr lang="en-GB" sz="1600" dirty="0"/>
              <a:t>).</a:t>
            </a:r>
          </a:p>
        </p:txBody>
      </p:sp>
      <p:graphicFrame>
        <p:nvGraphicFramePr>
          <p:cNvPr id="8" name="Content Placeholder 6"/>
          <p:cNvGraphicFramePr>
            <a:graphicFrameLocks/>
          </p:cNvGraphicFramePr>
          <p:nvPr>
            <p:extLst>
              <p:ext uri="{D42A27DB-BD31-4B8C-83A1-F6EECF244321}">
                <p14:modId xmlns:p14="http://schemas.microsoft.com/office/powerpoint/2010/main" val="510905186"/>
              </p:ext>
            </p:extLst>
          </p:nvPr>
        </p:nvGraphicFramePr>
        <p:xfrm>
          <a:off x="183600" y="835199"/>
          <a:ext cx="4718922" cy="42517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600" y="6368627"/>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Who did you tell about it? </a:t>
            </a:r>
          </a:p>
          <a:p>
            <a:r>
              <a:rPr lang="en-GB" sz="1000" i="1" dirty="0">
                <a:solidFill>
                  <a:srgbClr val="002060"/>
                </a:solidFill>
                <a:latin typeface="Calibri" panose="020F0502020204030204" pitchFamily="34" charset="0"/>
              </a:rPr>
              <a:t>Base: All those experiencing being bullied, 2022 n=1,226, 2023 n=1,195, 2024 n=1,246.</a:t>
            </a:r>
          </a:p>
        </p:txBody>
      </p:sp>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715992719"/>
              </p:ext>
            </p:extLst>
          </p:nvPr>
        </p:nvGraphicFramePr>
        <p:xfrm>
          <a:off x="5218611" y="1036673"/>
          <a:ext cx="6414585" cy="2345464"/>
        </p:xfrm>
        <a:graphic>
          <a:graphicData uri="http://schemas.openxmlformats.org/drawingml/2006/table">
            <a:tbl>
              <a:tblPr firstRow="1" bandRow="1">
                <a:tableStyleId>{5940675A-B579-460E-94D1-54222C63F5DA}</a:tableStyleId>
              </a:tblPr>
              <a:tblGrid>
                <a:gridCol w="1782478">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25058">
                  <a:extLst>
                    <a:ext uri="{9D8B030D-6E8A-4147-A177-3AD203B41FA5}">
                      <a16:colId xmlns:a16="http://schemas.microsoft.com/office/drawing/2014/main" val="20002"/>
                    </a:ext>
                  </a:extLst>
                </a:gridCol>
                <a:gridCol w="772017">
                  <a:extLst>
                    <a:ext uri="{9D8B030D-6E8A-4147-A177-3AD203B41FA5}">
                      <a16:colId xmlns:a16="http://schemas.microsoft.com/office/drawing/2014/main" val="20003"/>
                    </a:ext>
                  </a:extLst>
                </a:gridCol>
                <a:gridCol w="772017">
                  <a:extLst>
                    <a:ext uri="{9D8B030D-6E8A-4147-A177-3AD203B41FA5}">
                      <a16:colId xmlns:a16="http://schemas.microsoft.com/office/drawing/2014/main" val="20004"/>
                    </a:ext>
                  </a:extLst>
                </a:gridCol>
                <a:gridCol w="772017">
                  <a:extLst>
                    <a:ext uri="{9D8B030D-6E8A-4147-A177-3AD203B41FA5}">
                      <a16:colId xmlns:a16="http://schemas.microsoft.com/office/drawing/2014/main" val="20005"/>
                    </a:ext>
                  </a:extLst>
                </a:gridCol>
                <a:gridCol w="772017">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599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My mum,</a:t>
                      </a:r>
                      <a:r>
                        <a:rPr lang="en-GB" sz="1100" baseline="0" dirty="0">
                          <a:solidFill>
                            <a:schemeClr val="tx1">
                              <a:lumMod val="75000"/>
                              <a:lumOff val="25000"/>
                            </a:schemeClr>
                          </a:solidFill>
                        </a:rPr>
                        <a:t> dad or carer</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Teacher/adult</a:t>
                      </a:r>
                      <a:r>
                        <a:rPr lang="en-GB" sz="1100" baseline="0" dirty="0">
                          <a:solidFill>
                            <a:schemeClr val="tx1">
                              <a:lumMod val="75000"/>
                              <a:lumOff val="25000"/>
                            </a:schemeClr>
                          </a:solidFill>
                        </a:rPr>
                        <a:t> at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31914463"/>
              </p:ext>
            </p:extLst>
          </p:nvPr>
        </p:nvGraphicFramePr>
        <p:xfrm>
          <a:off x="5218610" y="3533154"/>
          <a:ext cx="6414587" cy="2513104"/>
        </p:xfrm>
        <a:graphic>
          <a:graphicData uri="http://schemas.openxmlformats.org/drawingml/2006/table">
            <a:tbl>
              <a:tblPr firstRow="1" bandRow="1">
                <a:tableStyleId>{5940675A-B579-460E-94D1-54222C63F5DA}</a:tableStyleId>
              </a:tblPr>
              <a:tblGrid>
                <a:gridCol w="1771767">
                  <a:extLst>
                    <a:ext uri="{9D8B030D-6E8A-4147-A177-3AD203B41FA5}">
                      <a16:colId xmlns:a16="http://schemas.microsoft.com/office/drawing/2014/main" val="20000"/>
                    </a:ext>
                  </a:extLst>
                </a:gridCol>
                <a:gridCol w="814060">
                  <a:extLst>
                    <a:ext uri="{9D8B030D-6E8A-4147-A177-3AD203B41FA5}">
                      <a16:colId xmlns:a16="http://schemas.microsoft.com/office/drawing/2014/main" val="20001"/>
                    </a:ext>
                  </a:extLst>
                </a:gridCol>
                <a:gridCol w="774055">
                  <a:extLst>
                    <a:ext uri="{9D8B030D-6E8A-4147-A177-3AD203B41FA5}">
                      <a16:colId xmlns:a16="http://schemas.microsoft.com/office/drawing/2014/main" val="20002"/>
                    </a:ext>
                  </a:extLst>
                </a:gridCol>
                <a:gridCol w="704629">
                  <a:extLst>
                    <a:ext uri="{9D8B030D-6E8A-4147-A177-3AD203B41FA5}">
                      <a16:colId xmlns:a16="http://schemas.microsoft.com/office/drawing/2014/main" val="20003"/>
                    </a:ext>
                  </a:extLst>
                </a:gridCol>
                <a:gridCol w="829844">
                  <a:extLst>
                    <a:ext uri="{9D8B030D-6E8A-4147-A177-3AD203B41FA5}">
                      <a16:colId xmlns:a16="http://schemas.microsoft.com/office/drawing/2014/main" val="20004"/>
                    </a:ext>
                  </a:extLst>
                </a:gridCol>
                <a:gridCol w="804309">
                  <a:extLst>
                    <a:ext uri="{9D8B030D-6E8A-4147-A177-3AD203B41FA5}">
                      <a16:colId xmlns:a16="http://schemas.microsoft.com/office/drawing/2014/main" val="20005"/>
                    </a:ext>
                  </a:extLst>
                </a:gridCol>
                <a:gridCol w="715923">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305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My mum,</a:t>
                      </a:r>
                      <a:r>
                        <a:rPr lang="en-GB" sz="1100" baseline="0" dirty="0">
                          <a:solidFill>
                            <a:schemeClr val="tx1">
                              <a:lumMod val="75000"/>
                              <a:lumOff val="25000"/>
                            </a:schemeClr>
                          </a:solidFill>
                        </a:rPr>
                        <a:t> dad or carer</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Teacher/adult</a:t>
                      </a:r>
                      <a:r>
                        <a:rPr lang="en-GB" sz="1100" baseline="0" dirty="0">
                          <a:solidFill>
                            <a:schemeClr val="tx1">
                              <a:lumMod val="75000"/>
                              <a:lumOff val="25000"/>
                            </a:schemeClr>
                          </a:solidFill>
                        </a:rPr>
                        <a:t> at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kern="1200" dirty="0">
                          <a:solidFill>
                            <a:schemeClr val="tx1">
                              <a:lumMod val="75000"/>
                              <a:lumOff val="25000"/>
                            </a:schemeClr>
                          </a:solidFill>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7668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Did the problem stop after you told someone?</a:t>
            </a:r>
            <a:endParaRPr lang="en-US" sz="1000" dirty="0">
              <a:solidFill>
                <a:srgbClr val="002060"/>
              </a:solidFill>
              <a:latin typeface="Calibri" panose="020F0502020204030204" pitchFamily="34" charset="0"/>
              <a:cs typeface="DINPro" panose="020B0504020101020102" pitchFamily="34" charset="0"/>
            </a:endParaRPr>
          </a:p>
          <a:p>
            <a:r>
              <a:rPr lang="en-GB" sz="1000" i="1" dirty="0">
                <a:solidFill>
                  <a:srgbClr val="002060"/>
                </a:solidFill>
                <a:latin typeface="Calibri" panose="020F0502020204030204" pitchFamily="34" charset="0"/>
                <a:cs typeface="DINPro" panose="020B0504020101020102" pitchFamily="34" charset="0"/>
              </a:rPr>
              <a:t>Base: All those having told someone about being bullied, 2022 n=991, 2023 n=926, 2024 n=979. </a:t>
            </a:r>
            <a:endParaRPr lang="en-US" sz="1000" i="1"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9900000" cy="900000"/>
          </a:xfrm>
        </p:spPr>
        <p:txBody>
          <a:bodyPr anchor="t" anchorCtr="0">
            <a:normAutofit/>
          </a:bodyPr>
          <a:lstStyle/>
          <a:p>
            <a:r>
              <a:rPr lang="en-GB" sz="1600" dirty="0"/>
              <a:t>41% of pupils found the bullying problem stopped after they told someone about it with boys the group most likely to think so (45%).</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4031614468"/>
              </p:ext>
            </p:extLst>
          </p:nvPr>
        </p:nvGraphicFramePr>
        <p:xfrm>
          <a:off x="5350935" y="1245373"/>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37555486"/>
              </p:ext>
            </p:extLst>
          </p:nvPr>
        </p:nvGraphicFramePr>
        <p:xfrm>
          <a:off x="5350935" y="3321478"/>
          <a:ext cx="6282265" cy="209818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2805">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710956">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Chart 8">
            <a:extLst>
              <a:ext uri="{FF2B5EF4-FFF2-40B4-BE49-F238E27FC236}">
                <a16:creationId xmlns:a16="http://schemas.microsoft.com/office/drawing/2014/main" id="{1DD74408-A575-45D1-A0B4-89E37095C01D}"/>
              </a:ext>
            </a:extLst>
          </p:cNvPr>
          <p:cNvGraphicFramePr/>
          <p:nvPr>
            <p:extLst>
              <p:ext uri="{D42A27DB-BD31-4B8C-83A1-F6EECF244321}">
                <p14:modId xmlns:p14="http://schemas.microsoft.com/office/powerpoint/2010/main" val="3992088711"/>
              </p:ext>
            </p:extLst>
          </p:nvPr>
        </p:nvGraphicFramePr>
        <p:xfrm>
          <a:off x="-100507" y="930385"/>
          <a:ext cx="5233524" cy="4329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913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deliberately upset or hurt someone else at school in the last 12 months? </a:t>
            </a:r>
          </a:p>
          <a:p>
            <a:r>
              <a:rPr lang="en-GB" sz="1000" i="1" dirty="0">
                <a:solidFill>
                  <a:srgbClr val="002060"/>
                </a:solidFill>
                <a:latin typeface="Calibri" panose="020F0502020204030204" pitchFamily="34" charset="0"/>
              </a:rPr>
              <a:t>Base: All valid respondents, 2022 n=2,502, 2023 n=2,453, 2024 n=2,640. </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599" y="180000"/>
            <a:ext cx="11632579" cy="900000"/>
          </a:xfrm>
        </p:spPr>
        <p:txBody>
          <a:bodyPr anchor="t" anchorCtr="0">
            <a:normAutofit/>
          </a:bodyPr>
          <a:lstStyle/>
          <a:p>
            <a:r>
              <a:rPr lang="en-GB" sz="1600" dirty="0"/>
              <a:t>Young carers (26%) are more likely than any other group to say they have deliberately hurt someone else at school in the last 12 months. Boys are much more likely than girls to say they have deliberately hurt someone (23% vs. 13%).</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3497449197"/>
              </p:ext>
            </p:extLst>
          </p:nvPr>
        </p:nvGraphicFramePr>
        <p:xfrm>
          <a:off x="5350935" y="1254467"/>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46479535"/>
              </p:ext>
            </p:extLst>
          </p:nvPr>
        </p:nvGraphicFramePr>
        <p:xfrm>
          <a:off x="5350935" y="3315964"/>
          <a:ext cx="6282265" cy="209818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2">
                  <a:extLst>
                    <a:ext uri="{9D8B030D-6E8A-4147-A177-3AD203B41FA5}">
                      <a16:colId xmlns:a16="http://schemas.microsoft.com/office/drawing/2014/main" val="20006"/>
                    </a:ext>
                  </a:extLst>
                </a:gridCol>
              </a:tblGrid>
              <a:tr h="28023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Chart 9">
            <a:extLst>
              <a:ext uri="{FF2B5EF4-FFF2-40B4-BE49-F238E27FC236}">
                <a16:creationId xmlns:a16="http://schemas.microsoft.com/office/drawing/2014/main" id="{86BB3832-3570-4C6A-A253-BEBA9AF2FE9D}"/>
              </a:ext>
            </a:extLst>
          </p:cNvPr>
          <p:cNvGraphicFramePr/>
          <p:nvPr>
            <p:extLst>
              <p:ext uri="{D42A27DB-BD31-4B8C-83A1-F6EECF244321}">
                <p14:modId xmlns:p14="http://schemas.microsoft.com/office/powerpoint/2010/main" val="1953323120"/>
              </p:ext>
            </p:extLst>
          </p:nvPr>
        </p:nvGraphicFramePr>
        <p:xfrm>
          <a:off x="-74130" y="1089096"/>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279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share your ideas about how to make things better for people at school?</a:t>
            </a:r>
          </a:p>
          <a:p>
            <a:r>
              <a:rPr lang="en-GB" sz="1000" i="1" dirty="0">
                <a:solidFill>
                  <a:srgbClr val="002060"/>
                </a:solidFill>
                <a:latin typeface="Calibri" panose="020F0502020204030204" pitchFamily="34" charset="0"/>
              </a:rPr>
              <a:t>Base: All valid respondents, 2022 n=2,502, 2023 n=2,453, 2024 n=2,640</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71% of pupils overall feel able to share ideas on how to make things better at school. SEN pupils are the group least likely to say they feel able to share their ideas (36% answered no).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3189736887"/>
              </p:ext>
            </p:extLst>
          </p:nvPr>
        </p:nvGraphicFramePr>
        <p:xfrm>
          <a:off x="5350935" y="1385027"/>
          <a:ext cx="6282265" cy="15156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12452198"/>
              </p:ext>
            </p:extLst>
          </p:nvPr>
        </p:nvGraphicFramePr>
        <p:xfrm>
          <a:off x="5333844" y="3047446"/>
          <a:ext cx="6282265" cy="168327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46A6BCFE-DDD7-4907-9228-0C643C047674}"/>
              </a:ext>
            </a:extLst>
          </p:cNvPr>
          <p:cNvGraphicFramePr/>
          <p:nvPr>
            <p:extLst>
              <p:ext uri="{D42A27DB-BD31-4B8C-83A1-F6EECF244321}">
                <p14:modId xmlns:p14="http://schemas.microsoft.com/office/powerpoint/2010/main" val="1698849806"/>
              </p:ext>
            </p:extLst>
          </p:nvPr>
        </p:nvGraphicFramePr>
        <p:xfrm>
          <a:off x="-100507" y="1080000"/>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56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Emotional wellbeing:</a:t>
            </a:r>
          </a:p>
          <a:p>
            <a:r>
              <a:rPr lang="en-GB" dirty="0">
                <a:latin typeface="Calibri" panose="020F0502020204030204" pitchFamily="34" charset="0"/>
                <a:cs typeface="DINPro" panose="020B0504020101020102" pitchFamily="34" charset="0"/>
              </a:rPr>
              <a:t>Happiness, ideas, coping with challenges and worries</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806875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83018" y="227625"/>
            <a:ext cx="11570435" cy="900000"/>
          </a:xfrm>
        </p:spPr>
        <p:txBody>
          <a:bodyPr anchor="t" anchorCtr="0">
            <a:normAutofit/>
          </a:bodyPr>
          <a:lstStyle/>
          <a:p>
            <a:r>
              <a:rPr lang="en-GB" sz="1600" dirty="0"/>
              <a:t>Children who are ‘very happy’ with their life has decreased slightly since 2023. Overall, 68% of pupils are ‘happy’ or ‘very happy’ with their life at the moment. Those notably lower are young carers (56%) and those with a disability (58%). </a:t>
            </a:r>
          </a:p>
        </p:txBody>
      </p:sp>
      <p:graphicFrame>
        <p:nvGraphicFramePr>
          <p:cNvPr id="12" name="Chart 11"/>
          <p:cNvGraphicFramePr/>
          <p:nvPr>
            <p:extLst>
              <p:ext uri="{D42A27DB-BD31-4B8C-83A1-F6EECF244321}">
                <p14:modId xmlns:p14="http://schemas.microsoft.com/office/powerpoint/2010/main" val="3490860570"/>
              </p:ext>
            </p:extLst>
          </p:nvPr>
        </p:nvGraphicFramePr>
        <p:xfrm>
          <a:off x="183600" y="835200"/>
          <a:ext cx="5329645" cy="44677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8"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In general, how happy do you feel with your life at the moment?</a:t>
            </a:r>
          </a:p>
          <a:p>
            <a:r>
              <a:rPr lang="en-GB" sz="1000" i="1" dirty="0">
                <a:solidFill>
                  <a:srgbClr val="002060"/>
                </a:solidFill>
                <a:latin typeface="Calibri" panose="020F0502020204030204" pitchFamily="34" charset="0"/>
              </a:rPr>
              <a:t>Base: All valid respondents, 2022 n=2,502, 2023 n=2,453, 2024 n=2,640. </a:t>
            </a:r>
            <a:endParaRPr lang="en-US" sz="1000" i="1" dirty="0">
              <a:solidFill>
                <a:srgbClr val="002060"/>
              </a:solidFill>
              <a:latin typeface="Calibri" panose="020F0502020204030204" pitchFamily="34" charset="0"/>
            </a:endParaRP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1448804841"/>
              </p:ext>
            </p:extLst>
          </p:nvPr>
        </p:nvGraphicFramePr>
        <p:xfrm>
          <a:off x="5210065" y="1334405"/>
          <a:ext cx="6423133" cy="1930548"/>
        </p:xfrm>
        <a:graphic>
          <a:graphicData uri="http://schemas.openxmlformats.org/drawingml/2006/table">
            <a:tbl>
              <a:tblPr firstRow="1" bandRow="1">
                <a:tableStyleId>{5940675A-B579-460E-94D1-54222C63F5DA}</a:tableStyleId>
              </a:tblPr>
              <a:tblGrid>
                <a:gridCol w="1784853">
                  <a:extLst>
                    <a:ext uri="{9D8B030D-6E8A-4147-A177-3AD203B41FA5}">
                      <a16:colId xmlns:a16="http://schemas.microsoft.com/office/drawing/2014/main" val="20000"/>
                    </a:ext>
                  </a:extLst>
                </a:gridCol>
                <a:gridCol w="820072">
                  <a:extLst>
                    <a:ext uri="{9D8B030D-6E8A-4147-A177-3AD203B41FA5}">
                      <a16:colId xmlns:a16="http://schemas.microsoft.com/office/drawing/2014/main" val="20001"/>
                    </a:ext>
                  </a:extLst>
                </a:gridCol>
                <a:gridCol w="726024">
                  <a:extLst>
                    <a:ext uri="{9D8B030D-6E8A-4147-A177-3AD203B41FA5}">
                      <a16:colId xmlns:a16="http://schemas.microsoft.com/office/drawing/2014/main" val="20002"/>
                    </a:ext>
                  </a:extLst>
                </a:gridCol>
                <a:gridCol w="773046">
                  <a:extLst>
                    <a:ext uri="{9D8B030D-6E8A-4147-A177-3AD203B41FA5}">
                      <a16:colId xmlns:a16="http://schemas.microsoft.com/office/drawing/2014/main" val="20003"/>
                    </a:ext>
                  </a:extLst>
                </a:gridCol>
                <a:gridCol w="773046">
                  <a:extLst>
                    <a:ext uri="{9D8B030D-6E8A-4147-A177-3AD203B41FA5}">
                      <a16:colId xmlns:a16="http://schemas.microsoft.com/office/drawing/2014/main" val="20004"/>
                    </a:ext>
                  </a:extLst>
                </a:gridCol>
                <a:gridCol w="773046">
                  <a:extLst>
                    <a:ext uri="{9D8B030D-6E8A-4147-A177-3AD203B41FA5}">
                      <a16:colId xmlns:a16="http://schemas.microsoft.com/office/drawing/2014/main" val="20005"/>
                    </a:ext>
                  </a:extLst>
                </a:gridCol>
                <a:gridCol w="773046">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Very</a:t>
                      </a:r>
                      <a:r>
                        <a:rPr lang="en-GB" sz="1100" baseline="0" dirty="0">
                          <a:solidFill>
                            <a:schemeClr val="tx1">
                              <a:lumMod val="75000"/>
                              <a:lumOff val="25000"/>
                            </a:schemeClr>
                          </a:solidFill>
                        </a:rPr>
                        <a:t> happy / happy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Not</a:t>
                      </a:r>
                      <a:r>
                        <a:rPr lang="en-GB" sz="1100" baseline="0" dirty="0">
                          <a:solidFill>
                            <a:schemeClr val="tx1">
                              <a:lumMod val="75000"/>
                              <a:lumOff val="25000"/>
                            </a:schemeClr>
                          </a:solidFill>
                        </a:rPr>
                        <a:t> / not at all happy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45034373"/>
              </p:ext>
            </p:extLst>
          </p:nvPr>
        </p:nvGraphicFramePr>
        <p:xfrm>
          <a:off x="5218611" y="3484514"/>
          <a:ext cx="6414588" cy="2098188"/>
        </p:xfrm>
        <a:graphic>
          <a:graphicData uri="http://schemas.openxmlformats.org/drawingml/2006/table">
            <a:tbl>
              <a:tblPr firstRow="1" bandRow="1">
                <a:tableStyleId>{5940675A-B579-460E-94D1-54222C63F5DA}</a:tableStyleId>
              </a:tblPr>
              <a:tblGrid>
                <a:gridCol w="1782479">
                  <a:extLst>
                    <a:ext uri="{9D8B030D-6E8A-4147-A177-3AD203B41FA5}">
                      <a16:colId xmlns:a16="http://schemas.microsoft.com/office/drawing/2014/main" val="20000"/>
                    </a:ext>
                  </a:extLst>
                </a:gridCol>
                <a:gridCol w="818981">
                  <a:extLst>
                    <a:ext uri="{9D8B030D-6E8A-4147-A177-3AD203B41FA5}">
                      <a16:colId xmlns:a16="http://schemas.microsoft.com/office/drawing/2014/main" val="20001"/>
                    </a:ext>
                  </a:extLst>
                </a:gridCol>
                <a:gridCol w="778735">
                  <a:extLst>
                    <a:ext uri="{9D8B030D-6E8A-4147-A177-3AD203B41FA5}">
                      <a16:colId xmlns:a16="http://schemas.microsoft.com/office/drawing/2014/main" val="20002"/>
                    </a:ext>
                  </a:extLst>
                </a:gridCol>
                <a:gridCol w="708889">
                  <a:extLst>
                    <a:ext uri="{9D8B030D-6E8A-4147-A177-3AD203B41FA5}">
                      <a16:colId xmlns:a16="http://schemas.microsoft.com/office/drawing/2014/main" val="20003"/>
                    </a:ext>
                  </a:extLst>
                </a:gridCol>
                <a:gridCol w="834861">
                  <a:extLst>
                    <a:ext uri="{9D8B030D-6E8A-4147-A177-3AD203B41FA5}">
                      <a16:colId xmlns:a16="http://schemas.microsoft.com/office/drawing/2014/main" val="20004"/>
                    </a:ext>
                  </a:extLst>
                </a:gridCol>
                <a:gridCol w="800280">
                  <a:extLst>
                    <a:ext uri="{9D8B030D-6E8A-4147-A177-3AD203B41FA5}">
                      <a16:colId xmlns:a16="http://schemas.microsoft.com/office/drawing/2014/main" val="20005"/>
                    </a:ext>
                  </a:extLst>
                </a:gridCol>
                <a:gridCol w="690363">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Very</a:t>
                      </a:r>
                      <a:r>
                        <a:rPr lang="en-GB" sz="1100" baseline="0" dirty="0">
                          <a:solidFill>
                            <a:schemeClr val="tx1">
                              <a:lumMod val="75000"/>
                              <a:lumOff val="25000"/>
                            </a:schemeClr>
                          </a:solidFill>
                        </a:rPr>
                        <a:t> happy / happy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Not</a:t>
                      </a:r>
                      <a:r>
                        <a:rPr lang="en-GB" sz="1100" baseline="0" dirty="0">
                          <a:solidFill>
                            <a:schemeClr val="tx1">
                              <a:lumMod val="75000"/>
                              <a:lumOff val="25000"/>
                            </a:schemeClr>
                          </a:solidFill>
                        </a:rPr>
                        <a:t> / not at all happy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678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(4) - CYPP key indicators</a:t>
            </a:r>
          </a:p>
        </p:txBody>
      </p:sp>
      <p:sp>
        <p:nvSpPr>
          <p:cNvPr id="4" name="Content Placeholder 2"/>
          <p:cNvSpPr txBox="1">
            <a:spLocks/>
          </p:cNvSpPr>
          <p:nvPr/>
        </p:nvSpPr>
        <p:spPr>
          <a:xfrm>
            <a:off x="5800474" y="903568"/>
            <a:ext cx="4775200" cy="218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CYPP-5: </a:t>
            </a:r>
            <a:r>
              <a:rPr lang="en-GB" sz="1600" b="1" dirty="0"/>
              <a:t>If I don’t succeed at something…? </a:t>
            </a:r>
          </a:p>
          <a:p>
            <a:pPr marL="0" indent="0">
              <a:lnSpc>
                <a:spcPct val="100000"/>
              </a:lnSpc>
              <a:spcBef>
                <a:spcPts val="600"/>
              </a:spcBef>
              <a:spcAft>
                <a:spcPts val="600"/>
              </a:spcAft>
              <a:buNone/>
            </a:pPr>
            <a:r>
              <a:rPr lang="en-GB" sz="1400" dirty="0">
                <a:solidFill>
                  <a:srgbClr val="404040"/>
                </a:solidFill>
              </a:rPr>
              <a:t>67% of pupils are likely to keep persisting when they don’t succeed at something, consistent with 2023.</a:t>
            </a:r>
          </a:p>
          <a:p>
            <a:pPr marL="0" indent="0">
              <a:lnSpc>
                <a:spcPct val="100000"/>
              </a:lnSpc>
              <a:spcBef>
                <a:spcPts val="600"/>
              </a:spcBef>
              <a:spcAft>
                <a:spcPts val="600"/>
              </a:spcAft>
              <a:buNone/>
            </a:pPr>
            <a:r>
              <a:rPr lang="en-GB" sz="1400" dirty="0">
                <a:solidFill>
                  <a:srgbClr val="404040"/>
                </a:solidFill>
              </a:rPr>
              <a:t>Pupils with SEN are most likely to give up when they don’t succeed (20% compared to 14% overall), and SEN, FSM and young carers are the most likely to blame someone else (9%, 8% and 8% respectively compared to 5% overall). (See slides 74 - 76 for more details).</a:t>
            </a:r>
          </a:p>
        </p:txBody>
      </p:sp>
      <p:graphicFrame>
        <p:nvGraphicFramePr>
          <p:cNvPr id="5" name="Chart 4"/>
          <p:cNvGraphicFramePr/>
          <p:nvPr>
            <p:extLst>
              <p:ext uri="{D42A27DB-BD31-4B8C-83A1-F6EECF244321}">
                <p14:modId xmlns:p14="http://schemas.microsoft.com/office/powerpoint/2010/main" val="2622837424"/>
              </p:ext>
            </p:extLst>
          </p:nvPr>
        </p:nvGraphicFramePr>
        <p:xfrm>
          <a:off x="183600" y="835199"/>
          <a:ext cx="5294145" cy="30753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93091"/>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2022 n=2,502, 2023 n=2,453, 2024 n=2,640.</a:t>
            </a:r>
          </a:p>
        </p:txBody>
      </p:sp>
      <p:sp>
        <p:nvSpPr>
          <p:cNvPr id="11" name="Content Placeholder 2"/>
          <p:cNvSpPr txBox="1">
            <a:spLocks/>
          </p:cNvSpPr>
          <p:nvPr/>
        </p:nvSpPr>
        <p:spPr>
          <a:xfrm>
            <a:off x="560518" y="3668150"/>
            <a:ext cx="5294145" cy="2508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400" dirty="0"/>
          </a:p>
          <a:p>
            <a:pPr marL="0" indent="0">
              <a:lnSpc>
                <a:spcPct val="100000"/>
              </a:lnSpc>
              <a:spcBef>
                <a:spcPts val="600"/>
              </a:spcBef>
              <a:spcAft>
                <a:spcPts val="600"/>
              </a:spcAft>
              <a:buFont typeface="Arial" panose="020B0604020202020204" pitchFamily="34" charset="0"/>
              <a:buNone/>
            </a:pPr>
            <a:r>
              <a:rPr lang="en-GB" sz="1600" i="1" dirty="0"/>
              <a:t>CYPP-4 &amp; 5: </a:t>
            </a:r>
            <a:r>
              <a:rPr lang="en-GB" sz="1600" b="1" dirty="0"/>
              <a:t>Resilience scores</a:t>
            </a:r>
          </a:p>
          <a:p>
            <a:pPr marL="0" indent="0">
              <a:lnSpc>
                <a:spcPct val="100000"/>
              </a:lnSpc>
              <a:spcBef>
                <a:spcPts val="600"/>
              </a:spcBef>
              <a:spcAft>
                <a:spcPts val="600"/>
              </a:spcAft>
              <a:buNone/>
            </a:pPr>
            <a:r>
              <a:rPr lang="en-GB" sz="1400" dirty="0">
                <a:solidFill>
                  <a:schemeClr val="tx1">
                    <a:lumMod val="75000"/>
                    <a:lumOff val="25000"/>
                  </a:schemeClr>
                </a:solidFill>
              </a:rPr>
              <a:t>Resilience scores overall are similar to 2023, however there is a slight shift with med-high and med-low increasing (25% and 22% compared to 24% and 21% in 2023) and a slight decrease in low (24% compared to 25% in 2023).</a:t>
            </a:r>
          </a:p>
          <a:p>
            <a:pPr marL="0" indent="0">
              <a:lnSpc>
                <a:spcPct val="100000"/>
              </a:lnSpc>
              <a:spcBef>
                <a:spcPts val="600"/>
              </a:spcBef>
              <a:spcAft>
                <a:spcPts val="600"/>
              </a:spcAft>
              <a:buNone/>
            </a:pPr>
            <a:r>
              <a:rPr lang="en-GB" sz="1400" dirty="0">
                <a:solidFill>
                  <a:schemeClr val="tx1">
                    <a:lumMod val="75000"/>
                    <a:lumOff val="25000"/>
                  </a:schemeClr>
                </a:solidFill>
              </a:rPr>
              <a:t>Over half of pupils (54%) score from med/high-high (23+). Year 4 had a higher resilience score from med/high-high (23+) at 57% compared to 52% of Year 6. (See slide 77 for more details).</a:t>
            </a:r>
            <a:endParaRPr lang="en-GB" sz="1400" dirty="0">
              <a:solidFill>
                <a:schemeClr val="tx1">
                  <a:lumMod val="75000"/>
                  <a:lumOff val="25000"/>
                </a:schemeClr>
              </a:solidFill>
              <a:highlight>
                <a:srgbClr val="FFFF00"/>
              </a:highlight>
            </a:endParaRPr>
          </a:p>
        </p:txBody>
      </p:sp>
      <p:graphicFrame>
        <p:nvGraphicFramePr>
          <p:cNvPr id="13" name="Content Placeholder 6">
            <a:extLst>
              <a:ext uri="{FF2B5EF4-FFF2-40B4-BE49-F238E27FC236}">
                <a16:creationId xmlns:a16="http://schemas.microsoft.com/office/drawing/2014/main" id="{93EFA552-74B4-497F-9997-716DC902158B}"/>
              </a:ext>
            </a:extLst>
          </p:cNvPr>
          <p:cNvGraphicFramePr>
            <a:graphicFrameLocks noGrp="1"/>
          </p:cNvGraphicFramePr>
          <p:nvPr>
            <p:ph idx="1"/>
            <p:extLst>
              <p:ext uri="{D42A27DB-BD31-4B8C-83A1-F6EECF244321}">
                <p14:modId xmlns:p14="http://schemas.microsoft.com/office/powerpoint/2010/main" val="201715860"/>
              </p:ext>
            </p:extLst>
          </p:nvPr>
        </p:nvGraphicFramePr>
        <p:xfrm>
          <a:off x="6231581" y="3888573"/>
          <a:ext cx="4344093" cy="2431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39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20029"/>
            <a:ext cx="11636087" cy="988057"/>
          </a:xfrm>
        </p:spPr>
        <p:txBody>
          <a:bodyPr vert="horz" lIns="91440" tIns="45720" rIns="91440" bIns="45720" rtlCol="0" anchor="t" anchorCtr="0">
            <a:normAutofit/>
          </a:bodyPr>
          <a:lstStyle/>
          <a:p>
            <a:r>
              <a:rPr lang="en-GB" sz="1600" dirty="0"/>
              <a:t>Exams and tests are still the main cause for pupil worries (35%) and this has increased this year. The majority of the remaining concerns have decreased. </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438062209"/>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214512"/>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sort of things do you sometimes worry about? (Tick three)</a:t>
            </a:r>
          </a:p>
          <a:p>
            <a:r>
              <a:rPr lang="en-GB" sz="1000" i="1" dirty="0">
                <a:solidFill>
                  <a:srgbClr val="002060"/>
                </a:solidFill>
                <a:latin typeface="Calibri" panose="020F0502020204030204" pitchFamily="34" charset="0"/>
              </a:rPr>
              <a:t>Base: All valid respondents, 2022 n=2,502, 2023 n=2,453, 2024 n=2,640. </a:t>
            </a:r>
          </a:p>
          <a:p>
            <a:r>
              <a:rPr lang="en-GB" sz="1000" i="1" dirty="0">
                <a:solidFill>
                  <a:srgbClr val="002060"/>
                </a:solidFill>
                <a:latin typeface="Calibri" panose="020F0502020204030204" pitchFamily="34" charset="0"/>
              </a:rPr>
              <a:t>Please note: ‘Things your see or hear in the news’ has been introduced in 2021.</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spTree>
    <p:extLst>
      <p:ext uri="{BB962C8B-B14F-4D97-AF65-F5344CB8AC3E}">
        <p14:creationId xmlns:p14="http://schemas.microsoft.com/office/powerpoint/2010/main" val="1064936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28630"/>
            <a:ext cx="11633842" cy="900000"/>
          </a:xfrm>
        </p:spPr>
        <p:txBody>
          <a:bodyPr vert="horz" lIns="91440" tIns="45720" rIns="91440" bIns="45720" rtlCol="0" anchor="t">
            <a:noAutofit/>
          </a:bodyPr>
          <a:lstStyle/>
          <a:p>
            <a:r>
              <a:rPr lang="en-GB" sz="1600" dirty="0"/>
              <a:t>Girls (26%) worry about the way they look more than any other group, they also tend to worry more in general. SEN worry the most about school work (30% v. 23% of all primary pupils).</a:t>
            </a:r>
          </a:p>
        </p:txBody>
      </p:sp>
      <p:sp>
        <p:nvSpPr>
          <p:cNvPr id="7" name="TextBox 6"/>
          <p:cNvSpPr txBox="1"/>
          <p:nvPr/>
        </p:nvSpPr>
        <p:spPr>
          <a:xfrm>
            <a:off x="183019"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What sort of things do you sometimes worry about? (Tick three)</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6" name="Table 5"/>
          <p:cNvGraphicFramePr>
            <a:graphicFrameLocks noGrp="1"/>
          </p:cNvGraphicFramePr>
          <p:nvPr>
            <p:extLst>
              <p:ext uri="{D42A27DB-BD31-4B8C-83A1-F6EECF244321}">
                <p14:modId xmlns:p14="http://schemas.microsoft.com/office/powerpoint/2010/main" val="379915832"/>
              </p:ext>
            </p:extLst>
          </p:nvPr>
        </p:nvGraphicFramePr>
        <p:xfrm>
          <a:off x="375139" y="863194"/>
          <a:ext cx="11258060" cy="5391689"/>
        </p:xfrm>
        <a:graphic>
          <a:graphicData uri="http://schemas.openxmlformats.org/drawingml/2006/table">
            <a:tbl>
              <a:tblPr firstRow="1" bandRow="1">
                <a:tableStyleId>{5940675A-B579-460E-94D1-54222C63F5DA}</a:tableStyleId>
              </a:tblPr>
              <a:tblGrid>
                <a:gridCol w="2357660">
                  <a:extLst>
                    <a:ext uri="{9D8B030D-6E8A-4147-A177-3AD203B41FA5}">
                      <a16:colId xmlns:a16="http://schemas.microsoft.com/office/drawing/2014/main" val="20000"/>
                    </a:ext>
                  </a:extLst>
                </a:gridCol>
                <a:gridCol w="741700">
                  <a:extLst>
                    <a:ext uri="{9D8B030D-6E8A-4147-A177-3AD203B41FA5}">
                      <a16:colId xmlns:a16="http://schemas.microsoft.com/office/drawing/2014/main" val="20001"/>
                    </a:ext>
                  </a:extLst>
                </a:gridCol>
                <a:gridCol w="741700">
                  <a:extLst>
                    <a:ext uri="{9D8B030D-6E8A-4147-A177-3AD203B41FA5}">
                      <a16:colId xmlns:a16="http://schemas.microsoft.com/office/drawing/2014/main" val="20002"/>
                    </a:ext>
                  </a:extLst>
                </a:gridCol>
                <a:gridCol w="741700">
                  <a:extLst>
                    <a:ext uri="{9D8B030D-6E8A-4147-A177-3AD203B41FA5}">
                      <a16:colId xmlns:a16="http://schemas.microsoft.com/office/drawing/2014/main" val="20003"/>
                    </a:ext>
                  </a:extLst>
                </a:gridCol>
                <a:gridCol w="741700">
                  <a:extLst>
                    <a:ext uri="{9D8B030D-6E8A-4147-A177-3AD203B41FA5}">
                      <a16:colId xmlns:a16="http://schemas.microsoft.com/office/drawing/2014/main" val="20004"/>
                    </a:ext>
                  </a:extLst>
                </a:gridCol>
                <a:gridCol w="741700">
                  <a:extLst>
                    <a:ext uri="{9D8B030D-6E8A-4147-A177-3AD203B41FA5}">
                      <a16:colId xmlns:a16="http://schemas.microsoft.com/office/drawing/2014/main" val="20005"/>
                    </a:ext>
                  </a:extLst>
                </a:gridCol>
                <a:gridCol w="741700">
                  <a:extLst>
                    <a:ext uri="{9D8B030D-6E8A-4147-A177-3AD203B41FA5}">
                      <a16:colId xmlns:a16="http://schemas.microsoft.com/office/drawing/2014/main" val="20006"/>
                    </a:ext>
                  </a:extLst>
                </a:gridCol>
                <a:gridCol w="741700">
                  <a:extLst>
                    <a:ext uri="{9D8B030D-6E8A-4147-A177-3AD203B41FA5}">
                      <a16:colId xmlns:a16="http://schemas.microsoft.com/office/drawing/2014/main" val="20007"/>
                    </a:ext>
                  </a:extLst>
                </a:gridCol>
                <a:gridCol w="741700">
                  <a:extLst>
                    <a:ext uri="{9D8B030D-6E8A-4147-A177-3AD203B41FA5}">
                      <a16:colId xmlns:a16="http://schemas.microsoft.com/office/drawing/2014/main" val="20008"/>
                    </a:ext>
                  </a:extLst>
                </a:gridCol>
                <a:gridCol w="681504">
                  <a:extLst>
                    <a:ext uri="{9D8B030D-6E8A-4147-A177-3AD203B41FA5}">
                      <a16:colId xmlns:a16="http://schemas.microsoft.com/office/drawing/2014/main" val="20009"/>
                    </a:ext>
                  </a:extLst>
                </a:gridCol>
                <a:gridCol w="801896">
                  <a:extLst>
                    <a:ext uri="{9D8B030D-6E8A-4147-A177-3AD203B41FA5}">
                      <a16:colId xmlns:a16="http://schemas.microsoft.com/office/drawing/2014/main" val="20010"/>
                    </a:ext>
                  </a:extLst>
                </a:gridCol>
                <a:gridCol w="741700">
                  <a:extLst>
                    <a:ext uri="{9D8B030D-6E8A-4147-A177-3AD203B41FA5}">
                      <a16:colId xmlns:a16="http://schemas.microsoft.com/office/drawing/2014/main" val="20011"/>
                    </a:ext>
                  </a:extLst>
                </a:gridCol>
                <a:gridCol w="741700">
                  <a:extLst>
                    <a:ext uri="{9D8B030D-6E8A-4147-A177-3AD203B41FA5}">
                      <a16:colId xmlns:a16="http://schemas.microsoft.com/office/drawing/2014/main" val="2974227376"/>
                    </a:ext>
                  </a:extLst>
                </a:gridCol>
              </a:tblGrid>
              <a:tr h="61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16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5165">
                <a:tc>
                  <a:txBody>
                    <a:bodyPr/>
                    <a:lstStyle/>
                    <a:p>
                      <a:r>
                        <a:rPr lang="en-GB" sz="1100" dirty="0">
                          <a:solidFill>
                            <a:schemeClr val="tx1">
                              <a:lumMod val="75000"/>
                              <a:lumOff val="25000"/>
                            </a:schemeClr>
                          </a:solidFill>
                        </a:rPr>
                        <a:t>Exams</a:t>
                      </a:r>
                      <a:r>
                        <a:rPr lang="en-GB" sz="1100" baseline="0" dirty="0">
                          <a:solidFill>
                            <a:schemeClr val="tx1">
                              <a:lumMod val="75000"/>
                              <a:lumOff val="25000"/>
                            </a:schemeClr>
                          </a:solidFill>
                        </a:rPr>
                        <a:t> and tests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School work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62774755"/>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65165">
                <a:tc>
                  <a:txBody>
                    <a:bodyPr/>
                    <a:lstStyle/>
                    <a:p>
                      <a:r>
                        <a:rPr lang="en-GB" sz="1100" dirty="0">
                          <a:solidFill>
                            <a:schemeClr val="tx1">
                              <a:lumMod val="75000"/>
                              <a:lumOff val="25000"/>
                            </a:schemeClr>
                          </a:solidFill>
                        </a:rPr>
                        <a:t>Family problems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friends 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Problems with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Things you see or hear in the news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 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Money problems/family finances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Your physical health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Crime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4284272"/>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Adult relationships in the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3011857"/>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Relationships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65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08267535"/>
                  </a:ext>
                </a:extLst>
              </a:tr>
              <a:tr h="265165">
                <a:tc>
                  <a:txBody>
                    <a:bodyPr/>
                    <a:lstStyle/>
                    <a:p>
                      <a:r>
                        <a:rPr lang="en-GB" sz="1100" dirty="0">
                          <a:solidFill>
                            <a:schemeClr val="tx1">
                              <a:lumMod val="75000"/>
                              <a:lumOff val="25000"/>
                            </a:schemeClr>
                          </a:solidFill>
                        </a:rPr>
                        <a:t>I don’t worry about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34093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062156" cy="900000"/>
          </a:xfrm>
        </p:spPr>
        <p:txBody>
          <a:bodyPr vert="horz" lIns="91440" tIns="45720" rIns="91440" bIns="45720" rtlCol="0" anchor="t" anchorCtr="0">
            <a:normAutofit/>
          </a:bodyPr>
          <a:lstStyle/>
          <a:p>
            <a:r>
              <a:rPr lang="en-GB" sz="1600" dirty="0"/>
              <a:t>Pupils generally feel that they learn from things when they go wrong, 58% say usually or always. Just 25% usually/always say that it makes them upset and feel bad for ages.</a:t>
            </a:r>
          </a:p>
        </p:txBody>
      </p:sp>
      <p:graphicFrame>
        <p:nvGraphicFramePr>
          <p:cNvPr id="10" name="Chart 9"/>
          <p:cNvGraphicFramePr/>
          <p:nvPr>
            <p:extLst>
              <p:ext uri="{D42A27DB-BD31-4B8C-83A1-F6EECF244321}">
                <p14:modId xmlns:p14="http://schemas.microsoft.com/office/powerpoint/2010/main" val="1095141299"/>
              </p:ext>
            </p:extLst>
          </p:nvPr>
        </p:nvGraphicFramePr>
        <p:xfrm>
          <a:off x="412045" y="828653"/>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something goes wrong...</a:t>
            </a:r>
          </a:p>
          <a:p>
            <a:r>
              <a:rPr lang="en-GB" sz="1000" i="1" dirty="0">
                <a:solidFill>
                  <a:srgbClr val="002060"/>
                </a:solidFill>
                <a:latin typeface="Calibri" panose="020F0502020204030204" pitchFamily="34" charset="0"/>
              </a:rPr>
              <a:t>Base: All valid respondents, n=2,640. </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spTree>
    <p:extLst>
      <p:ext uri="{BB962C8B-B14F-4D97-AF65-F5344CB8AC3E}">
        <p14:creationId xmlns:p14="http://schemas.microsoft.com/office/powerpoint/2010/main" val="3751281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dirty="0"/>
              <a:t>Young carers, SEN and girls are the most likely groups  to get upset and feel bad for ages (40%, 31% and 31% respectively compared to 25% average). </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If something goes wrong...</a:t>
            </a:r>
          </a:p>
        </p:txBody>
      </p:sp>
      <p:sp>
        <p:nvSpPr>
          <p:cNvPr id="3" name="TextBox 2"/>
          <p:cNvSpPr txBox="1"/>
          <p:nvPr/>
        </p:nvSpPr>
        <p:spPr>
          <a:xfrm>
            <a:off x="292676" y="5739647"/>
            <a:ext cx="11321916"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787157325"/>
              </p:ext>
            </p:extLst>
          </p:nvPr>
        </p:nvGraphicFramePr>
        <p:xfrm>
          <a:off x="311284" y="835200"/>
          <a:ext cx="11321914" cy="2269457"/>
        </p:xfrm>
        <a:graphic>
          <a:graphicData uri="http://schemas.openxmlformats.org/drawingml/2006/table">
            <a:tbl>
              <a:tblPr firstRow="1" bandRow="1">
                <a:tableStyleId>{5940675A-B579-460E-94D1-54222C63F5DA}</a:tableStyleId>
              </a:tblPr>
              <a:tblGrid>
                <a:gridCol w="2995219">
                  <a:extLst>
                    <a:ext uri="{9D8B030D-6E8A-4147-A177-3AD203B41FA5}">
                      <a16:colId xmlns:a16="http://schemas.microsoft.com/office/drawing/2014/main" val="20000"/>
                    </a:ext>
                  </a:extLst>
                </a:gridCol>
                <a:gridCol w="435117">
                  <a:extLst>
                    <a:ext uri="{9D8B030D-6E8A-4147-A177-3AD203B41FA5}">
                      <a16:colId xmlns:a16="http://schemas.microsoft.com/office/drawing/2014/main" val="20001"/>
                    </a:ext>
                  </a:extLst>
                </a:gridCol>
                <a:gridCol w="1315263">
                  <a:extLst>
                    <a:ext uri="{9D8B030D-6E8A-4147-A177-3AD203B41FA5}">
                      <a16:colId xmlns:a16="http://schemas.microsoft.com/office/drawing/2014/main" val="20002"/>
                    </a:ext>
                  </a:extLst>
                </a:gridCol>
                <a:gridCol w="1315263">
                  <a:extLst>
                    <a:ext uri="{9D8B030D-6E8A-4147-A177-3AD203B41FA5}">
                      <a16:colId xmlns:a16="http://schemas.microsoft.com/office/drawing/2014/main" val="20003"/>
                    </a:ext>
                  </a:extLst>
                </a:gridCol>
                <a:gridCol w="1315263">
                  <a:extLst>
                    <a:ext uri="{9D8B030D-6E8A-4147-A177-3AD203B41FA5}">
                      <a16:colId xmlns:a16="http://schemas.microsoft.com/office/drawing/2014/main" val="20004"/>
                    </a:ext>
                  </a:extLst>
                </a:gridCol>
                <a:gridCol w="1315263">
                  <a:extLst>
                    <a:ext uri="{9D8B030D-6E8A-4147-A177-3AD203B41FA5}">
                      <a16:colId xmlns:a16="http://schemas.microsoft.com/office/drawing/2014/main" val="20005"/>
                    </a:ext>
                  </a:extLst>
                </a:gridCol>
                <a:gridCol w="1315263">
                  <a:extLst>
                    <a:ext uri="{9D8B030D-6E8A-4147-A177-3AD203B41FA5}">
                      <a16:colId xmlns:a16="http://schemas.microsoft.com/office/drawing/2014/main" val="20006"/>
                    </a:ext>
                  </a:extLst>
                </a:gridCol>
                <a:gridCol w="1315263">
                  <a:extLst>
                    <a:ext uri="{9D8B030D-6E8A-4147-A177-3AD203B41FA5}">
                      <a16:colId xmlns:a16="http://schemas.microsoft.com/office/drawing/2014/main" val="20007"/>
                    </a:ext>
                  </a:extLst>
                </a:gridCol>
              </a:tblGrid>
              <a:tr h="400883">
                <a:tc gridSpan="2">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learn from it for next time</a:t>
                      </a:r>
                      <a:endParaRPr lang="en-GB" sz="11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dirty="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dirty="0">
                          <a:solidFill>
                            <a:schemeClr val="tx1">
                              <a:lumMod val="75000"/>
                              <a:lumOff val="25000"/>
                            </a:schemeClr>
                          </a:solidFill>
                        </a:rPr>
                        <a:t>I might feel a bit</a:t>
                      </a:r>
                      <a:r>
                        <a:rPr lang="en-GB" sz="1100" baseline="0" dirty="0">
                          <a:solidFill>
                            <a:schemeClr val="tx1">
                              <a:lumMod val="75000"/>
                              <a:lumOff val="25000"/>
                            </a:schemeClr>
                          </a:solidFill>
                        </a:rPr>
                        <a:t> bad but soon forget about it</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100" dirty="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32821432"/>
              </p:ext>
            </p:extLst>
          </p:nvPr>
        </p:nvGraphicFramePr>
        <p:xfrm>
          <a:off x="311283" y="3293274"/>
          <a:ext cx="11321916" cy="2285189"/>
        </p:xfrm>
        <a:graphic>
          <a:graphicData uri="http://schemas.openxmlformats.org/drawingml/2006/table">
            <a:tbl>
              <a:tblPr firstRow="1" bandRow="1">
                <a:tableStyleId>{5940675A-B579-460E-94D1-54222C63F5DA}</a:tableStyleId>
              </a:tblPr>
              <a:tblGrid>
                <a:gridCol w="3021325">
                  <a:extLst>
                    <a:ext uri="{9D8B030D-6E8A-4147-A177-3AD203B41FA5}">
                      <a16:colId xmlns:a16="http://schemas.microsoft.com/office/drawing/2014/main" val="20000"/>
                    </a:ext>
                  </a:extLst>
                </a:gridCol>
                <a:gridCol w="417713">
                  <a:extLst>
                    <a:ext uri="{9D8B030D-6E8A-4147-A177-3AD203B41FA5}">
                      <a16:colId xmlns:a16="http://schemas.microsoft.com/office/drawing/2014/main" val="20001"/>
                    </a:ext>
                  </a:extLst>
                </a:gridCol>
                <a:gridCol w="1313813">
                  <a:extLst>
                    <a:ext uri="{9D8B030D-6E8A-4147-A177-3AD203B41FA5}">
                      <a16:colId xmlns:a16="http://schemas.microsoft.com/office/drawing/2014/main" val="20002"/>
                    </a:ext>
                  </a:extLst>
                </a:gridCol>
                <a:gridCol w="1313813">
                  <a:extLst>
                    <a:ext uri="{9D8B030D-6E8A-4147-A177-3AD203B41FA5}">
                      <a16:colId xmlns:a16="http://schemas.microsoft.com/office/drawing/2014/main" val="20003"/>
                    </a:ext>
                  </a:extLst>
                </a:gridCol>
                <a:gridCol w="1313813">
                  <a:extLst>
                    <a:ext uri="{9D8B030D-6E8A-4147-A177-3AD203B41FA5}">
                      <a16:colId xmlns:a16="http://schemas.microsoft.com/office/drawing/2014/main" val="20004"/>
                    </a:ext>
                  </a:extLst>
                </a:gridCol>
                <a:gridCol w="1313813">
                  <a:extLst>
                    <a:ext uri="{9D8B030D-6E8A-4147-A177-3AD203B41FA5}">
                      <a16:colId xmlns:a16="http://schemas.microsoft.com/office/drawing/2014/main" val="20005"/>
                    </a:ext>
                  </a:extLst>
                </a:gridCol>
                <a:gridCol w="1313813">
                  <a:extLst>
                    <a:ext uri="{9D8B030D-6E8A-4147-A177-3AD203B41FA5}">
                      <a16:colId xmlns:a16="http://schemas.microsoft.com/office/drawing/2014/main" val="20006"/>
                    </a:ext>
                  </a:extLst>
                </a:gridCol>
                <a:gridCol w="1313813">
                  <a:extLst>
                    <a:ext uri="{9D8B030D-6E8A-4147-A177-3AD203B41FA5}">
                      <a16:colId xmlns:a16="http://schemas.microsoft.com/office/drawing/2014/main" val="20007"/>
                    </a:ext>
                  </a:extLst>
                </a:gridCol>
              </a:tblGrid>
              <a:tr h="398715">
                <a:tc gridSpan="2">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3609">
                <a:tc gridSpan="2">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100" dirty="0">
                          <a:solidFill>
                            <a:schemeClr val="tx1">
                              <a:lumMod val="75000"/>
                              <a:lumOff val="25000"/>
                            </a:schemeClr>
                          </a:solidFill>
                        </a:rPr>
                        <a:t>I learn from it for next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100" dirty="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100" dirty="0">
                          <a:solidFill>
                            <a:schemeClr val="tx1">
                              <a:lumMod val="75000"/>
                              <a:lumOff val="25000"/>
                            </a:schemeClr>
                          </a:solidFill>
                        </a:rPr>
                        <a:t>I might feel a bit</a:t>
                      </a:r>
                      <a:r>
                        <a:rPr lang="en-GB" sz="1100" baseline="0" dirty="0">
                          <a:solidFill>
                            <a:schemeClr val="tx1">
                              <a:lumMod val="75000"/>
                              <a:lumOff val="25000"/>
                            </a:schemeClr>
                          </a:solidFill>
                        </a:rPr>
                        <a:t> bad but soon forget about it</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715">
                <a:tc>
                  <a:txBody>
                    <a:bodyPr/>
                    <a:lstStyle/>
                    <a:p>
                      <a:r>
                        <a:rPr lang="en-GB" sz="1100" dirty="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35571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0741143" cy="900000"/>
          </a:xfrm>
        </p:spPr>
        <p:txBody>
          <a:bodyPr vert="horz" lIns="91440" tIns="45720" rIns="91440" bIns="45720" rtlCol="0" anchor="t" anchorCtr="0">
            <a:normAutofit/>
          </a:bodyPr>
          <a:lstStyle/>
          <a:p>
            <a:r>
              <a:rPr lang="en-GB" sz="1600" dirty="0"/>
              <a:t>Pupils mostly choose to persevere when they don’t succeed, with over two thirds keeping on trying or having another go. Over half ask for help or try a different way of doing things.</a:t>
            </a:r>
          </a:p>
        </p:txBody>
      </p:sp>
      <p:graphicFrame>
        <p:nvGraphicFramePr>
          <p:cNvPr id="10" name="Chart 9"/>
          <p:cNvGraphicFramePr/>
          <p:nvPr>
            <p:extLst>
              <p:ext uri="{D42A27DB-BD31-4B8C-83A1-F6EECF244321}">
                <p14:modId xmlns:p14="http://schemas.microsoft.com/office/powerpoint/2010/main" val="3267778419"/>
              </p:ext>
            </p:extLst>
          </p:nvPr>
        </p:nvGraphicFramePr>
        <p:xfrm>
          <a:off x="183019" y="835200"/>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627"/>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a:p>
            <a:r>
              <a:rPr lang="en-GB" sz="1000" i="1" dirty="0">
                <a:solidFill>
                  <a:srgbClr val="002060"/>
                </a:solidFill>
                <a:latin typeface="Calibri" panose="020F0502020204030204" pitchFamily="34" charset="0"/>
              </a:rPr>
              <a:t>Base: All valid respondents, n=2,640. </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spTree>
    <p:extLst>
      <p:ext uri="{BB962C8B-B14F-4D97-AF65-F5344CB8AC3E}">
        <p14:creationId xmlns:p14="http://schemas.microsoft.com/office/powerpoint/2010/main" val="3846282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dirty="0"/>
              <a:t>‘Only’ 5% of pupils say they blame someone else with 14% giving up. Boys are more likely to ‘keep on trying’ or ‘have another go’ than girls, however girls are more likely to ask for help than boys. Year 4 are more likely than Year 6 to ‘keep on trying’.</a:t>
            </a:r>
          </a:p>
        </p:txBody>
      </p:sp>
      <p:sp>
        <p:nvSpPr>
          <p:cNvPr id="3" name="TextBox 2"/>
          <p:cNvSpPr txBox="1"/>
          <p:nvPr/>
        </p:nvSpPr>
        <p:spPr>
          <a:xfrm>
            <a:off x="272373" y="5498266"/>
            <a:ext cx="11360825"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296639351"/>
              </p:ext>
            </p:extLst>
          </p:nvPr>
        </p:nvGraphicFramePr>
        <p:xfrm>
          <a:off x="272374" y="1093539"/>
          <a:ext cx="11360246" cy="4273872"/>
        </p:xfrm>
        <a:graphic>
          <a:graphicData uri="http://schemas.openxmlformats.org/drawingml/2006/table">
            <a:tbl>
              <a:tblPr firstRow="1" bandRow="1">
                <a:tableStyleId>{5940675A-B579-460E-94D1-54222C63F5DA}</a:tableStyleId>
              </a:tblPr>
              <a:tblGrid>
                <a:gridCol w="3005360">
                  <a:extLst>
                    <a:ext uri="{9D8B030D-6E8A-4147-A177-3AD203B41FA5}">
                      <a16:colId xmlns:a16="http://schemas.microsoft.com/office/drawing/2014/main" val="20000"/>
                    </a:ext>
                  </a:extLst>
                </a:gridCol>
                <a:gridCol w="436590">
                  <a:extLst>
                    <a:ext uri="{9D8B030D-6E8A-4147-A177-3AD203B41FA5}">
                      <a16:colId xmlns:a16="http://schemas.microsoft.com/office/drawing/2014/main" val="20001"/>
                    </a:ext>
                  </a:extLst>
                </a:gridCol>
                <a:gridCol w="1319716">
                  <a:extLst>
                    <a:ext uri="{9D8B030D-6E8A-4147-A177-3AD203B41FA5}">
                      <a16:colId xmlns:a16="http://schemas.microsoft.com/office/drawing/2014/main" val="20002"/>
                    </a:ext>
                  </a:extLst>
                </a:gridCol>
                <a:gridCol w="1319716">
                  <a:extLst>
                    <a:ext uri="{9D8B030D-6E8A-4147-A177-3AD203B41FA5}">
                      <a16:colId xmlns:a16="http://schemas.microsoft.com/office/drawing/2014/main" val="20003"/>
                    </a:ext>
                  </a:extLst>
                </a:gridCol>
                <a:gridCol w="1319716">
                  <a:extLst>
                    <a:ext uri="{9D8B030D-6E8A-4147-A177-3AD203B41FA5}">
                      <a16:colId xmlns:a16="http://schemas.microsoft.com/office/drawing/2014/main" val="20004"/>
                    </a:ext>
                  </a:extLst>
                </a:gridCol>
                <a:gridCol w="1319716">
                  <a:extLst>
                    <a:ext uri="{9D8B030D-6E8A-4147-A177-3AD203B41FA5}">
                      <a16:colId xmlns:a16="http://schemas.microsoft.com/office/drawing/2014/main" val="20005"/>
                    </a:ext>
                  </a:extLst>
                </a:gridCol>
                <a:gridCol w="1319716">
                  <a:extLst>
                    <a:ext uri="{9D8B030D-6E8A-4147-A177-3AD203B41FA5}">
                      <a16:colId xmlns:a16="http://schemas.microsoft.com/office/drawing/2014/main" val="20006"/>
                    </a:ext>
                  </a:extLst>
                </a:gridCol>
                <a:gridCol w="1319716">
                  <a:extLst>
                    <a:ext uri="{9D8B030D-6E8A-4147-A177-3AD203B41FA5}">
                      <a16:colId xmlns:a16="http://schemas.microsoft.com/office/drawing/2014/main" val="20007"/>
                    </a:ext>
                  </a:extLst>
                </a:gridCol>
              </a:tblGrid>
              <a:tr h="400883">
                <a:tc gridSpan="2">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dirty="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dirty="0">
                          <a:solidFill>
                            <a:schemeClr val="tx1">
                              <a:lumMod val="75000"/>
                              <a:lumOff val="25000"/>
                            </a:schemeClr>
                          </a:solidFill>
                        </a:rPr>
                        <a:t>I ask</a:t>
                      </a:r>
                      <a:r>
                        <a:rPr lang="en-GB" sz="1100" baseline="0" dirty="0">
                          <a:solidFill>
                            <a:schemeClr val="tx1">
                              <a:lumMod val="75000"/>
                              <a:lumOff val="25000"/>
                            </a:schemeClr>
                          </a:solidFill>
                        </a:rPr>
                        <a:t> for help</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100" dirty="0">
                          <a:solidFill>
                            <a:schemeClr val="tx1">
                              <a:lumMod val="75000"/>
                              <a:lumOff val="25000"/>
                            </a:schemeClr>
                          </a:solidFill>
                        </a:rPr>
                        <a:t>I try a different way of doing</a:t>
                      </a:r>
                      <a:r>
                        <a:rPr lang="en-GB" sz="1100" baseline="0" dirty="0">
                          <a:solidFill>
                            <a:schemeClr val="tx1">
                              <a:lumMod val="75000"/>
                              <a:lumOff val="25000"/>
                            </a:schemeClr>
                          </a:solidFill>
                        </a:rPr>
                        <a:t> it</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100" dirty="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100" dirty="0">
                          <a:solidFill>
                            <a:schemeClr val="tx1">
                              <a:lumMod val="75000"/>
                              <a:lumOff val="25000"/>
                            </a:schemeClr>
                          </a:solidFill>
                        </a:rPr>
                        <a:t>I do 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0883">
                <a:tc>
                  <a:txBody>
                    <a:bodyPr/>
                    <a:lstStyle/>
                    <a:p>
                      <a:r>
                        <a:rPr lang="en-GB" sz="1100" dirty="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100" dirty="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100" dirty="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710952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dirty="0"/>
              <a:t>SEN pupils and Young carers are the least likely to persevere overall with more pupils than any other group giving up or doing something else.</a:t>
            </a:r>
          </a:p>
        </p:txBody>
      </p:sp>
      <p:sp>
        <p:nvSpPr>
          <p:cNvPr id="3" name="TextBox 2"/>
          <p:cNvSpPr txBox="1"/>
          <p:nvPr/>
        </p:nvSpPr>
        <p:spPr>
          <a:xfrm>
            <a:off x="272367" y="5473401"/>
            <a:ext cx="11360831"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4061326792"/>
              </p:ext>
            </p:extLst>
          </p:nvPr>
        </p:nvGraphicFramePr>
        <p:xfrm>
          <a:off x="272375" y="1020030"/>
          <a:ext cx="11360831" cy="4299709"/>
        </p:xfrm>
        <a:graphic>
          <a:graphicData uri="http://schemas.openxmlformats.org/drawingml/2006/table">
            <a:tbl>
              <a:tblPr firstRow="1" bandRow="1">
                <a:tableStyleId>{5940675A-B579-460E-94D1-54222C63F5DA}</a:tableStyleId>
              </a:tblPr>
              <a:tblGrid>
                <a:gridCol w="3005514">
                  <a:extLst>
                    <a:ext uri="{9D8B030D-6E8A-4147-A177-3AD203B41FA5}">
                      <a16:colId xmlns:a16="http://schemas.microsoft.com/office/drawing/2014/main" val="20000"/>
                    </a:ext>
                  </a:extLst>
                </a:gridCol>
                <a:gridCol w="436613">
                  <a:extLst>
                    <a:ext uri="{9D8B030D-6E8A-4147-A177-3AD203B41FA5}">
                      <a16:colId xmlns:a16="http://schemas.microsoft.com/office/drawing/2014/main" val="20001"/>
                    </a:ext>
                  </a:extLst>
                </a:gridCol>
                <a:gridCol w="1319784">
                  <a:extLst>
                    <a:ext uri="{9D8B030D-6E8A-4147-A177-3AD203B41FA5}">
                      <a16:colId xmlns:a16="http://schemas.microsoft.com/office/drawing/2014/main" val="20002"/>
                    </a:ext>
                  </a:extLst>
                </a:gridCol>
                <a:gridCol w="1319784">
                  <a:extLst>
                    <a:ext uri="{9D8B030D-6E8A-4147-A177-3AD203B41FA5}">
                      <a16:colId xmlns:a16="http://schemas.microsoft.com/office/drawing/2014/main" val="20003"/>
                    </a:ext>
                  </a:extLst>
                </a:gridCol>
                <a:gridCol w="1319784">
                  <a:extLst>
                    <a:ext uri="{9D8B030D-6E8A-4147-A177-3AD203B41FA5}">
                      <a16:colId xmlns:a16="http://schemas.microsoft.com/office/drawing/2014/main" val="20004"/>
                    </a:ext>
                  </a:extLst>
                </a:gridCol>
                <a:gridCol w="1319784">
                  <a:extLst>
                    <a:ext uri="{9D8B030D-6E8A-4147-A177-3AD203B41FA5}">
                      <a16:colId xmlns:a16="http://schemas.microsoft.com/office/drawing/2014/main" val="20005"/>
                    </a:ext>
                  </a:extLst>
                </a:gridCol>
                <a:gridCol w="1319784">
                  <a:extLst>
                    <a:ext uri="{9D8B030D-6E8A-4147-A177-3AD203B41FA5}">
                      <a16:colId xmlns:a16="http://schemas.microsoft.com/office/drawing/2014/main" val="20006"/>
                    </a:ext>
                  </a:extLst>
                </a:gridCol>
                <a:gridCol w="1319784">
                  <a:extLst>
                    <a:ext uri="{9D8B030D-6E8A-4147-A177-3AD203B41FA5}">
                      <a16:colId xmlns:a16="http://schemas.microsoft.com/office/drawing/2014/main" val="20007"/>
                    </a:ext>
                  </a:extLst>
                </a:gridCol>
              </a:tblGrid>
              <a:tr h="400883">
                <a:tc gridSpan="2">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100" dirty="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100" dirty="0">
                          <a:solidFill>
                            <a:schemeClr val="tx1">
                              <a:lumMod val="75000"/>
                              <a:lumOff val="25000"/>
                            </a:schemeClr>
                          </a:solidFill>
                        </a:rPr>
                        <a:t>I ask</a:t>
                      </a:r>
                      <a:r>
                        <a:rPr lang="en-GB" sz="1100" baseline="0" dirty="0">
                          <a:solidFill>
                            <a:schemeClr val="tx1">
                              <a:lumMod val="75000"/>
                              <a:lumOff val="25000"/>
                            </a:schemeClr>
                          </a:solidFill>
                        </a:rPr>
                        <a:t> for help</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100" dirty="0">
                          <a:solidFill>
                            <a:schemeClr val="tx1">
                              <a:lumMod val="75000"/>
                              <a:lumOff val="25000"/>
                            </a:schemeClr>
                          </a:solidFill>
                        </a:rPr>
                        <a:t>I try a different way of doing</a:t>
                      </a:r>
                      <a:r>
                        <a:rPr lang="en-GB" sz="1100" baseline="0" dirty="0">
                          <a:solidFill>
                            <a:schemeClr val="tx1">
                              <a:lumMod val="75000"/>
                              <a:lumOff val="25000"/>
                            </a:schemeClr>
                          </a:solidFill>
                        </a:rPr>
                        <a:t> it</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100" dirty="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100" dirty="0">
                          <a:solidFill>
                            <a:schemeClr val="tx1">
                              <a:lumMod val="75000"/>
                              <a:lumOff val="25000"/>
                            </a:schemeClr>
                          </a:solidFill>
                        </a:rPr>
                        <a:t>I do 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0883">
                <a:tc>
                  <a:txBody>
                    <a:bodyPr/>
                    <a:lstStyle/>
                    <a:p>
                      <a:r>
                        <a:rPr lang="en-GB" sz="1100" dirty="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100" dirty="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100" dirty="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42105106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Resilience scores: 54% of pupils score medium-high or high (23+), similar to last year. Year 4 appear more resilient than Year 6 (57% scoring higher than 23 compared to 52% of Year 6). SEN pupils appear the least resilient.</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281917514"/>
              </p:ext>
            </p:extLst>
          </p:nvPr>
        </p:nvGraphicFramePr>
        <p:xfrm>
          <a:off x="183600" y="1029753"/>
          <a:ext cx="5476139" cy="41977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600" y="6214512"/>
            <a:ext cx="9491446" cy="553998"/>
          </a:xfrm>
          <a:prstGeom prst="rect">
            <a:avLst/>
          </a:prstGeom>
          <a:noFill/>
        </p:spPr>
        <p:txBody>
          <a:bodyPr wrap="square" rtlCol="0" anchor="b" anchorCtr="0">
            <a:spAutoFit/>
          </a:bodyPr>
          <a:lstStyle/>
          <a:p>
            <a:r>
              <a:rPr lang="en-GB" sz="1000" dirty="0">
                <a:solidFill>
                  <a:srgbClr val="002060"/>
                </a:solidFill>
              </a:rPr>
              <a:t>An overall measurement of resilience based on the answers to ‘If I don’t succeed at something’ and ‘If something goes wrong’. </a:t>
            </a:r>
          </a:p>
          <a:p>
            <a:r>
              <a:rPr lang="en-GB" sz="1000" dirty="0">
                <a:solidFill>
                  <a:srgbClr val="002060"/>
                </a:solidFill>
              </a:rPr>
              <a:t>All items are scored 0-3 if phrased positively or 3-0 if they are phrased negatively.</a:t>
            </a:r>
            <a:endParaRPr lang="en-GB" sz="1000" i="1"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2022 n=2,502, 2023 n=2,453, 2024 n=2,640. </a:t>
            </a:r>
          </a:p>
        </p:txBody>
      </p:sp>
      <p:sp>
        <p:nvSpPr>
          <p:cNvPr id="10" name="Rectangle 9"/>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3" name="Table 12">
            <a:extLst>
              <a:ext uri="{FF2B5EF4-FFF2-40B4-BE49-F238E27FC236}">
                <a16:creationId xmlns:a16="http://schemas.microsoft.com/office/drawing/2014/main" id="{39E83E71-3E5A-41B5-99F4-3DA11653EC3F}"/>
              </a:ext>
            </a:extLst>
          </p:cNvPr>
          <p:cNvGraphicFramePr>
            <a:graphicFrameLocks noGrp="1"/>
          </p:cNvGraphicFramePr>
          <p:nvPr>
            <p:extLst>
              <p:ext uri="{D42A27DB-BD31-4B8C-83A1-F6EECF244321}">
                <p14:modId xmlns:p14="http://schemas.microsoft.com/office/powerpoint/2010/main" val="1006093252"/>
              </p:ext>
            </p:extLst>
          </p:nvPr>
        </p:nvGraphicFramePr>
        <p:xfrm>
          <a:off x="5642411" y="1029753"/>
          <a:ext cx="5973698" cy="2362214"/>
        </p:xfrm>
        <a:graphic>
          <a:graphicData uri="http://schemas.openxmlformats.org/drawingml/2006/table">
            <a:tbl>
              <a:tblPr firstRow="1" bandRow="1">
                <a:tableStyleId>{5940675A-B579-460E-94D1-54222C63F5DA}</a:tableStyleId>
              </a:tblPr>
              <a:tblGrid>
                <a:gridCol w="1659964">
                  <a:extLst>
                    <a:ext uri="{9D8B030D-6E8A-4147-A177-3AD203B41FA5}">
                      <a16:colId xmlns:a16="http://schemas.microsoft.com/office/drawing/2014/main" val="20000"/>
                    </a:ext>
                  </a:extLst>
                </a:gridCol>
                <a:gridCol w="762691">
                  <a:extLst>
                    <a:ext uri="{9D8B030D-6E8A-4147-A177-3AD203B41FA5}">
                      <a16:colId xmlns:a16="http://schemas.microsoft.com/office/drawing/2014/main" val="20001"/>
                    </a:ext>
                  </a:extLst>
                </a:gridCol>
                <a:gridCol w="675223">
                  <a:extLst>
                    <a:ext uri="{9D8B030D-6E8A-4147-A177-3AD203B41FA5}">
                      <a16:colId xmlns:a16="http://schemas.microsoft.com/office/drawing/2014/main" val="20002"/>
                    </a:ext>
                  </a:extLst>
                </a:gridCol>
                <a:gridCol w="718955">
                  <a:extLst>
                    <a:ext uri="{9D8B030D-6E8A-4147-A177-3AD203B41FA5}">
                      <a16:colId xmlns:a16="http://schemas.microsoft.com/office/drawing/2014/main" val="20003"/>
                    </a:ext>
                  </a:extLst>
                </a:gridCol>
                <a:gridCol w="718955">
                  <a:extLst>
                    <a:ext uri="{9D8B030D-6E8A-4147-A177-3AD203B41FA5}">
                      <a16:colId xmlns:a16="http://schemas.microsoft.com/office/drawing/2014/main" val="20004"/>
                    </a:ext>
                  </a:extLst>
                </a:gridCol>
                <a:gridCol w="718955">
                  <a:extLst>
                    <a:ext uri="{9D8B030D-6E8A-4147-A177-3AD203B41FA5}">
                      <a16:colId xmlns:a16="http://schemas.microsoft.com/office/drawing/2014/main" val="20005"/>
                    </a:ext>
                  </a:extLst>
                </a:gridCol>
                <a:gridCol w="718955">
                  <a:extLst>
                    <a:ext uri="{9D8B030D-6E8A-4147-A177-3AD203B41FA5}">
                      <a16:colId xmlns:a16="http://schemas.microsoft.com/office/drawing/2014/main" val="20006"/>
                    </a:ext>
                  </a:extLst>
                </a:gridCol>
              </a:tblGrid>
              <a:tr h="443470">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5B7D7B08-934D-417A-816A-AE8AD68A7C9E}"/>
              </a:ext>
            </a:extLst>
          </p:cNvPr>
          <p:cNvGraphicFramePr>
            <a:graphicFrameLocks noGrp="1"/>
          </p:cNvGraphicFramePr>
          <p:nvPr>
            <p:extLst>
              <p:ext uri="{D42A27DB-BD31-4B8C-83A1-F6EECF244321}">
                <p14:modId xmlns:p14="http://schemas.microsoft.com/office/powerpoint/2010/main" val="2791816563"/>
              </p:ext>
            </p:extLst>
          </p:nvPr>
        </p:nvGraphicFramePr>
        <p:xfrm>
          <a:off x="5659503" y="3576180"/>
          <a:ext cx="5973697" cy="2513104"/>
        </p:xfrm>
        <a:graphic>
          <a:graphicData uri="http://schemas.openxmlformats.org/drawingml/2006/table">
            <a:tbl>
              <a:tblPr firstRow="1" bandRow="1">
                <a:tableStyleId>{5940675A-B579-460E-94D1-54222C63F5DA}</a:tableStyleId>
              </a:tblPr>
              <a:tblGrid>
                <a:gridCol w="1659964">
                  <a:extLst>
                    <a:ext uri="{9D8B030D-6E8A-4147-A177-3AD203B41FA5}">
                      <a16:colId xmlns:a16="http://schemas.microsoft.com/office/drawing/2014/main" val="20000"/>
                    </a:ext>
                  </a:extLst>
                </a:gridCol>
                <a:gridCol w="762691">
                  <a:extLst>
                    <a:ext uri="{9D8B030D-6E8A-4147-A177-3AD203B41FA5}">
                      <a16:colId xmlns:a16="http://schemas.microsoft.com/office/drawing/2014/main" val="20001"/>
                    </a:ext>
                  </a:extLst>
                </a:gridCol>
                <a:gridCol w="725211">
                  <a:extLst>
                    <a:ext uri="{9D8B030D-6E8A-4147-A177-3AD203B41FA5}">
                      <a16:colId xmlns:a16="http://schemas.microsoft.com/office/drawing/2014/main" val="20002"/>
                    </a:ext>
                  </a:extLst>
                </a:gridCol>
                <a:gridCol w="660166">
                  <a:extLst>
                    <a:ext uri="{9D8B030D-6E8A-4147-A177-3AD203B41FA5}">
                      <a16:colId xmlns:a16="http://schemas.microsoft.com/office/drawing/2014/main" val="20003"/>
                    </a:ext>
                  </a:extLst>
                </a:gridCol>
                <a:gridCol w="760917">
                  <a:extLst>
                    <a:ext uri="{9D8B030D-6E8A-4147-A177-3AD203B41FA5}">
                      <a16:colId xmlns:a16="http://schemas.microsoft.com/office/drawing/2014/main" val="20004"/>
                    </a:ext>
                  </a:extLst>
                </a:gridCol>
                <a:gridCol w="745274">
                  <a:extLst>
                    <a:ext uri="{9D8B030D-6E8A-4147-A177-3AD203B41FA5}">
                      <a16:colId xmlns:a16="http://schemas.microsoft.com/office/drawing/2014/main" val="20005"/>
                    </a:ext>
                  </a:extLst>
                </a:gridCol>
                <a:gridCol w="659474">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6523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86426" cy="900000"/>
          </a:xfrm>
        </p:spPr>
        <p:txBody>
          <a:bodyPr vert="horz" lIns="91440" tIns="45720" rIns="91440" bIns="45720" rtlCol="0" anchor="t" anchorCtr="0">
            <a:normAutofit/>
          </a:bodyPr>
          <a:lstStyle/>
          <a:p>
            <a:r>
              <a:rPr lang="en-GB" sz="1600" dirty="0"/>
              <a:t>79% of pupils feel they are ‘sometimes’ or ‘always’ listened to when people are making decisions about them. This is lower for Year 4 (73%) with Year 6 the most listened to group (85%). </a:t>
            </a:r>
          </a:p>
        </p:txBody>
      </p:sp>
      <p:graphicFrame>
        <p:nvGraphicFramePr>
          <p:cNvPr id="10" name="Chart 9"/>
          <p:cNvGraphicFramePr/>
          <p:nvPr>
            <p:extLst>
              <p:ext uri="{D42A27DB-BD31-4B8C-83A1-F6EECF244321}">
                <p14:modId xmlns:p14="http://schemas.microsoft.com/office/powerpoint/2010/main" val="2934929544"/>
              </p:ext>
            </p:extLst>
          </p:nvPr>
        </p:nvGraphicFramePr>
        <p:xfrm>
          <a:off x="183019" y="835199"/>
          <a:ext cx="4924002" cy="409672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615932" y="945641"/>
            <a:ext cx="4602195" cy="369332"/>
          </a:xfrm>
          <a:prstGeom prst="rect">
            <a:avLst/>
          </a:prstGeom>
          <a:noFill/>
        </p:spPr>
        <p:txBody>
          <a:bodyPr wrap="square" rtlCol="0">
            <a:spAutoFit/>
          </a:bodyPr>
          <a:lstStyle/>
          <a:p>
            <a:endParaRPr lang="en-GB" dirty="0">
              <a:solidFill>
                <a:schemeClr val="bg2">
                  <a:lumMod val="25000"/>
                </a:schemeClr>
              </a:solidFill>
              <a:latin typeface="Calibri" panose="020F0502020204030204" pitchFamily="34" charset="0"/>
            </a:endParaRPr>
          </a:p>
        </p:txBody>
      </p:sp>
      <p:sp>
        <p:nvSpPr>
          <p:cNvPr id="11" name="TextBox 10"/>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like you are listened to by the adults and people making decisions about you?</a:t>
            </a:r>
          </a:p>
          <a:p>
            <a:r>
              <a:rPr lang="en-GB" sz="1000" i="1" dirty="0">
                <a:solidFill>
                  <a:srgbClr val="002060"/>
                </a:solidFill>
                <a:latin typeface="Calibri" panose="020F0502020204030204" pitchFamily="34" charset="0"/>
              </a:rPr>
              <a:t>Base: All valid respondents, 2022 n=2,502, 2023 n=2,453, 2024 n=2,640. </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173724414"/>
              </p:ext>
            </p:extLst>
          </p:nvPr>
        </p:nvGraphicFramePr>
        <p:xfrm>
          <a:off x="5515583" y="1011904"/>
          <a:ext cx="6117617" cy="2444407"/>
        </p:xfrm>
        <a:graphic>
          <a:graphicData uri="http://schemas.openxmlformats.org/drawingml/2006/table">
            <a:tbl>
              <a:tblPr firstRow="1" bandRow="1">
                <a:tableStyleId>{5940675A-B579-460E-94D1-54222C63F5DA}</a:tableStyleId>
              </a:tblPr>
              <a:tblGrid>
                <a:gridCol w="1699957">
                  <a:extLst>
                    <a:ext uri="{9D8B030D-6E8A-4147-A177-3AD203B41FA5}">
                      <a16:colId xmlns:a16="http://schemas.microsoft.com/office/drawing/2014/main" val="20000"/>
                    </a:ext>
                  </a:extLst>
                </a:gridCol>
                <a:gridCol w="781066">
                  <a:extLst>
                    <a:ext uri="{9D8B030D-6E8A-4147-A177-3AD203B41FA5}">
                      <a16:colId xmlns:a16="http://schemas.microsoft.com/office/drawing/2014/main" val="20001"/>
                    </a:ext>
                  </a:extLst>
                </a:gridCol>
                <a:gridCol w="691490">
                  <a:extLst>
                    <a:ext uri="{9D8B030D-6E8A-4147-A177-3AD203B41FA5}">
                      <a16:colId xmlns:a16="http://schemas.microsoft.com/office/drawing/2014/main" val="20002"/>
                    </a:ext>
                  </a:extLst>
                </a:gridCol>
                <a:gridCol w="736276">
                  <a:extLst>
                    <a:ext uri="{9D8B030D-6E8A-4147-A177-3AD203B41FA5}">
                      <a16:colId xmlns:a16="http://schemas.microsoft.com/office/drawing/2014/main" val="20003"/>
                    </a:ext>
                  </a:extLst>
                </a:gridCol>
                <a:gridCol w="736276">
                  <a:extLst>
                    <a:ext uri="{9D8B030D-6E8A-4147-A177-3AD203B41FA5}">
                      <a16:colId xmlns:a16="http://schemas.microsoft.com/office/drawing/2014/main" val="20004"/>
                    </a:ext>
                  </a:extLst>
                </a:gridCol>
                <a:gridCol w="736276">
                  <a:extLst>
                    <a:ext uri="{9D8B030D-6E8A-4147-A177-3AD203B41FA5}">
                      <a16:colId xmlns:a16="http://schemas.microsoft.com/office/drawing/2014/main" val="20005"/>
                    </a:ext>
                  </a:extLst>
                </a:gridCol>
                <a:gridCol w="736276">
                  <a:extLst>
                    <a:ext uri="{9D8B030D-6E8A-4147-A177-3AD203B41FA5}">
                      <a16:colId xmlns:a16="http://schemas.microsoft.com/office/drawing/2014/main" val="20006"/>
                    </a:ext>
                  </a:extLst>
                </a:gridCol>
              </a:tblGrid>
              <a:tr h="458900">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809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29353">
                <a:tc>
                  <a:txBody>
                    <a:bodyPr/>
                    <a:lstStyle/>
                    <a:p>
                      <a:r>
                        <a:rPr lang="en-GB" sz="1100" dirty="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9353">
                <a:tc>
                  <a:txBody>
                    <a:bodyPr/>
                    <a:lstStyle/>
                    <a:p>
                      <a:r>
                        <a:rPr lang="en-GB" sz="11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29353">
                <a:tc>
                  <a:txBody>
                    <a:bodyPr/>
                    <a:lstStyle/>
                    <a:p>
                      <a:r>
                        <a:rPr lang="en-GB" sz="1100" dirty="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29353">
                <a:tc>
                  <a:txBody>
                    <a:bodyPr/>
                    <a:lstStyle/>
                    <a:p>
                      <a:r>
                        <a:rPr lang="en-GB" sz="1100" dirty="0">
                          <a:solidFill>
                            <a:schemeClr val="tx1">
                              <a:lumMod val="75000"/>
                              <a:lumOff val="25000"/>
                            </a:schemeClr>
                          </a:solidFill>
                        </a:rPr>
                        <a:t>I don’t want</a:t>
                      </a:r>
                      <a:r>
                        <a:rPr lang="en-GB" sz="1100" baseline="0" dirty="0">
                          <a:solidFill>
                            <a:schemeClr val="tx1">
                              <a:lumMod val="75000"/>
                              <a:lumOff val="25000"/>
                            </a:schemeClr>
                          </a:solidFill>
                        </a:rPr>
                        <a: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62272317"/>
              </p:ext>
            </p:extLst>
          </p:nvPr>
        </p:nvGraphicFramePr>
        <p:xfrm>
          <a:off x="5515583" y="3524407"/>
          <a:ext cx="6117617" cy="2485964"/>
        </p:xfrm>
        <a:graphic>
          <a:graphicData uri="http://schemas.openxmlformats.org/drawingml/2006/table">
            <a:tbl>
              <a:tblPr firstRow="1" bandRow="1">
                <a:tableStyleId>{5940675A-B579-460E-94D1-54222C63F5DA}</a:tableStyleId>
              </a:tblPr>
              <a:tblGrid>
                <a:gridCol w="1699957">
                  <a:extLst>
                    <a:ext uri="{9D8B030D-6E8A-4147-A177-3AD203B41FA5}">
                      <a16:colId xmlns:a16="http://schemas.microsoft.com/office/drawing/2014/main" val="20000"/>
                    </a:ext>
                  </a:extLst>
                </a:gridCol>
                <a:gridCol w="781066">
                  <a:extLst>
                    <a:ext uri="{9D8B030D-6E8A-4147-A177-3AD203B41FA5}">
                      <a16:colId xmlns:a16="http://schemas.microsoft.com/office/drawing/2014/main" val="20001"/>
                    </a:ext>
                  </a:extLst>
                </a:gridCol>
                <a:gridCol w="742683">
                  <a:extLst>
                    <a:ext uri="{9D8B030D-6E8A-4147-A177-3AD203B41FA5}">
                      <a16:colId xmlns:a16="http://schemas.microsoft.com/office/drawing/2014/main" val="20002"/>
                    </a:ext>
                  </a:extLst>
                </a:gridCol>
                <a:gridCol w="676070">
                  <a:extLst>
                    <a:ext uri="{9D8B030D-6E8A-4147-A177-3AD203B41FA5}">
                      <a16:colId xmlns:a16="http://schemas.microsoft.com/office/drawing/2014/main" val="20003"/>
                    </a:ext>
                  </a:extLst>
                </a:gridCol>
                <a:gridCol w="779249">
                  <a:extLst>
                    <a:ext uri="{9D8B030D-6E8A-4147-A177-3AD203B41FA5}">
                      <a16:colId xmlns:a16="http://schemas.microsoft.com/office/drawing/2014/main" val="20004"/>
                    </a:ext>
                  </a:extLst>
                </a:gridCol>
                <a:gridCol w="763230">
                  <a:extLst>
                    <a:ext uri="{9D8B030D-6E8A-4147-A177-3AD203B41FA5}">
                      <a16:colId xmlns:a16="http://schemas.microsoft.com/office/drawing/2014/main" val="20005"/>
                    </a:ext>
                  </a:extLst>
                </a:gridCol>
                <a:gridCol w="675362">
                  <a:extLst>
                    <a:ext uri="{9D8B030D-6E8A-4147-A177-3AD203B41FA5}">
                      <a16:colId xmlns:a16="http://schemas.microsoft.com/office/drawing/2014/main" val="20006"/>
                    </a:ext>
                  </a:extLst>
                </a:gridCol>
              </a:tblGrid>
              <a:tr h="61707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887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004">
                <a:tc>
                  <a:txBody>
                    <a:bodyPr/>
                    <a:lstStyle/>
                    <a:p>
                      <a:r>
                        <a:rPr lang="en-GB" sz="1100" dirty="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004">
                <a:tc>
                  <a:txBody>
                    <a:bodyPr/>
                    <a:lstStyle/>
                    <a:p>
                      <a:r>
                        <a:rPr lang="en-GB" sz="11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004">
                <a:tc>
                  <a:txBody>
                    <a:bodyPr/>
                    <a:lstStyle/>
                    <a:p>
                      <a:r>
                        <a:rPr lang="en-GB" sz="1100" dirty="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004">
                <a:tc>
                  <a:txBody>
                    <a:bodyPr/>
                    <a:lstStyle/>
                    <a:p>
                      <a:r>
                        <a:rPr lang="en-GB" sz="1100" dirty="0">
                          <a:solidFill>
                            <a:schemeClr val="tx1">
                              <a:lumMod val="75000"/>
                              <a:lumOff val="25000"/>
                            </a:schemeClr>
                          </a:solidFill>
                        </a:rPr>
                        <a:t>I don’t want</a:t>
                      </a:r>
                      <a:r>
                        <a:rPr lang="en-GB" sz="1100" baseline="0" dirty="0">
                          <a:solidFill>
                            <a:schemeClr val="tx1">
                              <a:lumMod val="75000"/>
                              <a:lumOff val="25000"/>
                            </a:schemeClr>
                          </a:solidFill>
                        </a:rPr>
                        <a: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5318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Staying safe:</a:t>
            </a:r>
          </a:p>
          <a:p>
            <a:r>
              <a:rPr lang="en-GB" dirty="0">
                <a:latin typeface="Calibri" panose="020F0502020204030204" pitchFamily="34" charset="0"/>
                <a:cs typeface="DINPro" panose="020B0504020101020102" pitchFamily="34" charset="0"/>
              </a:rPr>
              <a:t>Feelings of safety in the community, being part of the community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7244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(5) - CYPP key indicators</a:t>
            </a:r>
          </a:p>
        </p:txBody>
      </p:sp>
      <p:sp>
        <p:nvSpPr>
          <p:cNvPr id="3" name="Content Placeholder 2"/>
          <p:cNvSpPr>
            <a:spLocks noGrp="1"/>
          </p:cNvSpPr>
          <p:nvPr>
            <p:ph idx="1"/>
          </p:nvPr>
        </p:nvSpPr>
        <p:spPr>
          <a:xfrm>
            <a:off x="379379" y="969670"/>
            <a:ext cx="5336222" cy="2277587"/>
          </a:xfrm>
        </p:spPr>
        <p:txBody>
          <a:bodyPr>
            <a:noAutofit/>
          </a:bodyPr>
          <a:lstStyle/>
          <a:p>
            <a:pPr marL="0" indent="0">
              <a:lnSpc>
                <a:spcPct val="100000"/>
              </a:lnSpc>
              <a:spcBef>
                <a:spcPts val="600"/>
              </a:spcBef>
              <a:spcAft>
                <a:spcPts val="600"/>
              </a:spcAft>
              <a:buNone/>
            </a:pPr>
            <a:r>
              <a:rPr lang="en-GB" sz="1600" i="1" dirty="0"/>
              <a:t>CYPP-6: </a:t>
            </a:r>
            <a:r>
              <a:rPr lang="en-GB" sz="1600" b="1" dirty="0"/>
              <a:t>How do you rate the following in the area where you live? </a:t>
            </a:r>
          </a:p>
          <a:p>
            <a:pPr marL="0" indent="0">
              <a:lnSpc>
                <a:spcPct val="100000"/>
              </a:lnSpc>
              <a:spcBef>
                <a:spcPts val="600"/>
              </a:spcBef>
              <a:spcAft>
                <a:spcPts val="600"/>
              </a:spcAft>
              <a:buNone/>
            </a:pPr>
            <a:r>
              <a:rPr lang="en-GB" sz="1400" dirty="0">
                <a:solidFill>
                  <a:srgbClr val="404040"/>
                </a:solidFill>
              </a:rPr>
              <a:t>Overall ratings are high, with 80% feeling safe/very safe when going to and from school, 87% feel safe/very safe at school and 86% feel so when going out during the daytime. However, only 37% of pupils feel safe/very safe when going out after dark in the area they live. (See slide 84 for more details).</a:t>
            </a:r>
            <a:endParaRPr lang="en-GB" sz="1400" dirty="0">
              <a:solidFill>
                <a:srgbClr val="404040"/>
              </a:solidFill>
              <a:highlight>
                <a:srgbClr val="FFFF00"/>
              </a:highlight>
            </a:endParaRPr>
          </a:p>
        </p:txBody>
      </p:sp>
      <p:graphicFrame>
        <p:nvGraphicFramePr>
          <p:cNvPr id="6" name="Content Placeholder 6"/>
          <p:cNvGraphicFramePr>
            <a:graphicFrameLocks/>
          </p:cNvGraphicFramePr>
          <p:nvPr>
            <p:extLst>
              <p:ext uri="{D42A27DB-BD31-4B8C-83A1-F6EECF244321}">
                <p14:modId xmlns:p14="http://schemas.microsoft.com/office/powerpoint/2010/main" val="3736600256"/>
              </p:ext>
            </p:extLst>
          </p:nvPr>
        </p:nvGraphicFramePr>
        <p:xfrm>
          <a:off x="5883895" y="835200"/>
          <a:ext cx="4851513" cy="26323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85845"/>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2022 n=2,502, 2023 n=2,453, 2024 n=2,640.</a:t>
            </a:r>
          </a:p>
        </p:txBody>
      </p:sp>
    </p:spTree>
    <p:extLst>
      <p:ext uri="{BB962C8B-B14F-4D97-AF65-F5344CB8AC3E}">
        <p14:creationId xmlns:p14="http://schemas.microsoft.com/office/powerpoint/2010/main" val="2369862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458785520"/>
              </p:ext>
            </p:extLst>
          </p:nvPr>
        </p:nvGraphicFramePr>
        <p:xfrm>
          <a:off x="183600" y="835198"/>
          <a:ext cx="4835872" cy="391189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24282" cy="900000"/>
          </a:xfrm>
        </p:spPr>
        <p:txBody>
          <a:bodyPr vert="horz" lIns="91440" tIns="45720" rIns="91440" bIns="45720" rtlCol="0" anchor="t" anchorCtr="0">
            <a:normAutofit/>
          </a:bodyPr>
          <a:lstStyle/>
          <a:p>
            <a:r>
              <a:rPr lang="en-GB" sz="1600" dirty="0"/>
              <a:t>The majority of pupils feel safe at home (86%), but this is lowest for young carers (76%).</a:t>
            </a: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Typically, are you able to feel safe when you are at home?</a:t>
            </a:r>
          </a:p>
          <a:p>
            <a:r>
              <a:rPr lang="en-GB" sz="1000" i="1" dirty="0">
                <a:solidFill>
                  <a:srgbClr val="002060"/>
                </a:solidFill>
                <a:latin typeface="Calibri" panose="020F0502020204030204" pitchFamily="34" charset="0"/>
              </a:rPr>
              <a:t>Base: All valid respondents, 2022 n=2,502, 2023 n=2,453, 2024 n=2,640. </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3679723428"/>
              </p:ext>
            </p:extLst>
          </p:nvPr>
        </p:nvGraphicFramePr>
        <p:xfrm>
          <a:off x="5350935" y="967248"/>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a:t>
                      </a:r>
                      <a:r>
                        <a:rPr lang="en-GB" sz="1100" baseline="0" dirty="0">
                          <a:solidFill>
                            <a:schemeClr val="tx1">
                              <a:lumMod val="75000"/>
                              <a:lumOff val="25000"/>
                            </a:schemeClr>
                          </a:solidFill>
                        </a:rPr>
                        <a:t> don’t want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50445520"/>
              </p:ext>
            </p:extLst>
          </p:nvPr>
        </p:nvGraphicFramePr>
        <p:xfrm>
          <a:off x="5350935" y="3053027"/>
          <a:ext cx="6282265" cy="2105219"/>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68518">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789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0989">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0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0989">
                <a:tc>
                  <a:txBody>
                    <a:bodyPr/>
                    <a:lstStyle/>
                    <a:p>
                      <a:r>
                        <a:rPr lang="en-GB" sz="1100" dirty="0">
                          <a:solidFill>
                            <a:schemeClr val="tx1">
                              <a:lumMod val="75000"/>
                              <a:lumOff val="25000"/>
                            </a:schemeClr>
                          </a:solidFill>
                        </a:rPr>
                        <a:t>I</a:t>
                      </a:r>
                      <a:r>
                        <a:rPr lang="en-GB" sz="1100" baseline="0" dirty="0">
                          <a:solidFill>
                            <a:schemeClr val="tx1">
                              <a:lumMod val="75000"/>
                              <a:lumOff val="25000"/>
                            </a:schemeClr>
                          </a:solidFill>
                        </a:rPr>
                        <a:t> don’t want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6503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chorCtr="0">
            <a:normAutofit/>
          </a:bodyPr>
          <a:lstStyle/>
          <a:p>
            <a:r>
              <a:rPr lang="en-GB" sz="1600" dirty="0"/>
              <a:t>Similar to previous years, 86% of pupils are able to play in nice, safe places at home or near the home. 79% of SEN pupils and 78% of young carers felt able to say the same.</a:t>
            </a:r>
          </a:p>
        </p:txBody>
      </p:sp>
      <p:graphicFrame>
        <p:nvGraphicFramePr>
          <p:cNvPr id="10" name="Chart 9"/>
          <p:cNvGraphicFramePr/>
          <p:nvPr>
            <p:extLst>
              <p:ext uri="{D42A27DB-BD31-4B8C-83A1-F6EECF244321}">
                <p14:modId xmlns:p14="http://schemas.microsoft.com/office/powerpoint/2010/main" val="1381477588"/>
              </p:ext>
            </p:extLst>
          </p:nvPr>
        </p:nvGraphicFramePr>
        <p:xfrm>
          <a:off x="183019" y="874228"/>
          <a:ext cx="4940548" cy="39605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Are you able to play in nice, safe, places at home or near home?</a:t>
            </a:r>
          </a:p>
          <a:p>
            <a:r>
              <a:rPr lang="en-GB" sz="1000" i="1" dirty="0">
                <a:solidFill>
                  <a:srgbClr val="002060"/>
                </a:solidFill>
                <a:latin typeface="Calibri" panose="020F0502020204030204" pitchFamily="34" charset="0"/>
              </a:rPr>
              <a:t>Base: All valid respondents, 2022 n=2,502, 2023 n=2,453, 2024 n=2,640. </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1724461230"/>
              </p:ext>
            </p:extLst>
          </p:nvPr>
        </p:nvGraphicFramePr>
        <p:xfrm>
          <a:off x="5350934" y="1039711"/>
          <a:ext cx="6282265" cy="19305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86%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83%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89%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a:t>
                      </a:r>
                      <a:r>
                        <a:rPr lang="en-GB" sz="1100" baseline="0" dirty="0">
                          <a:solidFill>
                            <a:schemeClr val="tx1">
                              <a:lumMod val="75000"/>
                              <a:lumOff val="25000"/>
                            </a:schemeClr>
                          </a:solidFill>
                        </a:rPr>
                        <a:t> don’t want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90354518"/>
              </p:ext>
            </p:extLst>
          </p:nvPr>
        </p:nvGraphicFramePr>
        <p:xfrm>
          <a:off x="5350935" y="3145098"/>
          <a:ext cx="6282265" cy="209818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a:t>
                      </a:r>
                      <a:r>
                        <a:rPr lang="en-GB" sz="1100" baseline="0" dirty="0">
                          <a:solidFill>
                            <a:schemeClr val="tx1">
                              <a:lumMod val="75000"/>
                              <a:lumOff val="25000"/>
                            </a:schemeClr>
                          </a:solidFill>
                        </a:rPr>
                        <a:t> don’t want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084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08575"/>
            <a:ext cx="11730814" cy="900000"/>
          </a:xfrm>
        </p:spPr>
        <p:txBody>
          <a:bodyPr vert="horz" lIns="91440" tIns="45720" rIns="91440" bIns="45720" rtlCol="0" anchor="t" anchorCtr="0">
            <a:normAutofit/>
          </a:bodyPr>
          <a:lstStyle/>
          <a:p>
            <a:r>
              <a:rPr lang="en-GB" sz="1600" dirty="0"/>
              <a:t>The proportion of pupils that have seen knives used as a threat seems to be slowly and steadily decreasing. 7% of pupils have either carried or seen a knife being carried for protection.</a:t>
            </a:r>
          </a:p>
        </p:txBody>
      </p:sp>
      <p:sp>
        <p:nvSpPr>
          <p:cNvPr id="6" name="TextBox 5"/>
          <p:cNvSpPr txBox="1"/>
          <p:nvPr/>
        </p:nvSpPr>
        <p:spPr>
          <a:xfrm>
            <a:off x="183019" y="6305340"/>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seen anyone in your local area use knives to fight or threaten anyone?</a:t>
            </a:r>
          </a:p>
          <a:p>
            <a:r>
              <a:rPr lang="en-GB" sz="1000" dirty="0">
                <a:solidFill>
                  <a:srgbClr val="002060"/>
                </a:solidFill>
                <a:latin typeface="Calibri" panose="020F0502020204030204" pitchFamily="34" charset="0"/>
              </a:rPr>
              <a:t>Q: Have you or someone you know ever carried a knife outside of your house for the purpose of protection?</a:t>
            </a:r>
          </a:p>
          <a:p>
            <a:r>
              <a:rPr lang="en-GB" sz="1000" i="1" dirty="0">
                <a:solidFill>
                  <a:srgbClr val="002060"/>
                </a:solidFill>
                <a:latin typeface="Calibri" panose="020F0502020204030204" pitchFamily="34" charset="0"/>
              </a:rPr>
              <a:t>Base: All valid respondents, 2022 n=2,502, 2023 n=2,453, 2024 n=2,640.</a:t>
            </a:r>
          </a:p>
        </p:txBody>
      </p:sp>
      <p:graphicFrame>
        <p:nvGraphicFramePr>
          <p:cNvPr id="10" name="Chart 9"/>
          <p:cNvGraphicFramePr/>
          <p:nvPr>
            <p:extLst>
              <p:ext uri="{D42A27DB-BD31-4B8C-83A1-F6EECF244321}">
                <p14:modId xmlns:p14="http://schemas.microsoft.com/office/powerpoint/2010/main" val="188795245"/>
              </p:ext>
            </p:extLst>
          </p:nvPr>
        </p:nvGraphicFramePr>
        <p:xfrm>
          <a:off x="1002750" y="1740075"/>
          <a:ext cx="5113285" cy="3297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963491589"/>
              </p:ext>
            </p:extLst>
          </p:nvPr>
        </p:nvGraphicFramePr>
        <p:xfrm>
          <a:off x="6363201" y="1740075"/>
          <a:ext cx="5113285" cy="32972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3342071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79999"/>
            <a:ext cx="11725746" cy="707767"/>
          </a:xfrm>
        </p:spPr>
        <p:txBody>
          <a:bodyPr vert="horz" lIns="91440" tIns="45720" rIns="91440" bIns="45720" rtlCol="0" anchor="t">
            <a:noAutofit/>
          </a:bodyPr>
          <a:lstStyle/>
          <a:p>
            <a:r>
              <a:rPr lang="en-GB" sz="1600" dirty="0"/>
              <a:t>Overall, the proportion of pupils who have seen a knife used </a:t>
            </a:r>
            <a:r>
              <a:rPr lang="en-GB" sz="1600" u="sng" dirty="0"/>
              <a:t>and</a:t>
            </a:r>
            <a:r>
              <a:rPr lang="en-GB" sz="1600" dirty="0"/>
              <a:t> have carried or know someone who carried a knife is 5% (the same as previous years). Young carers are the most likely group to have encountered knives being used either as a threat or being carried for protection. Boys are more likely than girls to have encountered this, and Year 4 more likely than Year 6.</a:t>
            </a:r>
          </a:p>
        </p:txBody>
      </p:sp>
      <p:sp>
        <p:nvSpPr>
          <p:cNvPr id="10" name="Rectangle 9"/>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
        <p:nvSpPr>
          <p:cNvPr id="11" name="TextBox 10"/>
          <p:cNvSpPr txBox="1"/>
          <p:nvPr/>
        </p:nvSpPr>
        <p:spPr>
          <a:xfrm>
            <a:off x="301556" y="5835327"/>
            <a:ext cx="11331643" cy="269076"/>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answered ‘Yes’</a:t>
            </a:r>
          </a:p>
        </p:txBody>
      </p:sp>
      <p:graphicFrame>
        <p:nvGraphicFramePr>
          <p:cNvPr id="12" name="Table 11"/>
          <p:cNvGraphicFramePr>
            <a:graphicFrameLocks noGrp="1"/>
          </p:cNvGraphicFramePr>
          <p:nvPr>
            <p:extLst>
              <p:ext uri="{D42A27DB-BD31-4B8C-83A1-F6EECF244321}">
                <p14:modId xmlns:p14="http://schemas.microsoft.com/office/powerpoint/2010/main" val="701755350"/>
              </p:ext>
            </p:extLst>
          </p:nvPr>
        </p:nvGraphicFramePr>
        <p:xfrm>
          <a:off x="301557" y="1022673"/>
          <a:ext cx="11331642" cy="2207852"/>
        </p:xfrm>
        <a:graphic>
          <a:graphicData uri="http://schemas.openxmlformats.org/drawingml/2006/table">
            <a:tbl>
              <a:tblPr firstRow="1" bandRow="1">
                <a:tableStyleId>{5940675A-B579-460E-94D1-54222C63F5DA}</a:tableStyleId>
              </a:tblPr>
              <a:tblGrid>
                <a:gridCol w="2673873">
                  <a:extLst>
                    <a:ext uri="{9D8B030D-6E8A-4147-A177-3AD203B41FA5}">
                      <a16:colId xmlns:a16="http://schemas.microsoft.com/office/drawing/2014/main" val="20000"/>
                    </a:ext>
                  </a:extLst>
                </a:gridCol>
                <a:gridCol w="1449444">
                  <a:extLst>
                    <a:ext uri="{9D8B030D-6E8A-4147-A177-3AD203B41FA5}">
                      <a16:colId xmlns:a16="http://schemas.microsoft.com/office/drawing/2014/main" val="20001"/>
                    </a:ext>
                  </a:extLst>
                </a:gridCol>
                <a:gridCol w="1441665">
                  <a:extLst>
                    <a:ext uri="{9D8B030D-6E8A-4147-A177-3AD203B41FA5}">
                      <a16:colId xmlns:a16="http://schemas.microsoft.com/office/drawing/2014/main" val="20002"/>
                    </a:ext>
                  </a:extLst>
                </a:gridCol>
                <a:gridCol w="1441665">
                  <a:extLst>
                    <a:ext uri="{9D8B030D-6E8A-4147-A177-3AD203B41FA5}">
                      <a16:colId xmlns:a16="http://schemas.microsoft.com/office/drawing/2014/main" val="20004"/>
                    </a:ext>
                  </a:extLst>
                </a:gridCol>
                <a:gridCol w="1441665">
                  <a:extLst>
                    <a:ext uri="{9D8B030D-6E8A-4147-A177-3AD203B41FA5}">
                      <a16:colId xmlns:a16="http://schemas.microsoft.com/office/drawing/2014/main" val="20006"/>
                    </a:ext>
                  </a:extLst>
                </a:gridCol>
                <a:gridCol w="1441665">
                  <a:extLst>
                    <a:ext uri="{9D8B030D-6E8A-4147-A177-3AD203B41FA5}">
                      <a16:colId xmlns:a16="http://schemas.microsoft.com/office/drawing/2014/main" val="20008"/>
                    </a:ext>
                  </a:extLst>
                </a:gridCol>
                <a:gridCol w="1441665">
                  <a:extLst>
                    <a:ext uri="{9D8B030D-6E8A-4147-A177-3AD203B41FA5}">
                      <a16:colId xmlns:a16="http://schemas.microsoft.com/office/drawing/2014/main" val="20010"/>
                    </a:ext>
                  </a:extLst>
                </a:gridCol>
              </a:tblGrid>
              <a:tr h="254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84132">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4132">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31875">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84132">
                <a:tc>
                  <a:txBody>
                    <a:bodyPr/>
                    <a:lstStyle/>
                    <a:p>
                      <a:r>
                        <a:rPr lang="en-GB" sz="1100" dirty="0">
                          <a:solidFill>
                            <a:schemeClr val="tx1">
                              <a:lumMod val="75000"/>
                              <a:lumOff val="25000"/>
                            </a:schemeClr>
                          </a:solidFill>
                        </a:rPr>
                        <a:t>Seen a knife</a:t>
                      </a:r>
                      <a:r>
                        <a:rPr lang="en-GB" sz="1100" baseline="0" dirty="0">
                          <a:solidFill>
                            <a:schemeClr val="tx1">
                              <a:lumMod val="75000"/>
                              <a:lumOff val="25000"/>
                            </a:schemeClr>
                          </a:solidFill>
                        </a:rPr>
                        <a:t> used </a:t>
                      </a:r>
                      <a:r>
                        <a:rPr lang="en-GB" sz="1100" u="sng" baseline="0" dirty="0">
                          <a:solidFill>
                            <a:schemeClr val="tx1">
                              <a:lumMod val="75000"/>
                              <a:lumOff val="25000"/>
                            </a:schemeClr>
                          </a:solidFill>
                        </a:rPr>
                        <a:t>and</a:t>
                      </a:r>
                      <a:r>
                        <a:rPr lang="en-GB" sz="1100" baseline="0" dirty="0">
                          <a:solidFill>
                            <a:schemeClr val="tx1">
                              <a:lumMod val="75000"/>
                              <a:lumOff val="25000"/>
                            </a:schemeClr>
                          </a:solidFill>
                        </a:rPr>
                        <a:t> have carried or know someone who has carried a knife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83019" y="6459228"/>
            <a:ext cx="5912981"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seen anyone in your local area use knives to fight or threaten anyone?</a:t>
            </a:r>
          </a:p>
          <a:p>
            <a:r>
              <a:rPr lang="en-GB" sz="1000" dirty="0">
                <a:solidFill>
                  <a:srgbClr val="002060"/>
                </a:solidFill>
                <a:latin typeface="Calibri" panose="020F0502020204030204" pitchFamily="34" charset="0"/>
              </a:rPr>
              <a:t>Q: Have you or someone you know ever carried a knife outside of your house for the purpose of protection?</a:t>
            </a:r>
          </a:p>
        </p:txBody>
      </p:sp>
      <p:graphicFrame>
        <p:nvGraphicFramePr>
          <p:cNvPr id="9" name="Table 8">
            <a:extLst>
              <a:ext uri="{FF2B5EF4-FFF2-40B4-BE49-F238E27FC236}">
                <a16:creationId xmlns:a16="http://schemas.microsoft.com/office/drawing/2014/main" id="{CCDCBE11-2ABE-4201-8CDF-7560963AD977}"/>
              </a:ext>
            </a:extLst>
          </p:cNvPr>
          <p:cNvGraphicFramePr>
            <a:graphicFrameLocks noGrp="1"/>
          </p:cNvGraphicFramePr>
          <p:nvPr>
            <p:extLst>
              <p:ext uri="{D42A27DB-BD31-4B8C-83A1-F6EECF244321}">
                <p14:modId xmlns:p14="http://schemas.microsoft.com/office/powerpoint/2010/main" val="1336253866"/>
              </p:ext>
            </p:extLst>
          </p:nvPr>
        </p:nvGraphicFramePr>
        <p:xfrm>
          <a:off x="301557" y="3410729"/>
          <a:ext cx="11331641" cy="2300748"/>
        </p:xfrm>
        <a:graphic>
          <a:graphicData uri="http://schemas.openxmlformats.org/drawingml/2006/table">
            <a:tbl>
              <a:tblPr firstRow="1" bandRow="1">
                <a:tableStyleId>{5940675A-B579-460E-94D1-54222C63F5DA}</a:tableStyleId>
              </a:tblPr>
              <a:tblGrid>
                <a:gridCol w="2681651">
                  <a:extLst>
                    <a:ext uri="{9D8B030D-6E8A-4147-A177-3AD203B41FA5}">
                      <a16:colId xmlns:a16="http://schemas.microsoft.com/office/drawing/2014/main" val="20000"/>
                    </a:ext>
                  </a:extLst>
                </a:gridCol>
                <a:gridCol w="1441665">
                  <a:extLst>
                    <a:ext uri="{9D8B030D-6E8A-4147-A177-3AD203B41FA5}">
                      <a16:colId xmlns:a16="http://schemas.microsoft.com/office/drawing/2014/main" val="20001"/>
                    </a:ext>
                  </a:extLst>
                </a:gridCol>
                <a:gridCol w="1441665">
                  <a:extLst>
                    <a:ext uri="{9D8B030D-6E8A-4147-A177-3AD203B41FA5}">
                      <a16:colId xmlns:a16="http://schemas.microsoft.com/office/drawing/2014/main" val="20002"/>
                    </a:ext>
                  </a:extLst>
                </a:gridCol>
                <a:gridCol w="1441665">
                  <a:extLst>
                    <a:ext uri="{9D8B030D-6E8A-4147-A177-3AD203B41FA5}">
                      <a16:colId xmlns:a16="http://schemas.microsoft.com/office/drawing/2014/main" val="20004"/>
                    </a:ext>
                  </a:extLst>
                </a:gridCol>
                <a:gridCol w="1441665">
                  <a:extLst>
                    <a:ext uri="{9D8B030D-6E8A-4147-A177-3AD203B41FA5}">
                      <a16:colId xmlns:a16="http://schemas.microsoft.com/office/drawing/2014/main" val="20006"/>
                    </a:ext>
                  </a:extLst>
                </a:gridCol>
                <a:gridCol w="1441665">
                  <a:extLst>
                    <a:ext uri="{9D8B030D-6E8A-4147-A177-3AD203B41FA5}">
                      <a16:colId xmlns:a16="http://schemas.microsoft.com/office/drawing/2014/main" val="20008"/>
                    </a:ext>
                  </a:extLst>
                </a:gridCol>
                <a:gridCol w="1441665">
                  <a:extLst>
                    <a:ext uri="{9D8B030D-6E8A-4147-A177-3AD203B41FA5}">
                      <a16:colId xmlns:a16="http://schemas.microsoft.com/office/drawing/2014/main" val="20010"/>
                    </a:ext>
                  </a:extLst>
                </a:gridCol>
              </a:tblGrid>
              <a:tr h="255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9388">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5801">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5724">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15801">
                <a:tc>
                  <a:txBody>
                    <a:bodyPr/>
                    <a:lstStyle/>
                    <a:p>
                      <a:r>
                        <a:rPr lang="en-GB" sz="1100" dirty="0">
                          <a:solidFill>
                            <a:schemeClr val="tx1">
                              <a:lumMod val="75000"/>
                              <a:lumOff val="25000"/>
                            </a:schemeClr>
                          </a:solidFill>
                        </a:rPr>
                        <a:t>Seen a knife</a:t>
                      </a:r>
                      <a:r>
                        <a:rPr lang="en-GB" sz="1100" baseline="0" dirty="0">
                          <a:solidFill>
                            <a:schemeClr val="tx1">
                              <a:lumMod val="75000"/>
                              <a:lumOff val="25000"/>
                            </a:schemeClr>
                          </a:solidFill>
                        </a:rPr>
                        <a:t> used </a:t>
                      </a:r>
                      <a:r>
                        <a:rPr lang="en-GB" sz="1100" u="sng" baseline="0" dirty="0">
                          <a:solidFill>
                            <a:schemeClr val="tx1">
                              <a:lumMod val="75000"/>
                              <a:lumOff val="25000"/>
                            </a:schemeClr>
                          </a:solidFill>
                        </a:rPr>
                        <a:t>and</a:t>
                      </a:r>
                      <a:r>
                        <a:rPr lang="en-GB" sz="1100" baseline="0" dirty="0">
                          <a:solidFill>
                            <a:schemeClr val="tx1">
                              <a:lumMod val="75000"/>
                              <a:lumOff val="25000"/>
                            </a:schemeClr>
                          </a:solidFill>
                        </a:rPr>
                        <a:t> have carried or know someone who has carried a knife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0543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7600"/>
            <a:ext cx="11730814" cy="900000"/>
          </a:xfrm>
        </p:spPr>
        <p:txBody>
          <a:bodyPr vert="horz" lIns="91440" tIns="45720" rIns="91440" bIns="45720" rtlCol="0" anchor="t" anchorCtr="0">
            <a:normAutofit/>
          </a:bodyPr>
          <a:lstStyle/>
          <a:p>
            <a:r>
              <a:rPr lang="en-GB" sz="1600" dirty="0"/>
              <a:t>The majority of pupils feel safe/very safe in their area during the day, when going to and from school and when they are at school. Young carers (68%) feel the least safe going to and from school and when going out during the day (73%). Boys (41%) feel safer going out after dark than girls (34%) but girls feel safer at school (90% vs. 85%).</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522221549"/>
              </p:ext>
            </p:extLst>
          </p:nvPr>
        </p:nvGraphicFramePr>
        <p:xfrm>
          <a:off x="183600" y="835200"/>
          <a:ext cx="5033639" cy="37811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do you rate the following in the area where you live?</a:t>
            </a:r>
          </a:p>
          <a:p>
            <a:r>
              <a:rPr lang="en-GB" sz="1000" i="1" dirty="0">
                <a:solidFill>
                  <a:srgbClr val="002060"/>
                </a:solidFill>
                <a:latin typeface="Calibri" panose="020F0502020204030204" pitchFamily="34" charset="0"/>
              </a:rPr>
              <a:t>Base: All valid respondents, 2022 n=2,502, 2023 n=2,453, 2024 n=2,640.</a:t>
            </a:r>
          </a:p>
        </p:txBody>
      </p:sp>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 / </a:t>
            </a:r>
            <a:r>
              <a:rPr lang="en-GB" sz="1000" b="1" dirty="0"/>
              <a:t>CYPP</a:t>
            </a:r>
          </a:p>
        </p:txBody>
      </p:sp>
      <p:graphicFrame>
        <p:nvGraphicFramePr>
          <p:cNvPr id="9" name="Table 8"/>
          <p:cNvGraphicFramePr>
            <a:graphicFrameLocks noGrp="1"/>
          </p:cNvGraphicFramePr>
          <p:nvPr>
            <p:extLst>
              <p:ext uri="{D42A27DB-BD31-4B8C-83A1-F6EECF244321}">
                <p14:modId xmlns:p14="http://schemas.microsoft.com/office/powerpoint/2010/main" val="3974864948"/>
              </p:ext>
            </p:extLst>
          </p:nvPr>
        </p:nvGraphicFramePr>
        <p:xfrm>
          <a:off x="5230768" y="909031"/>
          <a:ext cx="6402434" cy="2308751"/>
        </p:xfrm>
        <a:graphic>
          <a:graphicData uri="http://schemas.openxmlformats.org/drawingml/2006/table">
            <a:tbl>
              <a:tblPr firstRow="1" bandRow="1">
                <a:tableStyleId>{5940675A-B579-460E-94D1-54222C63F5DA}</a:tableStyleId>
              </a:tblPr>
              <a:tblGrid>
                <a:gridCol w="1779101">
                  <a:extLst>
                    <a:ext uri="{9D8B030D-6E8A-4147-A177-3AD203B41FA5}">
                      <a16:colId xmlns:a16="http://schemas.microsoft.com/office/drawing/2014/main" val="20000"/>
                    </a:ext>
                  </a:extLst>
                </a:gridCol>
                <a:gridCol w="817429">
                  <a:extLst>
                    <a:ext uri="{9D8B030D-6E8A-4147-A177-3AD203B41FA5}">
                      <a16:colId xmlns:a16="http://schemas.microsoft.com/office/drawing/2014/main" val="20001"/>
                    </a:ext>
                  </a:extLst>
                </a:gridCol>
                <a:gridCol w="723684">
                  <a:extLst>
                    <a:ext uri="{9D8B030D-6E8A-4147-A177-3AD203B41FA5}">
                      <a16:colId xmlns:a16="http://schemas.microsoft.com/office/drawing/2014/main" val="20002"/>
                    </a:ext>
                  </a:extLst>
                </a:gridCol>
                <a:gridCol w="770555">
                  <a:extLst>
                    <a:ext uri="{9D8B030D-6E8A-4147-A177-3AD203B41FA5}">
                      <a16:colId xmlns:a16="http://schemas.microsoft.com/office/drawing/2014/main" val="20003"/>
                    </a:ext>
                  </a:extLst>
                </a:gridCol>
                <a:gridCol w="770555">
                  <a:extLst>
                    <a:ext uri="{9D8B030D-6E8A-4147-A177-3AD203B41FA5}">
                      <a16:colId xmlns:a16="http://schemas.microsoft.com/office/drawing/2014/main" val="20004"/>
                    </a:ext>
                  </a:extLst>
                </a:gridCol>
                <a:gridCol w="770555">
                  <a:extLst>
                    <a:ext uri="{9D8B030D-6E8A-4147-A177-3AD203B41FA5}">
                      <a16:colId xmlns:a16="http://schemas.microsoft.com/office/drawing/2014/main" val="20005"/>
                    </a:ext>
                  </a:extLst>
                </a:gridCol>
                <a:gridCol w="770555">
                  <a:extLst>
                    <a:ext uri="{9D8B030D-6E8A-4147-A177-3AD203B41FA5}">
                      <a16:colId xmlns:a16="http://schemas.microsoft.com/office/drawing/2014/main" val="20006"/>
                    </a:ext>
                  </a:extLst>
                </a:gridCol>
              </a:tblGrid>
              <a:tr h="377725">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2685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7725">
                <a:tc>
                  <a:txBody>
                    <a:bodyPr/>
                    <a:lstStyle/>
                    <a:p>
                      <a:r>
                        <a:rPr lang="en-GB" sz="1100" dirty="0">
                          <a:solidFill>
                            <a:schemeClr val="tx1">
                              <a:lumMod val="75000"/>
                              <a:lumOff val="25000"/>
                            </a:schemeClr>
                          </a:solidFill>
                        </a:rPr>
                        <a:t>Your safety when going</a:t>
                      </a:r>
                      <a:r>
                        <a:rPr lang="en-GB" sz="1100" baseline="0" dirty="0">
                          <a:solidFill>
                            <a:schemeClr val="tx1">
                              <a:lumMod val="75000"/>
                              <a:lumOff val="25000"/>
                            </a:schemeClr>
                          </a:solidFill>
                        </a:rPr>
                        <a:t> to and from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42791">
                <a:tc>
                  <a:txBody>
                    <a:bodyPr/>
                    <a:lstStyle/>
                    <a:p>
                      <a:r>
                        <a:rPr lang="en-GB" sz="1100" dirty="0">
                          <a:solidFill>
                            <a:schemeClr val="tx1">
                              <a:lumMod val="75000"/>
                              <a:lumOff val="25000"/>
                            </a:schemeClr>
                          </a:solidFill>
                        </a:rPr>
                        <a:t>Your safety</a:t>
                      </a:r>
                      <a:r>
                        <a:rPr lang="en-GB" sz="1100" baseline="0" dirty="0">
                          <a:solidFill>
                            <a:schemeClr val="tx1">
                              <a:lumMod val="75000"/>
                              <a:lumOff val="25000"/>
                            </a:schemeClr>
                          </a:solidFill>
                        </a:rPr>
                        <a:t> at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77725">
                <a:tc>
                  <a:txBody>
                    <a:bodyPr/>
                    <a:lstStyle/>
                    <a:p>
                      <a:r>
                        <a:rPr lang="en-GB" sz="1100" dirty="0">
                          <a:solidFill>
                            <a:schemeClr val="tx1">
                              <a:lumMod val="75000"/>
                              <a:lumOff val="25000"/>
                            </a:schemeClr>
                          </a:solidFill>
                        </a:rPr>
                        <a:t>Your safety</a:t>
                      </a:r>
                      <a:r>
                        <a:rPr lang="en-GB" sz="1100" baseline="0" dirty="0">
                          <a:solidFill>
                            <a:schemeClr val="tx1">
                              <a:lumMod val="75000"/>
                              <a:lumOff val="25000"/>
                            </a:schemeClr>
                          </a:solidFill>
                        </a:rPr>
                        <a:t> when going out during the day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77725">
                <a:tc>
                  <a:txBody>
                    <a:bodyPr/>
                    <a:lstStyle/>
                    <a:p>
                      <a:r>
                        <a:rPr lang="en-GB" sz="1100" dirty="0">
                          <a:solidFill>
                            <a:schemeClr val="tx1">
                              <a:lumMod val="75000"/>
                              <a:lumOff val="25000"/>
                            </a:schemeClr>
                          </a:solidFill>
                        </a:rPr>
                        <a:t>Your safety when going</a:t>
                      </a:r>
                      <a:r>
                        <a:rPr lang="en-GB" sz="1100" baseline="0" dirty="0">
                          <a:solidFill>
                            <a:schemeClr val="tx1">
                              <a:lumMod val="75000"/>
                              <a:lumOff val="25000"/>
                            </a:schemeClr>
                          </a:solidFill>
                        </a:rPr>
                        <a:t> out after dark</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1845153"/>
              </p:ext>
            </p:extLst>
          </p:nvPr>
        </p:nvGraphicFramePr>
        <p:xfrm>
          <a:off x="5216590" y="3380360"/>
          <a:ext cx="6416611" cy="2508674"/>
        </p:xfrm>
        <a:graphic>
          <a:graphicData uri="http://schemas.openxmlformats.org/drawingml/2006/table">
            <a:tbl>
              <a:tblPr firstRow="1" bandRow="1">
                <a:tableStyleId>{5940675A-B579-460E-94D1-54222C63F5DA}</a:tableStyleId>
              </a:tblPr>
              <a:tblGrid>
                <a:gridCol w="1783041">
                  <a:extLst>
                    <a:ext uri="{9D8B030D-6E8A-4147-A177-3AD203B41FA5}">
                      <a16:colId xmlns:a16="http://schemas.microsoft.com/office/drawing/2014/main" val="20000"/>
                    </a:ext>
                  </a:extLst>
                </a:gridCol>
                <a:gridCol w="819239">
                  <a:extLst>
                    <a:ext uri="{9D8B030D-6E8A-4147-A177-3AD203B41FA5}">
                      <a16:colId xmlns:a16="http://schemas.microsoft.com/office/drawing/2014/main" val="20001"/>
                    </a:ext>
                  </a:extLst>
                </a:gridCol>
                <a:gridCol w="778981">
                  <a:extLst>
                    <a:ext uri="{9D8B030D-6E8A-4147-A177-3AD203B41FA5}">
                      <a16:colId xmlns:a16="http://schemas.microsoft.com/office/drawing/2014/main" val="20002"/>
                    </a:ext>
                  </a:extLst>
                </a:gridCol>
                <a:gridCol w="709113">
                  <a:extLst>
                    <a:ext uri="{9D8B030D-6E8A-4147-A177-3AD203B41FA5}">
                      <a16:colId xmlns:a16="http://schemas.microsoft.com/office/drawing/2014/main" val="20003"/>
                    </a:ext>
                  </a:extLst>
                </a:gridCol>
                <a:gridCol w="817335">
                  <a:extLst>
                    <a:ext uri="{9D8B030D-6E8A-4147-A177-3AD203B41FA5}">
                      <a16:colId xmlns:a16="http://schemas.microsoft.com/office/drawing/2014/main" val="20004"/>
                    </a:ext>
                  </a:extLst>
                </a:gridCol>
                <a:gridCol w="800532">
                  <a:extLst>
                    <a:ext uri="{9D8B030D-6E8A-4147-A177-3AD203B41FA5}">
                      <a16:colId xmlns:a16="http://schemas.microsoft.com/office/drawing/2014/main" val="20005"/>
                    </a:ext>
                  </a:extLst>
                </a:gridCol>
                <a:gridCol w="708370">
                  <a:extLst>
                    <a:ext uri="{9D8B030D-6E8A-4147-A177-3AD203B41FA5}">
                      <a16:colId xmlns:a16="http://schemas.microsoft.com/office/drawing/2014/main" val="20006"/>
                    </a:ext>
                  </a:extLst>
                </a:gridCol>
              </a:tblGrid>
              <a:tr h="5786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797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3298">
                <a:tc>
                  <a:txBody>
                    <a:bodyPr/>
                    <a:lstStyle/>
                    <a:p>
                      <a:r>
                        <a:rPr lang="en-GB" sz="1100" dirty="0">
                          <a:solidFill>
                            <a:schemeClr val="tx1">
                              <a:lumMod val="75000"/>
                              <a:lumOff val="25000"/>
                            </a:schemeClr>
                          </a:solidFill>
                        </a:rPr>
                        <a:t>Your safety when going</a:t>
                      </a:r>
                      <a:r>
                        <a:rPr lang="en-GB" sz="1100" baseline="0" dirty="0">
                          <a:solidFill>
                            <a:schemeClr val="tx1">
                              <a:lumMod val="75000"/>
                              <a:lumOff val="25000"/>
                            </a:schemeClr>
                          </a:solidFill>
                        </a:rPr>
                        <a:t> to and from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75074">
                <a:tc>
                  <a:txBody>
                    <a:bodyPr/>
                    <a:lstStyle/>
                    <a:p>
                      <a:r>
                        <a:rPr lang="en-GB" sz="1100" dirty="0">
                          <a:solidFill>
                            <a:schemeClr val="tx1">
                              <a:lumMod val="75000"/>
                              <a:lumOff val="25000"/>
                            </a:schemeClr>
                          </a:solidFill>
                        </a:rPr>
                        <a:t>Your safety</a:t>
                      </a:r>
                      <a:r>
                        <a:rPr lang="en-GB" sz="1100" baseline="0" dirty="0">
                          <a:solidFill>
                            <a:schemeClr val="tx1">
                              <a:lumMod val="75000"/>
                              <a:lumOff val="25000"/>
                            </a:schemeClr>
                          </a:solidFill>
                        </a:rPr>
                        <a:t> at school</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3298">
                <a:tc>
                  <a:txBody>
                    <a:bodyPr/>
                    <a:lstStyle/>
                    <a:p>
                      <a:r>
                        <a:rPr lang="en-GB" sz="1100" dirty="0">
                          <a:solidFill>
                            <a:schemeClr val="tx1">
                              <a:lumMod val="75000"/>
                              <a:lumOff val="25000"/>
                            </a:schemeClr>
                          </a:solidFill>
                        </a:rPr>
                        <a:t>Your safety</a:t>
                      </a:r>
                      <a:r>
                        <a:rPr lang="en-GB" sz="1100" baseline="0" dirty="0">
                          <a:solidFill>
                            <a:schemeClr val="tx1">
                              <a:lumMod val="75000"/>
                              <a:lumOff val="25000"/>
                            </a:schemeClr>
                          </a:solidFill>
                        </a:rPr>
                        <a:t> when going out during the day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3298">
                <a:tc>
                  <a:txBody>
                    <a:bodyPr/>
                    <a:lstStyle/>
                    <a:p>
                      <a:r>
                        <a:rPr lang="en-GB" sz="1100" dirty="0">
                          <a:solidFill>
                            <a:schemeClr val="tx1">
                              <a:lumMod val="75000"/>
                              <a:lumOff val="25000"/>
                            </a:schemeClr>
                          </a:solidFill>
                        </a:rPr>
                        <a:t>Your safety when going</a:t>
                      </a:r>
                      <a:r>
                        <a:rPr lang="en-GB" sz="1100" baseline="0" dirty="0">
                          <a:solidFill>
                            <a:schemeClr val="tx1">
                              <a:lumMod val="75000"/>
                              <a:lumOff val="25000"/>
                            </a:schemeClr>
                          </a:solidFill>
                        </a:rPr>
                        <a:t> out after dark</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p:cNvSpPr txBox="1"/>
          <p:nvPr/>
        </p:nvSpPr>
        <p:spPr>
          <a:xfrm>
            <a:off x="5216590" y="5980868"/>
            <a:ext cx="6416610"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who feel ‘safe’ or ‘very safe’</a:t>
            </a:r>
          </a:p>
        </p:txBody>
      </p:sp>
    </p:spTree>
    <p:extLst>
      <p:ext uri="{BB962C8B-B14F-4D97-AF65-F5344CB8AC3E}">
        <p14:creationId xmlns:p14="http://schemas.microsoft.com/office/powerpoint/2010/main" val="34703370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68670" cy="900000"/>
          </a:xfrm>
        </p:spPr>
        <p:txBody>
          <a:bodyPr vert="horz" lIns="91440" tIns="45720" rIns="91440" bIns="45720" rtlCol="0" anchor="t" anchorCtr="0">
            <a:normAutofit/>
          </a:bodyPr>
          <a:lstStyle/>
          <a:p>
            <a:r>
              <a:rPr lang="en-GB" sz="1600" dirty="0"/>
              <a:t>70% of pupils feel able to get involved in their community, with Year 6 more likely to say ‘yes’ than Year 4 (75% v. 64% respectively). </a:t>
            </a:r>
          </a:p>
        </p:txBody>
      </p:sp>
      <p:graphicFrame>
        <p:nvGraphicFramePr>
          <p:cNvPr id="4" name="Chart 3"/>
          <p:cNvGraphicFramePr/>
          <p:nvPr>
            <p:extLst>
              <p:ext uri="{D42A27DB-BD31-4B8C-83A1-F6EECF244321}">
                <p14:modId xmlns:p14="http://schemas.microsoft.com/office/powerpoint/2010/main" val="1752403509"/>
              </p:ext>
            </p:extLst>
          </p:nvPr>
        </p:nvGraphicFramePr>
        <p:xfrm>
          <a:off x="183599" y="835200"/>
          <a:ext cx="4689958" cy="37854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get involved in your community (outside of school)?</a:t>
            </a:r>
          </a:p>
          <a:p>
            <a:r>
              <a:rPr lang="en-GB" sz="1000" i="1" dirty="0">
                <a:solidFill>
                  <a:srgbClr val="002060"/>
                </a:solidFill>
                <a:latin typeface="Calibri" panose="020F0502020204030204" pitchFamily="34" charset="0"/>
              </a:rPr>
              <a:t>Base: All valid respondents, 2022 n=2,502, 2023 n=2,453, 2024 n=2,640.</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8" name="Table 7"/>
          <p:cNvGraphicFramePr>
            <a:graphicFrameLocks noGrp="1"/>
          </p:cNvGraphicFramePr>
          <p:nvPr>
            <p:extLst>
              <p:ext uri="{D42A27DB-BD31-4B8C-83A1-F6EECF244321}">
                <p14:modId xmlns:p14="http://schemas.microsoft.com/office/powerpoint/2010/main" val="835291575"/>
              </p:ext>
            </p:extLst>
          </p:nvPr>
        </p:nvGraphicFramePr>
        <p:xfrm>
          <a:off x="4960215" y="1147536"/>
          <a:ext cx="6672983" cy="1515632"/>
        </p:xfrm>
        <a:graphic>
          <a:graphicData uri="http://schemas.openxmlformats.org/drawingml/2006/table">
            <a:tbl>
              <a:tblPr firstRow="1" bandRow="1">
                <a:tableStyleId>{5940675A-B579-460E-94D1-54222C63F5DA}</a:tableStyleId>
              </a:tblPr>
              <a:tblGrid>
                <a:gridCol w="1854282">
                  <a:extLst>
                    <a:ext uri="{9D8B030D-6E8A-4147-A177-3AD203B41FA5}">
                      <a16:colId xmlns:a16="http://schemas.microsoft.com/office/drawing/2014/main" val="20000"/>
                    </a:ext>
                  </a:extLst>
                </a:gridCol>
                <a:gridCol w="851972">
                  <a:extLst>
                    <a:ext uri="{9D8B030D-6E8A-4147-A177-3AD203B41FA5}">
                      <a16:colId xmlns:a16="http://schemas.microsoft.com/office/drawing/2014/main" val="20001"/>
                    </a:ext>
                  </a:extLst>
                </a:gridCol>
                <a:gridCol w="754265">
                  <a:extLst>
                    <a:ext uri="{9D8B030D-6E8A-4147-A177-3AD203B41FA5}">
                      <a16:colId xmlns:a16="http://schemas.microsoft.com/office/drawing/2014/main" val="20002"/>
                    </a:ext>
                  </a:extLst>
                </a:gridCol>
                <a:gridCol w="803116">
                  <a:extLst>
                    <a:ext uri="{9D8B030D-6E8A-4147-A177-3AD203B41FA5}">
                      <a16:colId xmlns:a16="http://schemas.microsoft.com/office/drawing/2014/main" val="20003"/>
                    </a:ext>
                  </a:extLst>
                </a:gridCol>
                <a:gridCol w="803116">
                  <a:extLst>
                    <a:ext uri="{9D8B030D-6E8A-4147-A177-3AD203B41FA5}">
                      <a16:colId xmlns:a16="http://schemas.microsoft.com/office/drawing/2014/main" val="20004"/>
                    </a:ext>
                  </a:extLst>
                </a:gridCol>
                <a:gridCol w="803116">
                  <a:extLst>
                    <a:ext uri="{9D8B030D-6E8A-4147-A177-3AD203B41FA5}">
                      <a16:colId xmlns:a16="http://schemas.microsoft.com/office/drawing/2014/main" val="20005"/>
                    </a:ext>
                  </a:extLst>
                </a:gridCol>
                <a:gridCol w="803116">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8754783"/>
              </p:ext>
            </p:extLst>
          </p:nvPr>
        </p:nvGraphicFramePr>
        <p:xfrm>
          <a:off x="4968762" y="2855992"/>
          <a:ext cx="6664436" cy="1683272"/>
        </p:xfrm>
        <a:graphic>
          <a:graphicData uri="http://schemas.openxmlformats.org/drawingml/2006/table">
            <a:tbl>
              <a:tblPr firstRow="1" bandRow="1">
                <a:tableStyleId>{5940675A-B579-460E-94D1-54222C63F5DA}</a:tableStyleId>
              </a:tblPr>
              <a:tblGrid>
                <a:gridCol w="1851906">
                  <a:extLst>
                    <a:ext uri="{9D8B030D-6E8A-4147-A177-3AD203B41FA5}">
                      <a16:colId xmlns:a16="http://schemas.microsoft.com/office/drawing/2014/main" val="20000"/>
                    </a:ext>
                  </a:extLst>
                </a:gridCol>
                <a:gridCol w="850881">
                  <a:extLst>
                    <a:ext uri="{9D8B030D-6E8A-4147-A177-3AD203B41FA5}">
                      <a16:colId xmlns:a16="http://schemas.microsoft.com/office/drawing/2014/main" val="20001"/>
                    </a:ext>
                  </a:extLst>
                </a:gridCol>
                <a:gridCol w="809067">
                  <a:extLst>
                    <a:ext uri="{9D8B030D-6E8A-4147-A177-3AD203B41FA5}">
                      <a16:colId xmlns:a16="http://schemas.microsoft.com/office/drawing/2014/main" val="20002"/>
                    </a:ext>
                  </a:extLst>
                </a:gridCol>
                <a:gridCol w="736501">
                  <a:extLst>
                    <a:ext uri="{9D8B030D-6E8A-4147-A177-3AD203B41FA5}">
                      <a16:colId xmlns:a16="http://schemas.microsoft.com/office/drawing/2014/main" val="20003"/>
                    </a:ext>
                  </a:extLst>
                </a:gridCol>
                <a:gridCol w="848902">
                  <a:extLst>
                    <a:ext uri="{9D8B030D-6E8A-4147-A177-3AD203B41FA5}">
                      <a16:colId xmlns:a16="http://schemas.microsoft.com/office/drawing/2014/main" val="20004"/>
                    </a:ext>
                  </a:extLst>
                </a:gridCol>
                <a:gridCol w="831450">
                  <a:extLst>
                    <a:ext uri="{9D8B030D-6E8A-4147-A177-3AD203B41FA5}">
                      <a16:colId xmlns:a16="http://schemas.microsoft.com/office/drawing/2014/main" val="20005"/>
                    </a:ext>
                  </a:extLst>
                </a:gridCol>
                <a:gridCol w="73572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8524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Staying safe:</a:t>
            </a:r>
          </a:p>
          <a:p>
            <a:r>
              <a:rPr lang="en-GB" dirty="0">
                <a:latin typeface="Calibri" panose="020F0502020204030204" pitchFamily="34" charset="0"/>
                <a:cs typeface="DINPro" panose="020B0504020101020102" pitchFamily="34" charset="0"/>
              </a:rPr>
              <a:t>Experiences with alcohol, cigarettes and drugs</a:t>
            </a:r>
          </a:p>
          <a:p>
            <a:r>
              <a:rPr lang="en-GB" sz="2800" i="1" dirty="0">
                <a:latin typeface="Calibri" panose="020F0502020204030204" pitchFamily="34" charset="0"/>
                <a:cs typeface="DINPro" panose="020B0504020101020102" pitchFamily="34" charset="0"/>
              </a:rPr>
              <a:t>(Some questions asked to Year 6 only)</a:t>
            </a:r>
            <a:endParaRPr lang="en-GB" i="1"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520418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had a drink containing alcohol in the last 7 days, that was more than just a sip?</a:t>
            </a:r>
          </a:p>
          <a:p>
            <a:r>
              <a:rPr lang="en-GB" sz="1000" i="1" dirty="0">
                <a:solidFill>
                  <a:srgbClr val="002060"/>
                </a:solidFill>
                <a:latin typeface="Calibri" panose="020F0502020204030204" pitchFamily="34" charset="0"/>
              </a:rPr>
              <a:t>Base: All Year 6 pupils, n=1,379. </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Of the Year 6 pupils that responded, 6% say they have had a drink containing alcohol in the last 7 days, boys are more likely to have done so than girls. SEN, young carers, those with a disability and FSM are the groups most likely to have had a drink in the last 7 days. </a:t>
            </a:r>
            <a:endParaRPr lang="en-GB" sz="1600" i="1" dirty="0"/>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916356441"/>
              </p:ext>
            </p:extLst>
          </p:nvPr>
        </p:nvGraphicFramePr>
        <p:xfrm>
          <a:off x="5368026" y="1312033"/>
          <a:ext cx="6265174" cy="1503828"/>
        </p:xfrm>
        <a:graphic>
          <a:graphicData uri="http://schemas.openxmlformats.org/drawingml/2006/table">
            <a:tbl>
              <a:tblPr firstRow="1" bandRow="1">
                <a:tableStyleId>{5940675A-B579-460E-94D1-54222C63F5DA}</a:tableStyleId>
              </a:tblPr>
              <a:tblGrid>
                <a:gridCol w="1724399">
                  <a:extLst>
                    <a:ext uri="{9D8B030D-6E8A-4147-A177-3AD203B41FA5}">
                      <a16:colId xmlns:a16="http://schemas.microsoft.com/office/drawing/2014/main" val="20000"/>
                    </a:ext>
                  </a:extLst>
                </a:gridCol>
                <a:gridCol w="908155">
                  <a:extLst>
                    <a:ext uri="{9D8B030D-6E8A-4147-A177-3AD203B41FA5}">
                      <a16:colId xmlns:a16="http://schemas.microsoft.com/office/drawing/2014/main" val="20001"/>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59845524"/>
              </p:ext>
            </p:extLst>
          </p:nvPr>
        </p:nvGraphicFramePr>
        <p:xfrm>
          <a:off x="5350934" y="2888307"/>
          <a:ext cx="6282266" cy="1683272"/>
        </p:xfrm>
        <a:graphic>
          <a:graphicData uri="http://schemas.openxmlformats.org/drawingml/2006/table">
            <a:tbl>
              <a:tblPr firstRow="1" bandRow="1">
                <a:tableStyleId>{5940675A-B579-460E-94D1-54222C63F5DA}</a:tableStyleId>
              </a:tblPr>
              <a:tblGrid>
                <a:gridCol w="1741491">
                  <a:extLst>
                    <a:ext uri="{9D8B030D-6E8A-4147-A177-3AD203B41FA5}">
                      <a16:colId xmlns:a16="http://schemas.microsoft.com/office/drawing/2014/main" val="20000"/>
                    </a:ext>
                  </a:extLst>
                </a:gridCol>
                <a:gridCol w="908155">
                  <a:extLst>
                    <a:ext uri="{9D8B030D-6E8A-4147-A177-3AD203B41FA5}">
                      <a16:colId xmlns:a16="http://schemas.microsoft.com/office/drawing/2014/main" val="20002"/>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Chart 11"/>
          <p:cNvGraphicFramePr/>
          <p:nvPr>
            <p:extLst>
              <p:ext uri="{D42A27DB-BD31-4B8C-83A1-F6EECF244321}">
                <p14:modId xmlns:p14="http://schemas.microsoft.com/office/powerpoint/2010/main" val="220658917"/>
              </p:ext>
            </p:extLst>
          </p:nvPr>
        </p:nvGraphicFramePr>
        <p:xfrm>
          <a:off x="860357" y="1080000"/>
          <a:ext cx="3970111" cy="3464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777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vert="horz" lIns="91440" tIns="45720" rIns="91440" bIns="45720" rtlCol="0" anchor="t" anchorCtr="0">
            <a:normAutofit/>
          </a:bodyPr>
          <a:lstStyle/>
          <a:p>
            <a:r>
              <a:rPr lang="en-GB" sz="1600" dirty="0"/>
              <a:t>Of the 48% of pupils whose parents drink alcohol, nearly a third noticed one or more changes within their parents/carers when they drink, with 17% citing behaviour changes, 10% thought they are not able to control how much they drink and 11% thought they drink a lot very quickly. The majority of pupils at 69% noticed none of these.</a:t>
            </a:r>
          </a:p>
        </p:txBody>
      </p:sp>
      <p:sp>
        <p:nvSpPr>
          <p:cNvPr id="6" name="TextBox 5"/>
          <p:cNvSpPr txBox="1"/>
          <p:nvPr/>
        </p:nvSpPr>
        <p:spPr>
          <a:xfrm>
            <a:off x="183019" y="6151452"/>
            <a:ext cx="10227733"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dirty="0">
                <a:solidFill>
                  <a:srgbClr val="002060"/>
                </a:solidFill>
                <a:latin typeface="Calibri" panose="020F0502020204030204" pitchFamily="34" charset="0"/>
              </a:rPr>
              <a:t>Q: When your parent/carer drinks alcohol do you notice any of these things happen…(Tick all that apply)</a:t>
            </a:r>
          </a:p>
          <a:p>
            <a:r>
              <a:rPr lang="en-GB" sz="1000" i="1" dirty="0">
                <a:solidFill>
                  <a:srgbClr val="002060"/>
                </a:solidFill>
                <a:latin typeface="Calibri" panose="020F0502020204030204" pitchFamily="34" charset="0"/>
              </a:rPr>
              <a:t>Base: All valid respondents, 2022 n=2,502, 2023 n=1,140, 2024 n=1,258. </a:t>
            </a:r>
          </a:p>
          <a:p>
            <a:r>
              <a:rPr lang="en-GB" sz="1000" i="1" dirty="0">
                <a:solidFill>
                  <a:srgbClr val="002060"/>
                </a:solidFill>
                <a:latin typeface="Calibri" panose="020F0502020204030204" pitchFamily="34" charset="0"/>
              </a:rPr>
              <a:t>(Both questions introduced survey year 2020).</a:t>
            </a:r>
          </a:p>
        </p:txBody>
      </p:sp>
      <p:graphicFrame>
        <p:nvGraphicFramePr>
          <p:cNvPr id="10" name="Chart 9"/>
          <p:cNvGraphicFramePr/>
          <p:nvPr>
            <p:extLst>
              <p:ext uri="{D42A27DB-BD31-4B8C-83A1-F6EECF244321}">
                <p14:modId xmlns:p14="http://schemas.microsoft.com/office/powerpoint/2010/main" val="3569988590"/>
              </p:ext>
            </p:extLst>
          </p:nvPr>
        </p:nvGraphicFramePr>
        <p:xfrm>
          <a:off x="687974" y="933399"/>
          <a:ext cx="5360452" cy="3561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453720314"/>
              </p:ext>
            </p:extLst>
          </p:nvPr>
        </p:nvGraphicFramePr>
        <p:xfrm>
          <a:off x="5544051" y="826395"/>
          <a:ext cx="5761257" cy="483012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19042590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92466"/>
            <a:ext cx="11725746" cy="1132985"/>
          </a:xfrm>
        </p:spPr>
        <p:txBody>
          <a:bodyPr vert="horz" lIns="91440" tIns="45720" rIns="91440" bIns="45720" rtlCol="0" anchor="t">
            <a:noAutofit/>
          </a:bodyPr>
          <a:lstStyle/>
          <a:p>
            <a:r>
              <a:rPr lang="en-GB" sz="1600" dirty="0"/>
              <a:t>Young Carers, FSM and SEN pupils are more likely to notice changes in their parents/career when they drink. More Year 6 pupils and those whose ethnicity is white note that their parents drink, with Ethnic minority groups and those who have Eng as a 2</a:t>
            </a:r>
            <a:r>
              <a:rPr lang="en-GB" sz="1600" baseline="30000" dirty="0"/>
              <a:t>nd</a:t>
            </a:r>
            <a:r>
              <a:rPr lang="en-GB" sz="1600" dirty="0"/>
              <a:t> language less likely to note their parents' drink. </a:t>
            </a:r>
          </a:p>
        </p:txBody>
      </p:sp>
      <p:sp>
        <p:nvSpPr>
          <p:cNvPr id="10" name="Rectangle 9"/>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endParaRPr lang="en-GB" sz="1000" b="1" dirty="0"/>
          </a:p>
        </p:txBody>
      </p:sp>
      <p:sp>
        <p:nvSpPr>
          <p:cNvPr id="11" name="TextBox 10"/>
          <p:cNvSpPr txBox="1"/>
          <p:nvPr/>
        </p:nvSpPr>
        <p:spPr>
          <a:xfrm>
            <a:off x="283227" y="6031087"/>
            <a:ext cx="11349971" cy="261610"/>
          </a:xfrm>
          <a:prstGeom prst="rect">
            <a:avLst/>
          </a:prstGeom>
          <a:solidFill>
            <a:schemeClr val="accent4">
              <a:lumMod val="20000"/>
              <a:lumOff val="80000"/>
            </a:schemeClr>
          </a:solidFill>
        </p:spPr>
        <p:txBody>
          <a:bodyPr wrap="square" rtlCol="0">
            <a:spAutoFit/>
          </a:bodyPr>
          <a:lstStyle/>
          <a:p>
            <a:r>
              <a:rPr lang="en-GB" sz="1100" dirty="0">
                <a:solidFill>
                  <a:schemeClr val="tx1">
                    <a:lumMod val="75000"/>
                    <a:lumOff val="25000"/>
                  </a:schemeClr>
                </a:solidFill>
              </a:rPr>
              <a:t>Proportion of pupils answered ‘Yes’ then if Yes, ‘Do you notice any of these things happen?’</a:t>
            </a:r>
          </a:p>
        </p:txBody>
      </p:sp>
      <p:sp>
        <p:nvSpPr>
          <p:cNvPr id="6" name="TextBox 5"/>
          <p:cNvSpPr txBox="1"/>
          <p:nvPr/>
        </p:nvSpPr>
        <p:spPr>
          <a:xfrm>
            <a:off x="183019" y="6459228"/>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dirty="0">
                <a:solidFill>
                  <a:srgbClr val="002060"/>
                </a:solidFill>
                <a:latin typeface="Calibri" panose="020F0502020204030204" pitchFamily="34" charset="0"/>
              </a:rPr>
              <a:t>Q: When your parent/carer drinks alcohol do you notice any of these things happen… (Tick all that apply)</a:t>
            </a:r>
          </a:p>
        </p:txBody>
      </p:sp>
      <p:graphicFrame>
        <p:nvGraphicFramePr>
          <p:cNvPr id="9" name="Table 8">
            <a:extLst>
              <a:ext uri="{FF2B5EF4-FFF2-40B4-BE49-F238E27FC236}">
                <a16:creationId xmlns:a16="http://schemas.microsoft.com/office/drawing/2014/main" id="{49F74257-7A25-49E1-911A-B69042829942}"/>
              </a:ext>
            </a:extLst>
          </p:cNvPr>
          <p:cNvGraphicFramePr>
            <a:graphicFrameLocks noGrp="1"/>
          </p:cNvGraphicFramePr>
          <p:nvPr>
            <p:extLst>
              <p:ext uri="{D42A27DB-BD31-4B8C-83A1-F6EECF244321}">
                <p14:modId xmlns:p14="http://schemas.microsoft.com/office/powerpoint/2010/main" val="3622807302"/>
              </p:ext>
            </p:extLst>
          </p:nvPr>
        </p:nvGraphicFramePr>
        <p:xfrm>
          <a:off x="283235" y="947871"/>
          <a:ext cx="11349971" cy="5044304"/>
        </p:xfrm>
        <a:graphic>
          <a:graphicData uri="http://schemas.openxmlformats.org/drawingml/2006/table">
            <a:tbl>
              <a:tblPr firstRow="1" bandRow="1">
                <a:tableStyleId>{5940675A-B579-460E-94D1-54222C63F5DA}</a:tableStyleId>
              </a:tblPr>
              <a:tblGrid>
                <a:gridCol w="2730643">
                  <a:extLst>
                    <a:ext uri="{9D8B030D-6E8A-4147-A177-3AD203B41FA5}">
                      <a16:colId xmlns:a16="http://schemas.microsoft.com/office/drawing/2014/main" val="20000"/>
                    </a:ext>
                  </a:extLst>
                </a:gridCol>
                <a:gridCol w="715620">
                  <a:extLst>
                    <a:ext uri="{9D8B030D-6E8A-4147-A177-3AD203B41FA5}">
                      <a16:colId xmlns:a16="http://schemas.microsoft.com/office/drawing/2014/main" val="3537021386"/>
                    </a:ext>
                  </a:extLst>
                </a:gridCol>
                <a:gridCol w="715620">
                  <a:extLst>
                    <a:ext uri="{9D8B030D-6E8A-4147-A177-3AD203B41FA5}">
                      <a16:colId xmlns:a16="http://schemas.microsoft.com/office/drawing/2014/main" val="43758460"/>
                    </a:ext>
                  </a:extLst>
                </a:gridCol>
                <a:gridCol w="715620">
                  <a:extLst>
                    <a:ext uri="{9D8B030D-6E8A-4147-A177-3AD203B41FA5}">
                      <a16:colId xmlns:a16="http://schemas.microsoft.com/office/drawing/2014/main" val="20003"/>
                    </a:ext>
                  </a:extLst>
                </a:gridCol>
                <a:gridCol w="715620">
                  <a:extLst>
                    <a:ext uri="{9D8B030D-6E8A-4147-A177-3AD203B41FA5}">
                      <a16:colId xmlns:a16="http://schemas.microsoft.com/office/drawing/2014/main" val="20004"/>
                    </a:ext>
                  </a:extLst>
                </a:gridCol>
                <a:gridCol w="715620">
                  <a:extLst>
                    <a:ext uri="{9D8B030D-6E8A-4147-A177-3AD203B41FA5}">
                      <a16:colId xmlns:a16="http://schemas.microsoft.com/office/drawing/2014/main" val="20005"/>
                    </a:ext>
                  </a:extLst>
                </a:gridCol>
                <a:gridCol w="715620">
                  <a:extLst>
                    <a:ext uri="{9D8B030D-6E8A-4147-A177-3AD203B41FA5}">
                      <a16:colId xmlns:a16="http://schemas.microsoft.com/office/drawing/2014/main" val="20006"/>
                    </a:ext>
                  </a:extLst>
                </a:gridCol>
                <a:gridCol w="648521">
                  <a:extLst>
                    <a:ext uri="{9D8B030D-6E8A-4147-A177-3AD203B41FA5}">
                      <a16:colId xmlns:a16="http://schemas.microsoft.com/office/drawing/2014/main" val="20007"/>
                    </a:ext>
                  </a:extLst>
                </a:gridCol>
                <a:gridCol w="789096">
                  <a:extLst>
                    <a:ext uri="{9D8B030D-6E8A-4147-A177-3AD203B41FA5}">
                      <a16:colId xmlns:a16="http://schemas.microsoft.com/office/drawing/2014/main" val="20008"/>
                    </a:ext>
                  </a:extLst>
                </a:gridCol>
                <a:gridCol w="648318">
                  <a:extLst>
                    <a:ext uri="{9D8B030D-6E8A-4147-A177-3AD203B41FA5}">
                      <a16:colId xmlns:a16="http://schemas.microsoft.com/office/drawing/2014/main" val="20009"/>
                    </a:ext>
                  </a:extLst>
                </a:gridCol>
                <a:gridCol w="795677">
                  <a:extLst>
                    <a:ext uri="{9D8B030D-6E8A-4147-A177-3AD203B41FA5}">
                      <a16:colId xmlns:a16="http://schemas.microsoft.com/office/drawing/2014/main" val="20010"/>
                    </a:ext>
                  </a:extLst>
                </a:gridCol>
                <a:gridCol w="721998">
                  <a:extLst>
                    <a:ext uri="{9D8B030D-6E8A-4147-A177-3AD203B41FA5}">
                      <a16:colId xmlns:a16="http://schemas.microsoft.com/office/drawing/2014/main" val="20011"/>
                    </a:ext>
                  </a:extLst>
                </a:gridCol>
                <a:gridCol w="721998">
                  <a:extLst>
                    <a:ext uri="{9D8B030D-6E8A-4147-A177-3AD203B41FA5}">
                      <a16:colId xmlns:a16="http://schemas.microsoft.com/office/drawing/2014/main" val="4211366918"/>
                    </a:ext>
                  </a:extLst>
                </a:gridCol>
              </a:tblGrid>
              <a:tr h="578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938">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5419">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 your parents/carers drink alcohol? (% 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dirty="0">
                          <a:solidFill>
                            <a:srgbClr val="404040"/>
                          </a:solidFill>
                          <a:effectLst/>
                          <a:latin typeface="Calibri" panose="020F0502020204030204" pitchFamily="34" charset="0"/>
                        </a:rPr>
                        <a:t>48%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100" b="0" i="0" u="none" strike="noStrike" dirty="0">
                          <a:solidFill>
                            <a:srgbClr val="404040"/>
                          </a:solidFill>
                          <a:effectLst/>
                          <a:latin typeface="Calibri" panose="020F0502020204030204" pitchFamily="34" charset="0"/>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100" b="0" i="0" u="none" strike="noStrike" dirty="0">
                          <a:solidFill>
                            <a:srgbClr val="404040"/>
                          </a:solidFill>
                          <a:effectLst/>
                          <a:latin typeface="Calibri" panose="020F0502020204030204" pitchFamily="34" charset="0"/>
                        </a:rPr>
                        <a:t>57%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100" b="0" i="0" u="none" strike="noStrike" dirty="0">
                          <a:solidFill>
                            <a:srgbClr val="404040"/>
                          </a:solidFill>
                          <a:effectLst/>
                          <a:latin typeface="Calibri" panose="020F0502020204030204" pitchFamily="34" charset="0"/>
                        </a:rPr>
                        <a:t>47%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dirty="0">
                          <a:solidFill>
                            <a:srgbClr val="404040"/>
                          </a:solidFill>
                          <a:effectLst/>
                          <a:latin typeface="Calibri" panose="020F0502020204030204" pitchFamily="34" charset="0"/>
                        </a:rPr>
                        <a:t>48%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dirty="0">
                          <a:solidFill>
                            <a:srgbClr val="404040"/>
                          </a:solidFill>
                          <a:effectLst/>
                          <a:latin typeface="Calibri" panose="020F0502020204030204" pitchFamily="34" charset="0"/>
                        </a:rPr>
                        <a:t>39%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100" b="0" i="0" u="none" strike="noStrike" dirty="0">
                          <a:solidFill>
                            <a:srgbClr val="404040"/>
                          </a:solidFill>
                          <a:effectLst/>
                          <a:latin typeface="Calibri" panose="020F0502020204030204" pitchFamily="34" charset="0"/>
                        </a:rPr>
                        <a:t>46%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74938">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1258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477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781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604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620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174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100" b="0" i="1" u="none" strike="noStrike" dirty="0">
                          <a:solidFill>
                            <a:srgbClr val="404040"/>
                          </a:solidFill>
                          <a:effectLst/>
                          <a:latin typeface="Calibri" panose="020F0502020204030204" pitchFamily="34" charset="0"/>
                        </a:rPr>
                        <a:t>154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05259242"/>
                  </a:ext>
                </a:extLst>
              </a:tr>
              <a:tr h="274938">
                <a:tc>
                  <a:txBody>
                    <a:bodyPr/>
                    <a:lstStyle/>
                    <a:p>
                      <a:r>
                        <a:rPr lang="en-GB" sz="1100" dirty="0">
                          <a:solidFill>
                            <a:schemeClr val="tx1">
                              <a:lumMod val="75000"/>
                              <a:lumOff val="25000"/>
                            </a:schemeClr>
                          </a:solidFill>
                        </a:rPr>
                        <a:t>Their behaviour changes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15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They are not able to control how much they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141989304"/>
                  </a:ext>
                </a:extLst>
              </a:tr>
              <a:tr h="274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They drink a lot very quickly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41758095"/>
                  </a:ext>
                </a:extLst>
              </a:tr>
              <a:tr h="415419">
                <a:tc>
                  <a:txBody>
                    <a:bodyPr/>
                    <a:lstStyle/>
                    <a:p>
                      <a:r>
                        <a:rPr lang="en-GB" sz="1100" dirty="0">
                          <a:solidFill>
                            <a:schemeClr val="tx1">
                              <a:lumMod val="75000"/>
                              <a:lumOff val="25000"/>
                            </a:schemeClr>
                          </a:solidFill>
                        </a:rPr>
                        <a:t>They are not able to stop drinking when they start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69484728"/>
                  </a:ext>
                </a:extLst>
              </a:tr>
              <a:tr h="415419">
                <a:tc>
                  <a:txBody>
                    <a:bodyPr/>
                    <a:lstStyle/>
                    <a:p>
                      <a:r>
                        <a:rPr lang="en-GB" sz="1100" dirty="0">
                          <a:solidFill>
                            <a:schemeClr val="tx1">
                              <a:lumMod val="75000"/>
                              <a:lumOff val="25000"/>
                            </a:schemeClr>
                          </a:solidFill>
                        </a:rPr>
                        <a:t>They shout at you or say things that upset you when they’re drunk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540199993"/>
                  </a:ext>
                </a:extLst>
              </a:tr>
              <a:tr h="274938">
                <a:tc>
                  <a:txBody>
                    <a:bodyPr/>
                    <a:lstStyle/>
                    <a:p>
                      <a:r>
                        <a:rPr lang="en-GB" sz="1100" dirty="0">
                          <a:solidFill>
                            <a:schemeClr val="tx1">
                              <a:lumMod val="75000"/>
                              <a:lumOff val="25000"/>
                            </a:schemeClr>
                          </a:solidFill>
                        </a:rPr>
                        <a:t>They try to keep their drinking a secret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1789546"/>
                  </a:ext>
                </a:extLst>
              </a:tr>
              <a:tr h="415419">
                <a:tc>
                  <a:txBody>
                    <a:bodyPr/>
                    <a:lstStyle/>
                    <a:p>
                      <a:r>
                        <a:rPr lang="en-GB" sz="1100" dirty="0">
                          <a:solidFill>
                            <a:schemeClr val="tx1">
                              <a:lumMod val="75000"/>
                              <a:lumOff val="25000"/>
                            </a:schemeClr>
                          </a:solidFill>
                        </a:rPr>
                        <a:t>Drinking becomes more important to them than other things in their life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179279941"/>
                  </a:ext>
                </a:extLst>
              </a:tr>
              <a:tr h="274938">
                <a:tc>
                  <a:txBody>
                    <a:bodyPr/>
                    <a:lstStyle/>
                    <a:p>
                      <a:r>
                        <a:rPr lang="en-GB" sz="1100" dirty="0">
                          <a:solidFill>
                            <a:schemeClr val="tx1">
                              <a:lumMod val="75000"/>
                              <a:lumOff val="25000"/>
                            </a:schemeClr>
                          </a:solidFill>
                        </a:rPr>
                        <a:t>They get aggressive or violent after drinking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793883392"/>
                  </a:ext>
                </a:extLst>
              </a:tr>
              <a:tr h="274938">
                <a:tc>
                  <a:txBody>
                    <a:bodyPr/>
                    <a:lstStyle/>
                    <a:p>
                      <a:r>
                        <a:rPr lang="en-GB" sz="1100" dirty="0">
                          <a:solidFill>
                            <a:schemeClr val="tx1">
                              <a:lumMod val="75000"/>
                              <a:lumOff val="25000"/>
                            </a:schemeClr>
                          </a:solidFill>
                        </a:rPr>
                        <a:t>You or your siblings aren’t looked after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071369407"/>
                  </a:ext>
                </a:extLst>
              </a:tr>
              <a:tr h="274938">
                <a:tc>
                  <a:txBody>
                    <a:bodyPr/>
                    <a:lstStyle/>
                    <a:p>
                      <a:r>
                        <a:rPr lang="en-GB" sz="1100" dirty="0">
                          <a:solidFill>
                            <a:schemeClr val="tx1">
                              <a:lumMod val="75000"/>
                              <a:lumOff val="25000"/>
                            </a:schemeClr>
                          </a:solidFill>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14839722"/>
                  </a:ext>
                </a:extLst>
              </a:tr>
            </a:tbl>
          </a:graphicData>
        </a:graphic>
      </p:graphicFrame>
    </p:spTree>
    <p:extLst>
      <p:ext uri="{BB962C8B-B14F-4D97-AF65-F5344CB8AC3E}">
        <p14:creationId xmlns:p14="http://schemas.microsoft.com/office/powerpoint/2010/main" val="95828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(6)</a:t>
            </a:r>
          </a:p>
        </p:txBody>
      </p:sp>
      <p:sp>
        <p:nvSpPr>
          <p:cNvPr id="3" name="Content Placeholder 2"/>
          <p:cNvSpPr>
            <a:spLocks noGrp="1"/>
          </p:cNvSpPr>
          <p:nvPr>
            <p:ph idx="1"/>
          </p:nvPr>
        </p:nvSpPr>
        <p:spPr>
          <a:xfrm>
            <a:off x="183019" y="834243"/>
            <a:ext cx="11383168" cy="5926479"/>
          </a:xfrm>
        </p:spPr>
        <p:txBody>
          <a:bodyPr>
            <a:noAutofit/>
          </a:bodyPr>
          <a:lstStyle/>
          <a:p>
            <a:pPr marL="0" indent="0">
              <a:lnSpc>
                <a:spcPct val="100000"/>
              </a:lnSpc>
              <a:spcBef>
                <a:spcPts val="600"/>
              </a:spcBef>
              <a:spcAft>
                <a:spcPts val="600"/>
              </a:spcAft>
              <a:buNone/>
            </a:pPr>
            <a:r>
              <a:rPr lang="en-GB" sz="1600" b="1" dirty="0">
                <a:solidFill>
                  <a:srgbClr val="00A98A"/>
                </a:solidFill>
              </a:rPr>
              <a:t>Healthy eating </a:t>
            </a:r>
          </a:p>
          <a:p>
            <a:pPr>
              <a:lnSpc>
                <a:spcPct val="100000"/>
              </a:lnSpc>
              <a:spcBef>
                <a:spcPts val="600"/>
              </a:spcBef>
              <a:spcAft>
                <a:spcPts val="600"/>
              </a:spcAft>
            </a:pPr>
            <a:r>
              <a:rPr lang="en-GB" sz="1400" dirty="0">
                <a:solidFill>
                  <a:srgbClr val="404040"/>
                </a:solidFill>
              </a:rPr>
              <a:t>14% of pupils say they don’t normally have breakfast or only have a drink. This figure increases to 20% for FSM pupils. Cereal or porridge remains the most popular choice of breakfast.</a:t>
            </a:r>
          </a:p>
          <a:p>
            <a:pPr>
              <a:lnSpc>
                <a:spcPct val="100000"/>
              </a:lnSpc>
              <a:spcBef>
                <a:spcPts val="600"/>
              </a:spcBef>
              <a:spcAft>
                <a:spcPts val="600"/>
              </a:spcAft>
            </a:pPr>
            <a:r>
              <a:rPr lang="en-GB" sz="1400" dirty="0">
                <a:solidFill>
                  <a:srgbClr val="404040"/>
                </a:solidFill>
              </a:rPr>
              <a:t>Overall, when pupils eat during the day, 63% have enough time to eat and 75% are able to eat with friends (75%) with 42% choosing what they are eating. A higher proportion of Year 6 agree with these statements than Year 4. </a:t>
            </a:r>
          </a:p>
          <a:p>
            <a:pPr>
              <a:lnSpc>
                <a:spcPct val="100000"/>
              </a:lnSpc>
              <a:spcBef>
                <a:spcPts val="600"/>
              </a:spcBef>
              <a:spcAft>
                <a:spcPts val="600"/>
              </a:spcAft>
            </a:pPr>
            <a:r>
              <a:rPr lang="en-GB" sz="1400" dirty="0">
                <a:solidFill>
                  <a:srgbClr val="404040"/>
                </a:solidFill>
              </a:rPr>
              <a:t>When eating meals at home at least 72% of pupils eat with the family/others in their household. </a:t>
            </a:r>
            <a:r>
              <a:rPr lang="en-US" sz="1400" dirty="0">
                <a:solidFill>
                  <a:srgbClr val="404040"/>
                </a:solidFill>
              </a:rPr>
              <a:t>Year 6 are more likely to be given a choice of what they eat than Year 4 and are also more likely to be able to choose how much they eat.</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15% of pupils say that none of the rules we listed about food or eating apply to them, with the three most common being asking permission before getting a snack (46%), not using mobile phones when eating (42%) and having dessert after finishing the meal (38%).</a:t>
            </a:r>
          </a:p>
          <a:p>
            <a:pPr>
              <a:lnSpc>
                <a:spcPct val="100000"/>
              </a:lnSpc>
              <a:spcBef>
                <a:spcPts val="600"/>
              </a:spcBef>
              <a:spcAft>
                <a:spcPts val="600"/>
              </a:spcAft>
            </a:pPr>
            <a:r>
              <a:rPr lang="en-US" sz="1400" dirty="0">
                <a:solidFill>
                  <a:srgbClr val="404040"/>
                </a:solidFill>
              </a:rPr>
              <a:t>The majority of pupils are eating fruit and vegetables, as well as water/milk regularly. </a:t>
            </a:r>
            <a:r>
              <a:rPr lang="en-GB" sz="1400" dirty="0">
                <a:solidFill>
                  <a:srgbClr val="404040"/>
                </a:solidFill>
              </a:rPr>
              <a:t>52% of pupils are having energy/sports/fizzy drinks at least 2 or 3 days a week and 32% of pupils have take-aways 2 or 3 days a week.</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Good oral hygiene is apparent amongst 73% of pupils (brushing teeth twice a day or more). However, there are groups which appear to show less attention (brushing teeth only once a day or less): SEN (66%), FSM (68%) and those with a disability (68%). </a:t>
            </a:r>
          </a:p>
          <a:p>
            <a:pPr>
              <a:lnSpc>
                <a:spcPct val="100000"/>
              </a:lnSpc>
              <a:spcBef>
                <a:spcPts val="600"/>
              </a:spcBef>
              <a:spcAft>
                <a:spcPts val="600"/>
              </a:spcAft>
            </a:pPr>
            <a:r>
              <a:rPr lang="en-GB" sz="1400" dirty="0">
                <a:solidFill>
                  <a:srgbClr val="404040"/>
                </a:solidFill>
              </a:rPr>
              <a:t>45% of primary pupils have seen a dentist within the last year. Although quite a few cohorts are all below average for this, a lot of this is due to an inability to remember. </a:t>
            </a:r>
          </a:p>
          <a:p>
            <a:pPr>
              <a:lnSpc>
                <a:spcPct val="100000"/>
              </a:lnSpc>
              <a:spcBef>
                <a:spcPts val="600"/>
              </a:spcBef>
              <a:spcAft>
                <a:spcPts val="600"/>
              </a:spcAft>
            </a:pPr>
            <a:r>
              <a:rPr lang="en-US" sz="1400" dirty="0">
                <a:solidFill>
                  <a:srgbClr val="404040"/>
                </a:solidFill>
              </a:rPr>
              <a:t>54% of pupils remember being weighed and measured at school. Of these, 12% answered that it did not make them feel happy with girls less happy about this than boys.</a:t>
            </a:r>
          </a:p>
          <a:p>
            <a:pPr>
              <a:lnSpc>
                <a:spcPct val="100000"/>
              </a:lnSpc>
              <a:spcBef>
                <a:spcPts val="600"/>
              </a:spcBef>
              <a:spcAft>
                <a:spcPts val="600"/>
              </a:spcAft>
            </a:pPr>
            <a:r>
              <a:rPr lang="en-US" sz="1400" dirty="0">
                <a:solidFill>
                  <a:srgbClr val="404040"/>
                </a:solidFill>
              </a:rPr>
              <a:t>52% of Year 6 pupils have had a day off school for other reasons than common illnesses/holidays. Hospital appointments are the biggest reason for this by some margin, followed by mental health and toothache.</a:t>
            </a:r>
            <a:endParaRPr lang="en-GB" sz="1400" dirty="0">
              <a:solidFill>
                <a:srgbClr val="404040"/>
              </a:solidFill>
            </a:endParaRPr>
          </a:p>
        </p:txBody>
      </p:sp>
    </p:spTree>
    <p:extLst>
      <p:ext uri="{BB962C8B-B14F-4D97-AF65-F5344CB8AC3E}">
        <p14:creationId xmlns:p14="http://schemas.microsoft.com/office/powerpoint/2010/main" val="40659945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statement best describes you about smoking?</a:t>
            </a:r>
          </a:p>
          <a:p>
            <a:r>
              <a:rPr lang="en-GB" sz="1000" i="1" dirty="0">
                <a:solidFill>
                  <a:srgbClr val="002060"/>
                </a:solidFill>
                <a:latin typeface="Calibri" panose="020F0502020204030204" pitchFamily="34" charset="0"/>
              </a:rPr>
              <a:t>Base: All Year 6 pupils, n=1,379. </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4240831" cy="1075222"/>
          </a:xfrm>
        </p:spPr>
        <p:txBody>
          <a:bodyPr anchor="t" anchorCtr="0">
            <a:normAutofit/>
          </a:bodyPr>
          <a:lstStyle/>
          <a:p>
            <a:r>
              <a:rPr lang="en-GB" sz="1600" dirty="0"/>
              <a:t>2% of pupils say they have tried smoking. </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2179665739"/>
              </p:ext>
            </p:extLst>
          </p:nvPr>
        </p:nvGraphicFramePr>
        <p:xfrm>
          <a:off x="389107" y="719847"/>
          <a:ext cx="11244096" cy="2514015"/>
        </p:xfrm>
        <a:graphic>
          <a:graphicData uri="http://schemas.openxmlformats.org/drawingml/2006/table">
            <a:tbl>
              <a:tblPr firstRow="1" bandRow="1">
                <a:tableStyleId>{5940675A-B579-460E-94D1-54222C63F5DA}</a:tableStyleId>
              </a:tblPr>
              <a:tblGrid>
                <a:gridCol w="3551989">
                  <a:extLst>
                    <a:ext uri="{9D8B030D-6E8A-4147-A177-3AD203B41FA5}">
                      <a16:colId xmlns:a16="http://schemas.microsoft.com/office/drawing/2014/main" val="20000"/>
                    </a:ext>
                  </a:extLst>
                </a:gridCol>
                <a:gridCol w="1632006">
                  <a:extLst>
                    <a:ext uri="{9D8B030D-6E8A-4147-A177-3AD203B41FA5}">
                      <a16:colId xmlns:a16="http://schemas.microsoft.com/office/drawing/2014/main" val="20001"/>
                    </a:ext>
                  </a:extLst>
                </a:gridCol>
                <a:gridCol w="1444841">
                  <a:extLst>
                    <a:ext uri="{9D8B030D-6E8A-4147-A177-3AD203B41FA5}">
                      <a16:colId xmlns:a16="http://schemas.microsoft.com/office/drawing/2014/main" val="20002"/>
                    </a:ext>
                  </a:extLst>
                </a:gridCol>
                <a:gridCol w="1538420">
                  <a:extLst>
                    <a:ext uri="{9D8B030D-6E8A-4147-A177-3AD203B41FA5}">
                      <a16:colId xmlns:a16="http://schemas.microsoft.com/office/drawing/2014/main" val="20003"/>
                    </a:ext>
                  </a:extLst>
                </a:gridCol>
                <a:gridCol w="1538420">
                  <a:extLst>
                    <a:ext uri="{9D8B030D-6E8A-4147-A177-3AD203B41FA5}">
                      <a16:colId xmlns:a16="http://schemas.microsoft.com/office/drawing/2014/main" val="20004"/>
                    </a:ext>
                  </a:extLst>
                </a:gridCol>
                <a:gridCol w="1538420">
                  <a:extLst>
                    <a:ext uri="{9D8B030D-6E8A-4147-A177-3AD203B41FA5}">
                      <a16:colId xmlns:a16="http://schemas.microsoft.com/office/drawing/2014/main" val="20005"/>
                    </a:ext>
                  </a:extLst>
                </a:gridCol>
              </a:tblGrid>
              <a:tr h="346664">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26664">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44717">
                <a:tc>
                  <a:txBody>
                    <a:bodyPr/>
                    <a:lstStyle/>
                    <a:p>
                      <a:r>
                        <a:rPr lang="en-GB" sz="1100" dirty="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4603">
                <a:tc>
                  <a:txBody>
                    <a:bodyPr/>
                    <a:lstStyle/>
                    <a:p>
                      <a:r>
                        <a:rPr lang="en-GB" sz="1100" dirty="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14603">
                <a:tc>
                  <a:txBody>
                    <a:bodyPr/>
                    <a:lstStyle/>
                    <a:p>
                      <a:r>
                        <a:rPr lang="en-GB" sz="1100" dirty="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39995">
                <a:tc>
                  <a:txBody>
                    <a:bodyPr/>
                    <a:lstStyle/>
                    <a:p>
                      <a:r>
                        <a:rPr lang="en-GB" sz="1100" dirty="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39995">
                <a:tc>
                  <a:txBody>
                    <a:bodyPr/>
                    <a:lstStyle/>
                    <a:p>
                      <a:r>
                        <a:rPr lang="en-GB" sz="1100" dirty="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r h="339995">
                <a:tc>
                  <a:txBody>
                    <a:bodyPr/>
                    <a:lstStyle/>
                    <a:p>
                      <a:r>
                        <a:rPr lang="en-GB" sz="1100" dirty="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942496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09351073"/>
              </p:ext>
            </p:extLst>
          </p:nvPr>
        </p:nvGraphicFramePr>
        <p:xfrm>
          <a:off x="389105" y="3361834"/>
          <a:ext cx="11244095" cy="2834503"/>
        </p:xfrm>
        <a:graphic>
          <a:graphicData uri="http://schemas.openxmlformats.org/drawingml/2006/table">
            <a:tbl>
              <a:tblPr firstRow="1" bandRow="1">
                <a:tableStyleId>{5940675A-B579-460E-94D1-54222C63F5DA}</a:tableStyleId>
              </a:tblPr>
              <a:tblGrid>
                <a:gridCol w="3581803">
                  <a:extLst>
                    <a:ext uri="{9D8B030D-6E8A-4147-A177-3AD203B41FA5}">
                      <a16:colId xmlns:a16="http://schemas.microsoft.com/office/drawing/2014/main" val="20000"/>
                    </a:ext>
                  </a:extLst>
                </a:gridCol>
                <a:gridCol w="1614206">
                  <a:extLst>
                    <a:ext uri="{9D8B030D-6E8A-4147-A177-3AD203B41FA5}">
                      <a16:colId xmlns:a16="http://schemas.microsoft.com/office/drawing/2014/main" val="20002"/>
                    </a:ext>
                  </a:extLst>
                </a:gridCol>
                <a:gridCol w="1436600">
                  <a:extLst>
                    <a:ext uri="{9D8B030D-6E8A-4147-A177-3AD203B41FA5}">
                      <a16:colId xmlns:a16="http://schemas.microsoft.com/office/drawing/2014/main" val="20003"/>
                    </a:ext>
                  </a:extLst>
                </a:gridCol>
                <a:gridCol w="1508429">
                  <a:extLst>
                    <a:ext uri="{9D8B030D-6E8A-4147-A177-3AD203B41FA5}">
                      <a16:colId xmlns:a16="http://schemas.microsoft.com/office/drawing/2014/main" val="20004"/>
                    </a:ext>
                  </a:extLst>
                </a:gridCol>
                <a:gridCol w="1580261">
                  <a:extLst>
                    <a:ext uri="{9D8B030D-6E8A-4147-A177-3AD203B41FA5}">
                      <a16:colId xmlns:a16="http://schemas.microsoft.com/office/drawing/2014/main" val="20005"/>
                    </a:ext>
                  </a:extLst>
                </a:gridCol>
                <a:gridCol w="1522796">
                  <a:extLst>
                    <a:ext uri="{9D8B030D-6E8A-4147-A177-3AD203B41FA5}">
                      <a16:colId xmlns:a16="http://schemas.microsoft.com/office/drawing/2014/main" val="20006"/>
                    </a:ext>
                  </a:extLst>
                </a:gridCol>
              </a:tblGrid>
              <a:tr h="605315">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9421">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7458">
                <a:tc>
                  <a:txBody>
                    <a:bodyPr/>
                    <a:lstStyle/>
                    <a:p>
                      <a:r>
                        <a:rPr lang="en-GB" sz="1100" dirty="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67458">
                <a:tc>
                  <a:txBody>
                    <a:bodyPr/>
                    <a:lstStyle/>
                    <a:p>
                      <a:r>
                        <a:rPr lang="en-GB" sz="1100" dirty="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7458">
                <a:tc>
                  <a:txBody>
                    <a:bodyPr/>
                    <a:lstStyle/>
                    <a:p>
                      <a:r>
                        <a:rPr lang="en-GB" sz="1100" dirty="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89131">
                <a:tc>
                  <a:txBody>
                    <a:bodyPr/>
                    <a:lstStyle/>
                    <a:p>
                      <a:r>
                        <a:rPr lang="en-GB" sz="1100" dirty="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89131">
                <a:tc>
                  <a:txBody>
                    <a:bodyPr/>
                    <a:lstStyle/>
                    <a:p>
                      <a:r>
                        <a:rPr lang="en-GB" sz="1100" dirty="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r h="389131">
                <a:tc>
                  <a:txBody>
                    <a:bodyPr/>
                    <a:lstStyle/>
                    <a:p>
                      <a:r>
                        <a:rPr lang="en-GB" sz="1100" dirty="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83644697"/>
                  </a:ext>
                </a:extLst>
              </a:tr>
            </a:tbl>
          </a:graphicData>
        </a:graphic>
      </p:graphicFrame>
    </p:spTree>
    <p:extLst>
      <p:ext uri="{BB962C8B-B14F-4D97-AF65-F5344CB8AC3E}">
        <p14:creationId xmlns:p14="http://schemas.microsoft.com/office/powerpoint/2010/main" val="3680862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use electronic cigarettes, also known as e-cigarettes, e-cigs or vapes?</a:t>
            </a:r>
          </a:p>
          <a:p>
            <a:r>
              <a:rPr lang="en-GB" sz="1000" i="1" dirty="0">
                <a:solidFill>
                  <a:srgbClr val="002060"/>
                </a:solidFill>
                <a:latin typeface="Calibri" panose="020F0502020204030204" pitchFamily="34" charset="0"/>
              </a:rPr>
              <a:t>Base: All Year 6 pupils, 2022 n=1,244, 2023 n=1,297, 2024 n=1,379. </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7% of Year 6 pupils have tried or regularly/occasionally use e-cigarettes. Young carers are more likely to have tried them than any other group (12% compared to 7% avg).</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890673463"/>
              </p:ext>
            </p:extLst>
          </p:nvPr>
        </p:nvGraphicFramePr>
        <p:xfrm>
          <a:off x="4423851" y="961662"/>
          <a:ext cx="7209347" cy="2496274"/>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34160">
                  <a:extLst>
                    <a:ext uri="{9D8B030D-6E8A-4147-A177-3AD203B41FA5}">
                      <a16:colId xmlns:a16="http://schemas.microsoft.com/office/drawing/2014/main" val="20002"/>
                    </a:ext>
                  </a:extLst>
                </a:gridCol>
                <a:gridCol w="994663">
                  <a:extLst>
                    <a:ext uri="{9D8B030D-6E8A-4147-A177-3AD203B41FA5}">
                      <a16:colId xmlns:a16="http://schemas.microsoft.com/office/drawing/2014/main" val="20003"/>
                    </a:ext>
                  </a:extLst>
                </a:gridCol>
                <a:gridCol w="994663">
                  <a:extLst>
                    <a:ext uri="{9D8B030D-6E8A-4147-A177-3AD203B41FA5}">
                      <a16:colId xmlns:a16="http://schemas.microsoft.com/office/drawing/2014/main" val="20004"/>
                    </a:ext>
                  </a:extLst>
                </a:gridCol>
                <a:gridCol w="994663">
                  <a:extLst>
                    <a:ext uri="{9D8B030D-6E8A-4147-A177-3AD203B41FA5}">
                      <a16:colId xmlns:a16="http://schemas.microsoft.com/office/drawing/2014/main" val="20005"/>
                    </a:ext>
                  </a:extLst>
                </a:gridCol>
                <a:gridCol w="994663">
                  <a:extLst>
                    <a:ext uri="{9D8B030D-6E8A-4147-A177-3AD203B41FA5}">
                      <a16:colId xmlns:a16="http://schemas.microsoft.com/office/drawing/2014/main" val="20006"/>
                    </a:ext>
                  </a:extLst>
                </a:gridCol>
              </a:tblGrid>
              <a:tr h="41926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2386">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100" i="1" kern="1200" dirty="0">
                          <a:solidFill>
                            <a:schemeClr val="tx1">
                              <a:lumMod val="75000"/>
                              <a:lumOff val="25000"/>
                            </a:schemeClr>
                          </a:solidFill>
                          <a:latin typeface="+mn-lt"/>
                          <a:ea typeface="+mn-ea"/>
                          <a:cs typeface="+mn-cs"/>
                        </a:rPr>
                        <a:t>247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5968">
                <a:tc>
                  <a:txBody>
                    <a:bodyPr/>
                    <a:lstStyle/>
                    <a:p>
                      <a:r>
                        <a:rPr lang="en-GB" sz="1100" dirty="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0490">
                <a:tc>
                  <a:txBody>
                    <a:bodyPr/>
                    <a:lstStyle/>
                    <a:p>
                      <a:r>
                        <a:rPr lang="en-GB" sz="1100" dirty="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0490">
                <a:tc>
                  <a:txBody>
                    <a:bodyPr/>
                    <a:lstStyle/>
                    <a:p>
                      <a:r>
                        <a:rPr lang="en-GB" sz="1100" dirty="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80490">
                <a:tc>
                  <a:txBody>
                    <a:bodyPr/>
                    <a:lstStyle/>
                    <a:p>
                      <a:r>
                        <a:rPr lang="en-GB" sz="1100" dirty="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80490">
                <a:tc>
                  <a:txBody>
                    <a:bodyPr/>
                    <a:lstStyle/>
                    <a:p>
                      <a:r>
                        <a:rPr lang="en-GB" sz="1100" dirty="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73631813"/>
              </p:ext>
            </p:extLst>
          </p:nvPr>
        </p:nvGraphicFramePr>
        <p:xfrm>
          <a:off x="4423851" y="3608237"/>
          <a:ext cx="7209349" cy="2554740"/>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41043">
                  <a:extLst>
                    <a:ext uri="{9D8B030D-6E8A-4147-A177-3AD203B41FA5}">
                      <a16:colId xmlns:a16="http://schemas.microsoft.com/office/drawing/2014/main" val="20002"/>
                    </a:ext>
                  </a:extLst>
                </a:gridCol>
                <a:gridCol w="1012054">
                  <a:extLst>
                    <a:ext uri="{9D8B030D-6E8A-4147-A177-3AD203B41FA5}">
                      <a16:colId xmlns:a16="http://schemas.microsoft.com/office/drawing/2014/main" val="20003"/>
                    </a:ext>
                  </a:extLst>
                </a:gridCol>
                <a:gridCol w="949911">
                  <a:extLst>
                    <a:ext uri="{9D8B030D-6E8A-4147-A177-3AD203B41FA5}">
                      <a16:colId xmlns:a16="http://schemas.microsoft.com/office/drawing/2014/main" val="20004"/>
                    </a:ext>
                  </a:extLst>
                </a:gridCol>
                <a:gridCol w="1003177">
                  <a:extLst>
                    <a:ext uri="{9D8B030D-6E8A-4147-A177-3AD203B41FA5}">
                      <a16:colId xmlns:a16="http://schemas.microsoft.com/office/drawing/2014/main" val="20005"/>
                    </a:ext>
                  </a:extLst>
                </a:gridCol>
                <a:gridCol w="1006629">
                  <a:extLst>
                    <a:ext uri="{9D8B030D-6E8A-4147-A177-3AD203B41FA5}">
                      <a16:colId xmlns:a16="http://schemas.microsoft.com/office/drawing/2014/main" val="20006"/>
                    </a:ext>
                  </a:extLst>
                </a:gridCol>
              </a:tblGrid>
              <a:tr h="553642">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1331">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40260">
                <a:tc>
                  <a:txBody>
                    <a:bodyPr/>
                    <a:lstStyle/>
                    <a:p>
                      <a:r>
                        <a:rPr lang="en-GB" sz="1100" dirty="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83%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40260">
                <a:tc>
                  <a:txBody>
                    <a:bodyPr/>
                    <a:lstStyle/>
                    <a:p>
                      <a:r>
                        <a:rPr lang="en-GB" sz="1100" dirty="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40260">
                <a:tc>
                  <a:txBody>
                    <a:bodyPr/>
                    <a:lstStyle/>
                    <a:p>
                      <a:r>
                        <a:rPr lang="en-GB" sz="1100" dirty="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40260">
                <a:tc>
                  <a:txBody>
                    <a:bodyPr/>
                    <a:lstStyle/>
                    <a:p>
                      <a:r>
                        <a:rPr lang="en-GB" sz="1100" dirty="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40260">
                <a:tc>
                  <a:txBody>
                    <a:bodyPr/>
                    <a:lstStyle/>
                    <a:p>
                      <a:r>
                        <a:rPr lang="en-GB" sz="1100" dirty="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bl>
          </a:graphicData>
        </a:graphic>
      </p:graphicFrame>
      <p:graphicFrame>
        <p:nvGraphicFramePr>
          <p:cNvPr id="12" name="Chart 11"/>
          <p:cNvGraphicFramePr/>
          <p:nvPr>
            <p:extLst>
              <p:ext uri="{D42A27DB-BD31-4B8C-83A1-F6EECF244321}">
                <p14:modId xmlns:p14="http://schemas.microsoft.com/office/powerpoint/2010/main" val="4057610132"/>
              </p:ext>
            </p:extLst>
          </p:nvPr>
        </p:nvGraphicFramePr>
        <p:xfrm>
          <a:off x="183600" y="835199"/>
          <a:ext cx="4177385" cy="4097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6124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type of electronic cigarettes or vapes do you use? </a:t>
            </a:r>
            <a:r>
              <a:rPr lang="en-GB" sz="1000" i="1" dirty="0">
                <a:solidFill>
                  <a:srgbClr val="002060"/>
                </a:solidFill>
                <a:latin typeface="Calibri" panose="020F0502020204030204" pitchFamily="34" charset="0"/>
              </a:rPr>
              <a:t>Introduced in 2024.</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Year 6 pupils who have used electronic cigarettes, 2024 n=10. </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Due to a small sample, responses are given in absolutes. Of the 10 pupils who have ever used electronic cigarettes, the most popular type is disposable vapes. </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3791982737"/>
              </p:ext>
            </p:extLst>
          </p:nvPr>
        </p:nvGraphicFramePr>
        <p:xfrm>
          <a:off x="4423851" y="1247060"/>
          <a:ext cx="7209347" cy="1919031"/>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34160">
                  <a:extLst>
                    <a:ext uri="{9D8B030D-6E8A-4147-A177-3AD203B41FA5}">
                      <a16:colId xmlns:a16="http://schemas.microsoft.com/office/drawing/2014/main" val="20002"/>
                    </a:ext>
                  </a:extLst>
                </a:gridCol>
                <a:gridCol w="994663">
                  <a:extLst>
                    <a:ext uri="{9D8B030D-6E8A-4147-A177-3AD203B41FA5}">
                      <a16:colId xmlns:a16="http://schemas.microsoft.com/office/drawing/2014/main" val="20003"/>
                    </a:ext>
                  </a:extLst>
                </a:gridCol>
                <a:gridCol w="994663">
                  <a:extLst>
                    <a:ext uri="{9D8B030D-6E8A-4147-A177-3AD203B41FA5}">
                      <a16:colId xmlns:a16="http://schemas.microsoft.com/office/drawing/2014/main" val="20004"/>
                    </a:ext>
                  </a:extLst>
                </a:gridCol>
                <a:gridCol w="994663">
                  <a:extLst>
                    <a:ext uri="{9D8B030D-6E8A-4147-A177-3AD203B41FA5}">
                      <a16:colId xmlns:a16="http://schemas.microsoft.com/office/drawing/2014/main" val="20005"/>
                    </a:ext>
                  </a:extLst>
                </a:gridCol>
                <a:gridCol w="994663">
                  <a:extLst>
                    <a:ext uri="{9D8B030D-6E8A-4147-A177-3AD203B41FA5}">
                      <a16:colId xmlns:a16="http://schemas.microsoft.com/office/drawing/2014/main" val="20006"/>
                    </a:ext>
                  </a:extLst>
                </a:gridCol>
              </a:tblGrid>
              <a:tr h="436731">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90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100" i="1" kern="1200" dirty="0">
                          <a:solidFill>
                            <a:schemeClr val="tx1">
                              <a:lumMod val="75000"/>
                              <a:lumOff val="25000"/>
                            </a:schemeClr>
                          </a:solidFill>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08297">
                <a:tc>
                  <a:txBody>
                    <a:bodyPr/>
                    <a:lstStyle/>
                    <a:p>
                      <a:r>
                        <a:rPr lang="en-GB" sz="1100" dirty="0">
                          <a:solidFill>
                            <a:schemeClr val="tx1">
                              <a:lumMod val="75000"/>
                              <a:lumOff val="25000"/>
                            </a:schemeClr>
                          </a:solidFill>
                        </a:rPr>
                        <a:t>Disposable e.g. Blu bar, Elf bar, Lost Mary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6340">
                <a:tc>
                  <a:txBody>
                    <a:bodyPr/>
                    <a:lstStyle/>
                    <a:p>
                      <a:r>
                        <a:rPr lang="en-GB" sz="1100" dirty="0">
                          <a:solidFill>
                            <a:schemeClr val="tx1">
                              <a:lumMod val="75000"/>
                              <a:lumOff val="25000"/>
                            </a:schemeClr>
                          </a:solidFill>
                        </a:rPr>
                        <a:t>Rechargeable e.g. pens or pods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6340">
                <a:tc>
                  <a:txBody>
                    <a:bodyPr/>
                    <a:lstStyle/>
                    <a:p>
                      <a:r>
                        <a:rPr lang="en-GB" sz="1100" dirty="0">
                          <a:solidFill>
                            <a:schemeClr val="tx1">
                              <a:lumMod val="75000"/>
                              <a:lumOff val="25000"/>
                            </a:schemeClr>
                          </a:solidFill>
                        </a:rPr>
                        <a:t>Tanks and Mods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8939513"/>
              </p:ext>
            </p:extLst>
          </p:nvPr>
        </p:nvGraphicFramePr>
        <p:xfrm>
          <a:off x="4423851" y="3296946"/>
          <a:ext cx="7209349" cy="2010730"/>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41043">
                  <a:extLst>
                    <a:ext uri="{9D8B030D-6E8A-4147-A177-3AD203B41FA5}">
                      <a16:colId xmlns:a16="http://schemas.microsoft.com/office/drawing/2014/main" val="20002"/>
                    </a:ext>
                  </a:extLst>
                </a:gridCol>
                <a:gridCol w="1012054">
                  <a:extLst>
                    <a:ext uri="{9D8B030D-6E8A-4147-A177-3AD203B41FA5}">
                      <a16:colId xmlns:a16="http://schemas.microsoft.com/office/drawing/2014/main" val="20003"/>
                    </a:ext>
                  </a:extLst>
                </a:gridCol>
                <a:gridCol w="949911">
                  <a:extLst>
                    <a:ext uri="{9D8B030D-6E8A-4147-A177-3AD203B41FA5}">
                      <a16:colId xmlns:a16="http://schemas.microsoft.com/office/drawing/2014/main" val="20004"/>
                    </a:ext>
                  </a:extLst>
                </a:gridCol>
                <a:gridCol w="1003177">
                  <a:extLst>
                    <a:ext uri="{9D8B030D-6E8A-4147-A177-3AD203B41FA5}">
                      <a16:colId xmlns:a16="http://schemas.microsoft.com/office/drawing/2014/main" val="20005"/>
                    </a:ext>
                  </a:extLst>
                </a:gridCol>
                <a:gridCol w="1006629">
                  <a:extLst>
                    <a:ext uri="{9D8B030D-6E8A-4147-A177-3AD203B41FA5}">
                      <a16:colId xmlns:a16="http://schemas.microsoft.com/office/drawing/2014/main" val="20006"/>
                    </a:ext>
                  </a:extLst>
                </a:gridCol>
              </a:tblGrid>
              <a:tr h="592373">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3874">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5285">
                <a:tc>
                  <a:txBody>
                    <a:bodyPr/>
                    <a:lstStyle/>
                    <a:p>
                      <a:r>
                        <a:rPr lang="en-GB" sz="1100" dirty="0">
                          <a:solidFill>
                            <a:schemeClr val="tx1">
                              <a:lumMod val="75000"/>
                              <a:lumOff val="25000"/>
                            </a:schemeClr>
                          </a:solidFill>
                        </a:rPr>
                        <a:t>Disposable e.g. Blu bar, Elf bar, Lost Mary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5285">
                <a:tc>
                  <a:txBody>
                    <a:bodyPr/>
                    <a:lstStyle/>
                    <a:p>
                      <a:r>
                        <a:rPr lang="en-GB" sz="1100" dirty="0">
                          <a:solidFill>
                            <a:schemeClr val="tx1">
                              <a:lumMod val="75000"/>
                              <a:lumOff val="25000"/>
                            </a:schemeClr>
                          </a:solidFill>
                        </a:rPr>
                        <a:t>Rechargeable e.g. pens or pods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5285">
                <a:tc>
                  <a:txBody>
                    <a:bodyPr/>
                    <a:lstStyle/>
                    <a:p>
                      <a:r>
                        <a:rPr lang="en-GB" sz="1100" dirty="0">
                          <a:solidFill>
                            <a:schemeClr val="tx1">
                              <a:lumMod val="75000"/>
                              <a:lumOff val="25000"/>
                            </a:schemeClr>
                          </a:solidFill>
                        </a:rPr>
                        <a:t>Tanks and Mods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bl>
          </a:graphicData>
        </a:graphic>
      </p:graphicFrame>
      <p:graphicFrame>
        <p:nvGraphicFramePr>
          <p:cNvPr id="12" name="Chart 11"/>
          <p:cNvGraphicFramePr/>
          <p:nvPr>
            <p:extLst>
              <p:ext uri="{D42A27DB-BD31-4B8C-83A1-F6EECF244321}">
                <p14:modId xmlns:p14="http://schemas.microsoft.com/office/powerpoint/2010/main" val="2485940571"/>
              </p:ext>
            </p:extLst>
          </p:nvPr>
        </p:nvGraphicFramePr>
        <p:xfrm>
          <a:off x="183019" y="1113628"/>
          <a:ext cx="4177385" cy="4097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6536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712973" cy="900000"/>
          </a:xfrm>
        </p:spPr>
        <p:txBody>
          <a:bodyPr vert="horz" lIns="91440" tIns="45720" rIns="91440" bIns="45720" rtlCol="0" anchor="t" anchorCtr="0">
            <a:normAutofit/>
          </a:bodyPr>
          <a:lstStyle/>
          <a:p>
            <a:r>
              <a:rPr lang="en-GB" sz="1600" dirty="0"/>
              <a:t>34% of pupils live in a household where someone smokes and 14% use rooms at home which are used for smoking. 17% sometimes travel in a car when someone is smoking, and this has stayed the same as last year despite increasing steadily in the years prior. </a:t>
            </a:r>
          </a:p>
        </p:txBody>
      </p:sp>
      <p:sp>
        <p:nvSpPr>
          <p:cNvPr id="11" name="TextBox 10"/>
          <p:cNvSpPr txBox="1"/>
          <p:nvPr/>
        </p:nvSpPr>
        <p:spPr>
          <a:xfrm>
            <a:off x="183019" y="6145200"/>
            <a:ext cx="10227733"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Does anyone at home smoke?</a:t>
            </a:r>
          </a:p>
          <a:p>
            <a:r>
              <a:rPr lang="en-GB" sz="1000" dirty="0">
                <a:solidFill>
                  <a:srgbClr val="002060"/>
                </a:solidFill>
                <a:latin typeface="Calibri" panose="020F0502020204030204" pitchFamily="34" charset="0"/>
              </a:rPr>
              <a:t>Q: Does anyone smoke indoors at home, in rooms that you use?</a:t>
            </a:r>
          </a:p>
          <a:p>
            <a:r>
              <a:rPr lang="en-GB" sz="1000" dirty="0">
                <a:solidFill>
                  <a:srgbClr val="002060"/>
                </a:solidFill>
                <a:latin typeface="Calibri" panose="020F0502020204030204" pitchFamily="34" charset="0"/>
              </a:rPr>
              <a:t>Q: Does anyone smoke in a car when you are in it too?   </a:t>
            </a:r>
          </a:p>
          <a:p>
            <a:r>
              <a:rPr lang="en-GB" sz="1000" i="1" dirty="0">
                <a:solidFill>
                  <a:srgbClr val="002060"/>
                </a:solidFill>
                <a:latin typeface="Calibri" panose="020F0502020204030204" pitchFamily="34" charset="0"/>
              </a:rPr>
              <a:t>Base: All valid respondents, 2022 n=2,502, 2023 n=2,453, 2024 n=2,640.</a:t>
            </a:r>
          </a:p>
        </p:txBody>
      </p:sp>
      <p:graphicFrame>
        <p:nvGraphicFramePr>
          <p:cNvPr id="7" name="Chart 6"/>
          <p:cNvGraphicFramePr/>
          <p:nvPr>
            <p:extLst>
              <p:ext uri="{D42A27DB-BD31-4B8C-83A1-F6EECF244321}">
                <p14:modId xmlns:p14="http://schemas.microsoft.com/office/powerpoint/2010/main" val="1352807397"/>
              </p:ext>
            </p:extLst>
          </p:nvPr>
        </p:nvGraphicFramePr>
        <p:xfrm>
          <a:off x="719402" y="1450431"/>
          <a:ext cx="3437259" cy="3879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870115342"/>
              </p:ext>
            </p:extLst>
          </p:nvPr>
        </p:nvGraphicFramePr>
        <p:xfrm>
          <a:off x="4636991" y="1450432"/>
          <a:ext cx="3219546" cy="3879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4111983569"/>
              </p:ext>
            </p:extLst>
          </p:nvPr>
        </p:nvGraphicFramePr>
        <p:xfrm>
          <a:off x="8336867" y="1450432"/>
          <a:ext cx="3219546" cy="3879773"/>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3505729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019" y="6307401"/>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Does anyone at home smoke?</a:t>
            </a:r>
          </a:p>
          <a:p>
            <a:r>
              <a:rPr lang="en-GB" sz="1000" dirty="0">
                <a:solidFill>
                  <a:srgbClr val="002060"/>
                </a:solidFill>
                <a:latin typeface="Calibri" panose="020F0502020204030204" pitchFamily="34" charset="0"/>
              </a:rPr>
              <a:t>Q: Does anyone smoke indoors at home, in rooms that you use?</a:t>
            </a:r>
          </a:p>
          <a:p>
            <a:r>
              <a:rPr lang="en-GB" sz="1000" dirty="0">
                <a:solidFill>
                  <a:srgbClr val="002060"/>
                </a:solidFill>
                <a:latin typeface="Calibri" panose="020F0502020204030204" pitchFamily="34" charset="0"/>
              </a:rPr>
              <a:t>Q: Does anyone smoke in a car when you are in it too?   </a:t>
            </a:r>
          </a:p>
        </p:txBody>
      </p:sp>
      <p:sp>
        <p:nvSpPr>
          <p:cNvPr id="8" name="Title 1"/>
          <p:cNvSpPr>
            <a:spLocks noGrp="1"/>
          </p:cNvSpPr>
          <p:nvPr>
            <p:ph type="title"/>
          </p:nvPr>
        </p:nvSpPr>
        <p:spPr>
          <a:xfrm>
            <a:off x="183018" y="180000"/>
            <a:ext cx="11748569" cy="900000"/>
          </a:xfrm>
        </p:spPr>
        <p:txBody>
          <a:bodyPr vert="horz" lIns="91440" tIns="45720" rIns="91440" bIns="45720" rtlCol="0" anchor="t">
            <a:noAutofit/>
          </a:bodyPr>
          <a:lstStyle/>
          <a:p>
            <a:r>
              <a:rPr lang="en-GB" sz="1600" dirty="0"/>
              <a:t> </a:t>
            </a:r>
          </a:p>
        </p:txBody>
      </p:sp>
      <p:graphicFrame>
        <p:nvGraphicFramePr>
          <p:cNvPr id="6" name="Table 5"/>
          <p:cNvGraphicFramePr>
            <a:graphicFrameLocks noGrp="1"/>
          </p:cNvGraphicFramePr>
          <p:nvPr>
            <p:extLst>
              <p:ext uri="{D42A27DB-BD31-4B8C-83A1-F6EECF244321}">
                <p14:modId xmlns:p14="http://schemas.microsoft.com/office/powerpoint/2010/main" val="3657386129"/>
              </p:ext>
            </p:extLst>
          </p:nvPr>
        </p:nvGraphicFramePr>
        <p:xfrm>
          <a:off x="183020" y="922640"/>
          <a:ext cx="11449600" cy="2245746"/>
        </p:xfrm>
        <a:graphic>
          <a:graphicData uri="http://schemas.openxmlformats.org/drawingml/2006/table">
            <a:tbl>
              <a:tblPr firstRow="1" bandRow="1">
                <a:tableStyleId>{5940675A-B579-460E-94D1-54222C63F5DA}</a:tableStyleId>
              </a:tblPr>
              <a:tblGrid>
                <a:gridCol w="2684070">
                  <a:extLst>
                    <a:ext uri="{9D8B030D-6E8A-4147-A177-3AD203B41FA5}">
                      <a16:colId xmlns:a16="http://schemas.microsoft.com/office/drawing/2014/main" val="20000"/>
                    </a:ext>
                  </a:extLst>
                </a:gridCol>
                <a:gridCol w="1442966">
                  <a:extLst>
                    <a:ext uri="{9D8B030D-6E8A-4147-A177-3AD203B41FA5}">
                      <a16:colId xmlns:a16="http://schemas.microsoft.com/office/drawing/2014/main" val="20001"/>
                    </a:ext>
                  </a:extLst>
                </a:gridCol>
                <a:gridCol w="1442966">
                  <a:extLst>
                    <a:ext uri="{9D8B030D-6E8A-4147-A177-3AD203B41FA5}">
                      <a16:colId xmlns:a16="http://schemas.microsoft.com/office/drawing/2014/main" val="2004377308"/>
                    </a:ext>
                  </a:extLst>
                </a:gridCol>
                <a:gridCol w="1442966">
                  <a:extLst>
                    <a:ext uri="{9D8B030D-6E8A-4147-A177-3AD203B41FA5}">
                      <a16:colId xmlns:a16="http://schemas.microsoft.com/office/drawing/2014/main" val="20003"/>
                    </a:ext>
                  </a:extLst>
                </a:gridCol>
                <a:gridCol w="1442966">
                  <a:extLst>
                    <a:ext uri="{9D8B030D-6E8A-4147-A177-3AD203B41FA5}">
                      <a16:colId xmlns:a16="http://schemas.microsoft.com/office/drawing/2014/main" val="20005"/>
                    </a:ext>
                  </a:extLst>
                </a:gridCol>
                <a:gridCol w="1442965">
                  <a:extLst>
                    <a:ext uri="{9D8B030D-6E8A-4147-A177-3AD203B41FA5}">
                      <a16:colId xmlns:a16="http://schemas.microsoft.com/office/drawing/2014/main" val="20007"/>
                    </a:ext>
                  </a:extLst>
                </a:gridCol>
                <a:gridCol w="1550701">
                  <a:extLst>
                    <a:ext uri="{9D8B030D-6E8A-4147-A177-3AD203B41FA5}">
                      <a16:colId xmlns:a16="http://schemas.microsoft.com/office/drawing/2014/main" val="20009"/>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at home smoke?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smoke at home indoors, in rooms that you 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smoke in the car when you are in it too?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algn="l" defTabSz="914400" rtl="0" eaLnBrk="1" latinLnBrk="0" hangingPunct="1"/>
                      <a:endParaRPr lang="en-GB" sz="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294833">
                <a:tc>
                  <a:txBody>
                    <a:bodyPr/>
                    <a:lstStyle/>
                    <a:p>
                      <a:pPr marL="0" algn="l" defTabSz="914400" rtl="0" eaLnBrk="1" latinLnBrk="0" hangingPunct="1"/>
                      <a:r>
                        <a:rPr lang="en-GB" sz="1100" i="0" kern="1200" dirty="0">
                          <a:solidFill>
                            <a:schemeClr val="tx1">
                              <a:lumMod val="75000"/>
                              <a:lumOff val="25000"/>
                            </a:schemeClr>
                          </a:solidFill>
                          <a:latin typeface="+mn-lt"/>
                          <a:ea typeface="+mn-ea"/>
                          <a:cs typeface="+mn-cs"/>
                        </a:rPr>
                        <a:t>Those exposed to smoking at home indoors</a:t>
                      </a:r>
                      <a:r>
                        <a:rPr lang="en-GB" sz="1100" i="0" kern="1200" baseline="0" dirty="0">
                          <a:solidFill>
                            <a:schemeClr val="tx1">
                              <a:lumMod val="75000"/>
                              <a:lumOff val="25000"/>
                            </a:schemeClr>
                          </a:solidFill>
                          <a:latin typeface="+mn-lt"/>
                          <a:ea typeface="+mn-ea"/>
                          <a:cs typeface="+mn-cs"/>
                        </a:rPr>
                        <a:t> and in the car</a:t>
                      </a:r>
                      <a:endParaRPr lang="en-GB" sz="1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183017" y="5818473"/>
            <a:ext cx="1144959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1" name="Rectangle 10"/>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
        <p:nvSpPr>
          <p:cNvPr id="13" name="Title 1"/>
          <p:cNvSpPr txBox="1">
            <a:spLocks/>
          </p:cNvSpPr>
          <p:nvPr/>
        </p:nvSpPr>
        <p:spPr>
          <a:xfrm>
            <a:off x="183019" y="180000"/>
            <a:ext cx="11669012" cy="55018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1600" dirty="0"/>
              <a:t>SEN and Young Carers are most likely to be exposed to smoking at home, indoors and in the car (14% and 13% respectively). </a:t>
            </a:r>
          </a:p>
        </p:txBody>
      </p:sp>
      <p:graphicFrame>
        <p:nvGraphicFramePr>
          <p:cNvPr id="2" name="Table 1">
            <a:extLst>
              <a:ext uri="{FF2B5EF4-FFF2-40B4-BE49-F238E27FC236}">
                <a16:creationId xmlns:a16="http://schemas.microsoft.com/office/drawing/2014/main" id="{2DF90B7A-18CE-429A-AC6A-4B38CCEEF0A7}"/>
              </a:ext>
            </a:extLst>
          </p:cNvPr>
          <p:cNvGraphicFramePr>
            <a:graphicFrameLocks noGrp="1"/>
          </p:cNvGraphicFramePr>
          <p:nvPr>
            <p:extLst>
              <p:ext uri="{D42A27DB-BD31-4B8C-83A1-F6EECF244321}">
                <p14:modId xmlns:p14="http://schemas.microsoft.com/office/powerpoint/2010/main" val="1789736946"/>
              </p:ext>
            </p:extLst>
          </p:nvPr>
        </p:nvGraphicFramePr>
        <p:xfrm>
          <a:off x="183018" y="3370229"/>
          <a:ext cx="11449600" cy="2413386"/>
        </p:xfrm>
        <a:graphic>
          <a:graphicData uri="http://schemas.openxmlformats.org/drawingml/2006/table">
            <a:tbl>
              <a:tblPr firstRow="1" bandRow="1">
                <a:tableStyleId>{5940675A-B579-460E-94D1-54222C63F5DA}</a:tableStyleId>
              </a:tblPr>
              <a:tblGrid>
                <a:gridCol w="2684070">
                  <a:extLst>
                    <a:ext uri="{9D8B030D-6E8A-4147-A177-3AD203B41FA5}">
                      <a16:colId xmlns:a16="http://schemas.microsoft.com/office/drawing/2014/main" val="1549355782"/>
                    </a:ext>
                  </a:extLst>
                </a:gridCol>
                <a:gridCol w="1442966">
                  <a:extLst>
                    <a:ext uri="{9D8B030D-6E8A-4147-A177-3AD203B41FA5}">
                      <a16:colId xmlns:a16="http://schemas.microsoft.com/office/drawing/2014/main" val="577622297"/>
                    </a:ext>
                  </a:extLst>
                </a:gridCol>
                <a:gridCol w="1442966">
                  <a:extLst>
                    <a:ext uri="{9D8B030D-6E8A-4147-A177-3AD203B41FA5}">
                      <a16:colId xmlns:a16="http://schemas.microsoft.com/office/drawing/2014/main" val="2198314969"/>
                    </a:ext>
                  </a:extLst>
                </a:gridCol>
                <a:gridCol w="1442966">
                  <a:extLst>
                    <a:ext uri="{9D8B030D-6E8A-4147-A177-3AD203B41FA5}">
                      <a16:colId xmlns:a16="http://schemas.microsoft.com/office/drawing/2014/main" val="3735550384"/>
                    </a:ext>
                  </a:extLst>
                </a:gridCol>
                <a:gridCol w="1442966">
                  <a:extLst>
                    <a:ext uri="{9D8B030D-6E8A-4147-A177-3AD203B41FA5}">
                      <a16:colId xmlns:a16="http://schemas.microsoft.com/office/drawing/2014/main" val="4187127793"/>
                    </a:ext>
                  </a:extLst>
                </a:gridCol>
                <a:gridCol w="1442965">
                  <a:extLst>
                    <a:ext uri="{9D8B030D-6E8A-4147-A177-3AD203B41FA5}">
                      <a16:colId xmlns:a16="http://schemas.microsoft.com/office/drawing/2014/main" val="899068932"/>
                    </a:ext>
                  </a:extLst>
                </a:gridCol>
                <a:gridCol w="1550701">
                  <a:extLst>
                    <a:ext uri="{9D8B030D-6E8A-4147-A177-3AD203B41FA5}">
                      <a16:colId xmlns:a16="http://schemas.microsoft.com/office/drawing/2014/main" val="2929075655"/>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4182007"/>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3056042"/>
                  </a:ext>
                </a:extLst>
              </a:tr>
              <a:tr h="294833">
                <a:tc>
                  <a:txBody>
                    <a:bodyPr/>
                    <a:lstStyle/>
                    <a:p>
                      <a:r>
                        <a:rPr lang="en-GB" sz="1100" dirty="0">
                          <a:solidFill>
                            <a:schemeClr val="tx1">
                              <a:lumMod val="75000"/>
                              <a:lumOff val="25000"/>
                            </a:schemeClr>
                          </a:solidFill>
                        </a:rPr>
                        <a:t>Does anyone at home smoke?</a:t>
                      </a:r>
                      <a:r>
                        <a:rPr lang="en-GB" sz="1100" baseline="0" dirty="0">
                          <a:solidFill>
                            <a:schemeClr val="tx1">
                              <a:lumMod val="75000"/>
                              <a:lumOff val="25000"/>
                            </a:schemeClr>
                          </a:solidFill>
                        </a:rPr>
                        <a:t>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68802283"/>
                  </a:ext>
                </a:extLst>
              </a:tr>
              <a:tr h="294833">
                <a:tc>
                  <a:txBody>
                    <a:bodyPr/>
                    <a:lstStyle/>
                    <a:p>
                      <a:r>
                        <a:rPr lang="en-GB" sz="1100" dirty="0">
                          <a:solidFill>
                            <a:schemeClr val="tx1">
                              <a:lumMod val="75000"/>
                              <a:lumOff val="25000"/>
                            </a:schemeClr>
                          </a:solidFill>
                        </a:rPr>
                        <a:t>Does</a:t>
                      </a:r>
                      <a:r>
                        <a:rPr lang="en-GB" sz="1100" baseline="0" dirty="0">
                          <a:solidFill>
                            <a:schemeClr val="tx1">
                              <a:lumMod val="75000"/>
                              <a:lumOff val="25000"/>
                            </a:schemeClr>
                          </a:solidFill>
                        </a:rPr>
                        <a:t> anyone smoke at home indoors, in rooms that you use?</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93433421"/>
                  </a:ext>
                </a:extLst>
              </a:tr>
              <a:tr h="294833">
                <a:tc>
                  <a:txBody>
                    <a:bodyPr/>
                    <a:lstStyle/>
                    <a:p>
                      <a:r>
                        <a:rPr lang="en-GB" sz="1100" dirty="0">
                          <a:solidFill>
                            <a:schemeClr val="tx1">
                              <a:lumMod val="75000"/>
                              <a:lumOff val="25000"/>
                            </a:schemeClr>
                          </a:solidFill>
                        </a:rPr>
                        <a:t>Does</a:t>
                      </a:r>
                      <a:r>
                        <a:rPr lang="en-GB" sz="1100" baseline="0" dirty="0">
                          <a:solidFill>
                            <a:schemeClr val="tx1">
                              <a:lumMod val="75000"/>
                              <a:lumOff val="25000"/>
                            </a:schemeClr>
                          </a:solidFill>
                        </a:rPr>
                        <a:t> anyone smoke in the car when you are in it too?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30811999"/>
                  </a:ext>
                </a:extLst>
              </a:tr>
              <a:tr h="0">
                <a:tc>
                  <a:txBody>
                    <a:bodyPr/>
                    <a:lstStyle/>
                    <a:p>
                      <a:pPr marL="0" algn="l" defTabSz="914400" rtl="0" eaLnBrk="1" latinLnBrk="0" hangingPunct="1"/>
                      <a:endParaRPr lang="en-GB" sz="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267792"/>
                  </a:ext>
                </a:extLst>
              </a:tr>
              <a:tr h="294833">
                <a:tc>
                  <a:txBody>
                    <a:bodyPr/>
                    <a:lstStyle/>
                    <a:p>
                      <a:pPr marL="0" algn="l" defTabSz="914400" rtl="0" eaLnBrk="1" latinLnBrk="0" hangingPunct="1"/>
                      <a:r>
                        <a:rPr lang="en-GB" sz="1100" i="0" kern="1200" dirty="0">
                          <a:solidFill>
                            <a:schemeClr val="tx1">
                              <a:lumMod val="75000"/>
                              <a:lumOff val="25000"/>
                            </a:schemeClr>
                          </a:solidFill>
                          <a:latin typeface="+mn-lt"/>
                          <a:ea typeface="+mn-ea"/>
                          <a:cs typeface="+mn-cs"/>
                        </a:rPr>
                        <a:t>Those exposed to smoking at home indoors</a:t>
                      </a:r>
                      <a:r>
                        <a:rPr lang="en-GB" sz="1100" i="0" kern="1200" baseline="0" dirty="0">
                          <a:solidFill>
                            <a:schemeClr val="tx1">
                              <a:lumMod val="75000"/>
                              <a:lumOff val="25000"/>
                            </a:schemeClr>
                          </a:solidFill>
                          <a:latin typeface="+mn-lt"/>
                          <a:ea typeface="+mn-ea"/>
                          <a:cs typeface="+mn-cs"/>
                        </a:rPr>
                        <a:t> and in the car</a:t>
                      </a:r>
                      <a:endParaRPr lang="en-GB" sz="1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100" kern="1200" dirty="0">
                          <a:solidFill>
                            <a:schemeClr val="tx1">
                              <a:lumMod val="75000"/>
                              <a:lumOff val="25000"/>
                            </a:schemeClr>
                          </a:solidFill>
                          <a:latin typeface="+mn-lt"/>
                          <a:ea typeface="+mn-ea"/>
                          <a:cs typeface="+mn-cs"/>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66004757"/>
                  </a:ext>
                </a:extLst>
              </a:tr>
            </a:tbl>
          </a:graphicData>
        </a:graphic>
      </p:graphicFrame>
    </p:spTree>
    <p:extLst>
      <p:ext uri="{BB962C8B-B14F-4D97-AF65-F5344CB8AC3E}">
        <p14:creationId xmlns:p14="http://schemas.microsoft.com/office/powerpoint/2010/main" val="42653760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599679" cy="900000"/>
          </a:xfrm>
        </p:spPr>
        <p:txBody>
          <a:bodyPr vert="horz" lIns="91440" tIns="45720" rIns="91440" bIns="45720" rtlCol="0" anchor="t" anchorCtr="0">
            <a:normAutofit/>
          </a:bodyPr>
          <a:lstStyle/>
          <a:p>
            <a:r>
              <a:rPr lang="en-GB" sz="1600" dirty="0"/>
              <a:t>5% of pupils know someone who takes drugs, with the percentage increasing the most amongst FSM, SEN and Young Carers, (9%, 8% and 8% respectively).</a:t>
            </a:r>
          </a:p>
        </p:txBody>
      </p:sp>
      <p:graphicFrame>
        <p:nvGraphicFramePr>
          <p:cNvPr id="4" name="Chart 3"/>
          <p:cNvGraphicFramePr/>
          <p:nvPr>
            <p:extLst>
              <p:ext uri="{D42A27DB-BD31-4B8C-83A1-F6EECF244321}">
                <p14:modId xmlns:p14="http://schemas.microsoft.com/office/powerpoint/2010/main" val="3491416351"/>
              </p:ext>
            </p:extLst>
          </p:nvPr>
        </p:nvGraphicFramePr>
        <p:xfrm>
          <a:off x="183020" y="835200"/>
          <a:ext cx="5045472" cy="41202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know anyone personally who you think takes any drugs to get high? (Not medicines, tobacco or alcohol.)</a:t>
            </a:r>
          </a:p>
          <a:p>
            <a:r>
              <a:rPr lang="en-GB" sz="1000" i="1" dirty="0">
                <a:solidFill>
                  <a:srgbClr val="002060"/>
                </a:solidFill>
                <a:latin typeface="Calibri" panose="020F0502020204030204" pitchFamily="34" charset="0"/>
              </a:rPr>
              <a:t>Base: All valid respondents, 2022 n=2,502, 2023 n=2,453, 2024 n=2,640. </a:t>
            </a:r>
          </a:p>
        </p:txBody>
      </p:sp>
      <p:sp>
        <p:nvSpPr>
          <p:cNvPr id="6" name="Rectangle 5"/>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0" name="Table 9"/>
          <p:cNvGraphicFramePr>
            <a:graphicFrameLocks noGrp="1"/>
          </p:cNvGraphicFramePr>
          <p:nvPr>
            <p:extLst>
              <p:ext uri="{D42A27DB-BD31-4B8C-83A1-F6EECF244321}">
                <p14:modId xmlns:p14="http://schemas.microsoft.com/office/powerpoint/2010/main" val="125664202"/>
              </p:ext>
            </p:extLst>
          </p:nvPr>
        </p:nvGraphicFramePr>
        <p:xfrm>
          <a:off x="5350934" y="3480375"/>
          <a:ext cx="6282265" cy="2513104"/>
        </p:xfrm>
        <a:graphic>
          <a:graphicData uri="http://schemas.openxmlformats.org/drawingml/2006/table">
            <a:tbl>
              <a:tblPr firstRow="1" bandRow="1">
                <a:tableStyleId>{5940675A-B579-460E-94D1-54222C63F5DA}</a:tableStyleId>
              </a:tblPr>
              <a:tblGrid>
                <a:gridCol w="1756731">
                  <a:extLst>
                    <a:ext uri="{9D8B030D-6E8A-4147-A177-3AD203B41FA5}">
                      <a16:colId xmlns:a16="http://schemas.microsoft.com/office/drawing/2014/main" val="20000"/>
                    </a:ext>
                  </a:extLst>
                </a:gridCol>
                <a:gridCol w="767486">
                  <a:extLst>
                    <a:ext uri="{9D8B030D-6E8A-4147-A177-3AD203B41FA5}">
                      <a16:colId xmlns:a16="http://schemas.microsoft.com/office/drawing/2014/main" val="420508230"/>
                    </a:ext>
                  </a:extLst>
                </a:gridCol>
                <a:gridCol w="767486">
                  <a:extLst>
                    <a:ext uri="{9D8B030D-6E8A-4147-A177-3AD203B41FA5}">
                      <a16:colId xmlns:a16="http://schemas.microsoft.com/office/drawing/2014/main" val="20002"/>
                    </a:ext>
                  </a:extLst>
                </a:gridCol>
                <a:gridCol w="698649">
                  <a:extLst>
                    <a:ext uri="{9D8B030D-6E8A-4147-A177-3AD203B41FA5}">
                      <a16:colId xmlns:a16="http://schemas.microsoft.com/office/drawing/2014/main" val="20003"/>
                    </a:ext>
                  </a:extLst>
                </a:gridCol>
                <a:gridCol w="805275">
                  <a:extLst>
                    <a:ext uri="{9D8B030D-6E8A-4147-A177-3AD203B41FA5}">
                      <a16:colId xmlns:a16="http://schemas.microsoft.com/office/drawing/2014/main" val="20004"/>
                    </a:ext>
                  </a:extLst>
                </a:gridCol>
                <a:gridCol w="788720">
                  <a:extLst>
                    <a:ext uri="{9D8B030D-6E8A-4147-A177-3AD203B41FA5}">
                      <a16:colId xmlns:a16="http://schemas.microsoft.com/office/drawing/2014/main" val="20005"/>
                    </a:ext>
                  </a:extLst>
                </a:gridCol>
                <a:gridCol w="697918">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I don’t want</a:t>
                      </a:r>
                      <a:r>
                        <a:rPr lang="en-GB" sz="1100" baseline="0" dirty="0">
                          <a:solidFill>
                            <a:schemeClr val="tx1">
                              <a:lumMod val="75000"/>
                              <a:lumOff val="25000"/>
                            </a:schemeClr>
                          </a:solidFill>
                        </a:rPr>
                        <a: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22800752"/>
              </p:ext>
            </p:extLst>
          </p:nvPr>
        </p:nvGraphicFramePr>
        <p:xfrm>
          <a:off x="5350935" y="992188"/>
          <a:ext cx="6282264" cy="2345464"/>
        </p:xfrm>
        <a:graphic>
          <a:graphicData uri="http://schemas.openxmlformats.org/drawingml/2006/table">
            <a:tbl>
              <a:tblPr firstRow="1" bandRow="1">
                <a:tableStyleId>{5940675A-B579-460E-94D1-54222C63F5DA}</a:tableStyleId>
              </a:tblPr>
              <a:tblGrid>
                <a:gridCol w="1772274">
                  <a:extLst>
                    <a:ext uri="{9D8B030D-6E8A-4147-A177-3AD203B41FA5}">
                      <a16:colId xmlns:a16="http://schemas.microsoft.com/office/drawing/2014/main" val="20000"/>
                    </a:ext>
                  </a:extLst>
                </a:gridCol>
                <a:gridCol w="751665">
                  <a:extLst>
                    <a:ext uri="{9D8B030D-6E8A-4147-A177-3AD203B41FA5}">
                      <a16:colId xmlns:a16="http://schemas.microsoft.com/office/drawing/2014/main" val="1395085864"/>
                    </a:ext>
                  </a:extLst>
                </a:gridCol>
                <a:gridCol w="751665">
                  <a:extLst>
                    <a:ext uri="{9D8B030D-6E8A-4147-A177-3AD203B41FA5}">
                      <a16:colId xmlns:a16="http://schemas.microsoft.com/office/drawing/2014/main" val="3214796492"/>
                    </a:ext>
                  </a:extLst>
                </a:gridCol>
                <a:gridCol w="751665">
                  <a:extLst>
                    <a:ext uri="{9D8B030D-6E8A-4147-A177-3AD203B41FA5}">
                      <a16:colId xmlns:a16="http://schemas.microsoft.com/office/drawing/2014/main" val="20001"/>
                    </a:ext>
                  </a:extLst>
                </a:gridCol>
                <a:gridCol w="751665">
                  <a:extLst>
                    <a:ext uri="{9D8B030D-6E8A-4147-A177-3AD203B41FA5}">
                      <a16:colId xmlns:a16="http://schemas.microsoft.com/office/drawing/2014/main" val="20003"/>
                    </a:ext>
                  </a:extLst>
                </a:gridCol>
                <a:gridCol w="751665">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2024 Survey</a:t>
                      </a:r>
                    </a:p>
                    <a:p>
                      <a:endParaRPr lang="en-GB" sz="11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100" dirty="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100" dirty="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1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100" dirty="0">
                          <a:solidFill>
                            <a:schemeClr val="tx1">
                              <a:lumMod val="75000"/>
                              <a:lumOff val="25000"/>
                            </a:schemeClr>
                          </a:solidFill>
                        </a:rPr>
                        <a:t>I don’t want</a:t>
                      </a:r>
                      <a:r>
                        <a:rPr lang="en-GB" sz="1100" baseline="0" dirty="0">
                          <a:solidFill>
                            <a:schemeClr val="tx1">
                              <a:lumMod val="75000"/>
                              <a:lumOff val="25000"/>
                            </a:schemeClr>
                          </a:solidFill>
                        </a:rPr>
                        <a:t> to say</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5148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214512"/>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offered… (Tick all that apply)?</a:t>
            </a:r>
          </a:p>
          <a:p>
            <a:r>
              <a:rPr lang="en-GB" sz="1000" i="1" dirty="0">
                <a:solidFill>
                  <a:srgbClr val="002060"/>
                </a:solidFill>
                <a:latin typeface="Calibri" panose="020F0502020204030204" pitchFamily="34" charset="0"/>
              </a:rPr>
              <a:t>Base: All Year 6 pupils, 2022 n=1244, 2023 n=1,297, 2024 n=1,379. </a:t>
            </a:r>
          </a:p>
          <a:p>
            <a:r>
              <a:rPr lang="en-GB" sz="1000" i="1" dirty="0">
                <a:solidFill>
                  <a:srgbClr val="002060"/>
                </a:solidFill>
                <a:latin typeface="Calibri" panose="020F0502020204030204" pitchFamily="34" charset="0"/>
              </a:rPr>
              <a:t>‘Nitrous Oxide (also known as laughing gas, NOS)’ has been introduced in 2023.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1% of Year 6 pupils have been offered cannabis, 1% have been offered Nitrous oxide and 2% have been offered other drugs for the purpose of getting high. Young carers are more likely to have been offered other drugs when compared to all Year 6 pupils.</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2945544438"/>
              </p:ext>
            </p:extLst>
          </p:nvPr>
        </p:nvGraphicFramePr>
        <p:xfrm>
          <a:off x="4423850" y="1234115"/>
          <a:ext cx="7209352" cy="2234148"/>
        </p:xfrm>
        <a:graphic>
          <a:graphicData uri="http://schemas.openxmlformats.org/drawingml/2006/table">
            <a:tbl>
              <a:tblPr firstRow="1" bandRow="1">
                <a:tableStyleId>{5940675A-B579-460E-94D1-54222C63F5DA}</a:tableStyleId>
              </a:tblPr>
              <a:tblGrid>
                <a:gridCol w="2258624">
                  <a:extLst>
                    <a:ext uri="{9D8B030D-6E8A-4147-A177-3AD203B41FA5}">
                      <a16:colId xmlns:a16="http://schemas.microsoft.com/office/drawing/2014/main" val="20000"/>
                    </a:ext>
                  </a:extLst>
                </a:gridCol>
                <a:gridCol w="1037752">
                  <a:extLst>
                    <a:ext uri="{9D8B030D-6E8A-4147-A177-3AD203B41FA5}">
                      <a16:colId xmlns:a16="http://schemas.microsoft.com/office/drawing/2014/main" val="20001"/>
                    </a:ext>
                  </a:extLst>
                </a:gridCol>
                <a:gridCol w="978244">
                  <a:extLst>
                    <a:ext uri="{9D8B030D-6E8A-4147-A177-3AD203B41FA5}">
                      <a16:colId xmlns:a16="http://schemas.microsoft.com/office/drawing/2014/main" val="20003"/>
                    </a:ext>
                  </a:extLst>
                </a:gridCol>
                <a:gridCol w="978244">
                  <a:extLst>
                    <a:ext uri="{9D8B030D-6E8A-4147-A177-3AD203B41FA5}">
                      <a16:colId xmlns:a16="http://schemas.microsoft.com/office/drawing/2014/main" val="20004"/>
                    </a:ext>
                  </a:extLst>
                </a:gridCol>
                <a:gridCol w="978244">
                  <a:extLst>
                    <a:ext uri="{9D8B030D-6E8A-4147-A177-3AD203B41FA5}">
                      <a16:colId xmlns:a16="http://schemas.microsoft.com/office/drawing/2014/main" val="20005"/>
                    </a:ext>
                  </a:extLst>
                </a:gridCol>
                <a:gridCol w="978244">
                  <a:extLst>
                    <a:ext uri="{9D8B030D-6E8A-4147-A177-3AD203B41FA5}">
                      <a16:colId xmlns:a16="http://schemas.microsoft.com/office/drawing/2014/main" val="20006"/>
                    </a:ext>
                  </a:extLst>
                </a:gridCol>
              </a:tblGrid>
              <a:tr h="444300">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6580">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100" i="1" kern="1200" dirty="0">
                          <a:solidFill>
                            <a:schemeClr val="tx1">
                              <a:lumMod val="75000"/>
                              <a:lumOff val="25000"/>
                            </a:schemeClr>
                          </a:solidFill>
                          <a:latin typeface="+mn-lt"/>
                          <a:ea typeface="+mn-ea"/>
                          <a:cs typeface="+mn-cs"/>
                        </a:rPr>
                        <a:t>247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3641">
                <a:tc>
                  <a:txBody>
                    <a:bodyPr/>
                    <a:lstStyle/>
                    <a:p>
                      <a:r>
                        <a:rPr lang="en-GB" sz="1100" dirty="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3209">
                <a:tc>
                  <a:txBody>
                    <a:bodyPr/>
                    <a:lstStyle/>
                    <a:p>
                      <a:r>
                        <a:rPr lang="en-GB" sz="1100" dirty="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4287086"/>
                  </a:ext>
                </a:extLst>
              </a:tr>
              <a:tr h="403209">
                <a:tc>
                  <a:txBody>
                    <a:bodyPr/>
                    <a:lstStyle/>
                    <a:p>
                      <a:r>
                        <a:rPr lang="en-GB" sz="1100" dirty="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3209">
                <a:tc>
                  <a:txBody>
                    <a:bodyPr/>
                    <a:lstStyle/>
                    <a:p>
                      <a:r>
                        <a:rPr lang="en-GB" sz="1100" dirty="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41948"/>
              </p:ext>
            </p:extLst>
          </p:nvPr>
        </p:nvGraphicFramePr>
        <p:xfrm>
          <a:off x="4423850" y="3602683"/>
          <a:ext cx="7209350" cy="2519297"/>
        </p:xfrm>
        <a:graphic>
          <a:graphicData uri="http://schemas.openxmlformats.org/drawingml/2006/table">
            <a:tbl>
              <a:tblPr firstRow="1" bandRow="1">
                <a:tableStyleId>{5940675A-B579-460E-94D1-54222C63F5DA}</a:tableStyleId>
              </a:tblPr>
              <a:tblGrid>
                <a:gridCol w="2296536">
                  <a:extLst>
                    <a:ext uri="{9D8B030D-6E8A-4147-A177-3AD203B41FA5}">
                      <a16:colId xmlns:a16="http://schemas.microsoft.com/office/drawing/2014/main" val="20000"/>
                    </a:ext>
                  </a:extLst>
                </a:gridCol>
                <a:gridCol w="1003317">
                  <a:extLst>
                    <a:ext uri="{9D8B030D-6E8A-4147-A177-3AD203B41FA5}">
                      <a16:colId xmlns:a16="http://schemas.microsoft.com/office/drawing/2014/main" val="20002"/>
                    </a:ext>
                  </a:extLst>
                </a:gridCol>
                <a:gridCol w="913329">
                  <a:extLst>
                    <a:ext uri="{9D8B030D-6E8A-4147-A177-3AD203B41FA5}">
                      <a16:colId xmlns:a16="http://schemas.microsoft.com/office/drawing/2014/main" val="20003"/>
                    </a:ext>
                  </a:extLst>
                </a:gridCol>
                <a:gridCol w="1052719">
                  <a:extLst>
                    <a:ext uri="{9D8B030D-6E8A-4147-A177-3AD203B41FA5}">
                      <a16:colId xmlns:a16="http://schemas.microsoft.com/office/drawing/2014/main" val="20004"/>
                    </a:ext>
                  </a:extLst>
                </a:gridCol>
                <a:gridCol w="1031076">
                  <a:extLst>
                    <a:ext uri="{9D8B030D-6E8A-4147-A177-3AD203B41FA5}">
                      <a16:colId xmlns:a16="http://schemas.microsoft.com/office/drawing/2014/main" val="20005"/>
                    </a:ext>
                  </a:extLst>
                </a:gridCol>
                <a:gridCol w="912373">
                  <a:extLst>
                    <a:ext uri="{9D8B030D-6E8A-4147-A177-3AD203B41FA5}">
                      <a16:colId xmlns:a16="http://schemas.microsoft.com/office/drawing/2014/main" val="20006"/>
                    </a:ext>
                  </a:extLst>
                </a:gridCol>
              </a:tblGrid>
              <a:tr h="455062">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3037">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2975">
                <a:tc>
                  <a:txBody>
                    <a:bodyPr/>
                    <a:lstStyle/>
                    <a:p>
                      <a:r>
                        <a:rPr lang="en-GB" sz="1100" dirty="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2975">
                <a:tc>
                  <a:txBody>
                    <a:bodyPr/>
                    <a:lstStyle/>
                    <a:p>
                      <a:r>
                        <a:rPr lang="en-GB" sz="1100" dirty="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87681192"/>
                  </a:ext>
                </a:extLst>
              </a:tr>
              <a:tr h="412975">
                <a:tc>
                  <a:txBody>
                    <a:bodyPr/>
                    <a:lstStyle/>
                    <a:p>
                      <a:r>
                        <a:rPr lang="en-GB" sz="1100" dirty="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2975">
                <a:tc>
                  <a:txBody>
                    <a:bodyPr/>
                    <a:lstStyle/>
                    <a:p>
                      <a:r>
                        <a:rPr lang="en-GB" sz="1100" dirty="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kern="1200" dirty="0">
                          <a:solidFill>
                            <a:schemeClr val="tx1">
                              <a:lumMod val="75000"/>
                              <a:lumOff val="25000"/>
                            </a:schemeClr>
                          </a:solidFill>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bl>
          </a:graphicData>
        </a:graphic>
      </p:graphicFrame>
      <p:graphicFrame>
        <p:nvGraphicFramePr>
          <p:cNvPr id="13" name="Chart 12"/>
          <p:cNvGraphicFramePr/>
          <p:nvPr>
            <p:extLst>
              <p:ext uri="{D42A27DB-BD31-4B8C-83A1-F6EECF244321}">
                <p14:modId xmlns:p14="http://schemas.microsoft.com/office/powerpoint/2010/main" val="3085019561"/>
              </p:ext>
            </p:extLst>
          </p:nvPr>
        </p:nvGraphicFramePr>
        <p:xfrm>
          <a:off x="183600" y="1079999"/>
          <a:ext cx="3927798" cy="257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06893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Self awareness:</a:t>
            </a:r>
          </a:p>
          <a:p>
            <a:r>
              <a:rPr lang="en-GB" dirty="0">
                <a:latin typeface="Calibri" panose="020F0502020204030204" pitchFamily="34" charset="0"/>
                <a:cs typeface="DINPro" panose="020B0504020101020102" pitchFamily="34" charset="0"/>
              </a:rPr>
              <a:t>Body changes, growing up and who to talk to</a:t>
            </a:r>
          </a:p>
          <a:p>
            <a:endParaRPr lang="en-GB"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2626226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169160" cy="900000"/>
          </a:xfrm>
        </p:spPr>
        <p:txBody>
          <a:bodyPr vert="horz" lIns="91440" tIns="45720" rIns="91440" bIns="45720" rtlCol="0" anchor="t" anchorCtr="0">
            <a:normAutofit/>
          </a:bodyPr>
          <a:lstStyle/>
          <a:p>
            <a:r>
              <a:rPr lang="en-GB" sz="1600" dirty="0"/>
              <a:t>Family and carers are the preferred go-to sources for pupils to be told about growing up and body changes (68%). Approaching a doctor has slightly increased since last year, teachers in lessons has stayed the same and school nurses has decreased slightly. </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414490086"/>
              </p:ext>
            </p:extLst>
          </p:nvPr>
        </p:nvGraphicFramePr>
        <p:xfrm>
          <a:off x="1860697" y="1293656"/>
          <a:ext cx="8470605" cy="48610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Who would you like to tell you about growing up and body changes?</a:t>
            </a:r>
          </a:p>
          <a:p>
            <a:r>
              <a:rPr lang="en-GB" sz="1000" i="1" dirty="0">
                <a:solidFill>
                  <a:srgbClr val="002060"/>
                </a:solidFill>
                <a:latin typeface="Calibri" panose="020F0502020204030204" pitchFamily="34" charset="0"/>
              </a:rPr>
              <a:t>Base: All valid respondents, 2022 n=2,502, 2023 n=2,453, 2024 n=2,640. </a:t>
            </a:r>
          </a:p>
        </p:txBody>
      </p:sp>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19739453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721936" cy="900000"/>
          </a:xfrm>
        </p:spPr>
        <p:txBody>
          <a:bodyPr vert="horz" lIns="91440" tIns="45720" rIns="91440" bIns="45720" rtlCol="0" anchor="t">
            <a:noAutofit/>
          </a:bodyPr>
          <a:lstStyle/>
          <a:p>
            <a:r>
              <a:rPr lang="en-GB" sz="1600" dirty="0"/>
              <a:t>Year 6 and girls are those most likely to prefer parents, carers or family members to tell them about growing up and body changes (72% and 74% respectively). SEN pupils and those with a disability are the least likely to confide in Parents/carers or family members (both 61%). </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Who would you like to tell you about growing up and body changes?</a:t>
            </a:r>
          </a:p>
        </p:txBody>
      </p:sp>
      <p:graphicFrame>
        <p:nvGraphicFramePr>
          <p:cNvPr id="6" name="Table 5"/>
          <p:cNvGraphicFramePr>
            <a:graphicFrameLocks noGrp="1"/>
          </p:cNvGraphicFramePr>
          <p:nvPr>
            <p:extLst>
              <p:ext uri="{D42A27DB-BD31-4B8C-83A1-F6EECF244321}">
                <p14:modId xmlns:p14="http://schemas.microsoft.com/office/powerpoint/2010/main" val="3126853314"/>
              </p:ext>
            </p:extLst>
          </p:nvPr>
        </p:nvGraphicFramePr>
        <p:xfrm>
          <a:off x="710117" y="966018"/>
          <a:ext cx="10922494" cy="2575382"/>
        </p:xfrm>
        <a:graphic>
          <a:graphicData uri="http://schemas.openxmlformats.org/drawingml/2006/table">
            <a:tbl>
              <a:tblPr firstRow="1" bandRow="1">
                <a:tableStyleId>{5940675A-B579-460E-94D1-54222C63F5DA}</a:tableStyleId>
              </a:tblPr>
              <a:tblGrid>
                <a:gridCol w="2422806">
                  <a:extLst>
                    <a:ext uri="{9D8B030D-6E8A-4147-A177-3AD203B41FA5}">
                      <a16:colId xmlns:a16="http://schemas.microsoft.com/office/drawing/2014/main" val="20000"/>
                    </a:ext>
                  </a:extLst>
                </a:gridCol>
                <a:gridCol w="1329947">
                  <a:extLst>
                    <a:ext uri="{9D8B030D-6E8A-4147-A177-3AD203B41FA5}">
                      <a16:colId xmlns:a16="http://schemas.microsoft.com/office/drawing/2014/main" val="20001"/>
                    </a:ext>
                  </a:extLst>
                </a:gridCol>
                <a:gridCol w="1329947">
                  <a:extLst>
                    <a:ext uri="{9D8B030D-6E8A-4147-A177-3AD203B41FA5}">
                      <a16:colId xmlns:a16="http://schemas.microsoft.com/office/drawing/2014/main" val="20003"/>
                    </a:ext>
                  </a:extLst>
                </a:gridCol>
                <a:gridCol w="1329947">
                  <a:extLst>
                    <a:ext uri="{9D8B030D-6E8A-4147-A177-3AD203B41FA5}">
                      <a16:colId xmlns:a16="http://schemas.microsoft.com/office/drawing/2014/main" val="20005"/>
                    </a:ext>
                  </a:extLst>
                </a:gridCol>
                <a:gridCol w="1329948">
                  <a:extLst>
                    <a:ext uri="{9D8B030D-6E8A-4147-A177-3AD203B41FA5}">
                      <a16:colId xmlns:a16="http://schemas.microsoft.com/office/drawing/2014/main" val="20007"/>
                    </a:ext>
                  </a:extLst>
                </a:gridCol>
                <a:gridCol w="1510501">
                  <a:extLst>
                    <a:ext uri="{9D8B030D-6E8A-4147-A177-3AD203B41FA5}">
                      <a16:colId xmlns:a16="http://schemas.microsoft.com/office/drawing/2014/main" val="20009"/>
                    </a:ext>
                  </a:extLst>
                </a:gridCol>
                <a:gridCol w="1669398">
                  <a:extLst>
                    <a:ext uri="{9D8B030D-6E8A-4147-A177-3AD203B41FA5}">
                      <a16:colId xmlns:a16="http://schemas.microsoft.com/office/drawing/2014/main" val="20011"/>
                    </a:ext>
                  </a:extLst>
                </a:gridCol>
              </a:tblGrid>
              <a:tr h="438796">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2965">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1379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1285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450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8796">
                <a:tc>
                  <a:txBody>
                    <a:bodyPr/>
                    <a:lstStyle/>
                    <a:p>
                      <a:r>
                        <a:rPr lang="en-GB" sz="1100" dirty="0">
                          <a:solidFill>
                            <a:schemeClr val="tx1">
                              <a:lumMod val="75000"/>
                              <a:lumOff val="25000"/>
                            </a:schemeClr>
                          </a:solidFill>
                        </a:rPr>
                        <a:t>Parents, carers or</a:t>
                      </a:r>
                      <a:r>
                        <a:rPr lang="en-GB" sz="1100" baseline="0" dirty="0">
                          <a:solidFill>
                            <a:schemeClr val="tx1">
                              <a:lumMod val="75000"/>
                              <a:lumOff val="25000"/>
                            </a:schemeClr>
                          </a:solidFill>
                        </a:rPr>
                        <a:t> other family members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2965">
                <a:tc>
                  <a:txBody>
                    <a:bodyPr/>
                    <a:lstStyle/>
                    <a:p>
                      <a:r>
                        <a:rPr lang="en-GB" sz="1100" dirty="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2965">
                <a:tc>
                  <a:txBody>
                    <a:bodyPr/>
                    <a:lstStyle/>
                    <a:p>
                      <a:r>
                        <a:rPr lang="en-GB" sz="1100" dirty="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2965">
                <a:tc>
                  <a:txBody>
                    <a:bodyPr/>
                    <a:lstStyle/>
                    <a:p>
                      <a:r>
                        <a:rPr lang="en-GB" sz="1100" dirty="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2965">
                <a:tc>
                  <a:txBody>
                    <a:bodyPr/>
                    <a:lstStyle/>
                    <a:p>
                      <a:r>
                        <a:rPr lang="en-GB" sz="1100" dirty="0">
                          <a:solidFill>
                            <a:schemeClr val="tx1">
                              <a:lumMod val="75000"/>
                              <a:lumOff val="25000"/>
                            </a:schemeClr>
                          </a:solidFill>
                        </a:rPr>
                        <a:t>Visitors</a:t>
                      </a:r>
                      <a:r>
                        <a:rPr lang="en-GB" sz="1100" baseline="0" dirty="0">
                          <a:solidFill>
                            <a:schemeClr val="tx1">
                              <a:lumMod val="75000"/>
                              <a:lumOff val="25000"/>
                            </a:schemeClr>
                          </a:solidFill>
                        </a:rPr>
                        <a:t> or speakers in school lessons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2965">
                <a:tc>
                  <a:txBody>
                    <a:bodyPr/>
                    <a:lstStyle/>
                    <a:p>
                      <a:r>
                        <a:rPr lang="en-GB" sz="11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0" name="Table 9">
            <a:extLst>
              <a:ext uri="{FF2B5EF4-FFF2-40B4-BE49-F238E27FC236}">
                <a16:creationId xmlns:a16="http://schemas.microsoft.com/office/drawing/2014/main" id="{5B21ED9F-589E-4EA4-B6D1-3B0195AFE6D3}"/>
              </a:ext>
            </a:extLst>
          </p:cNvPr>
          <p:cNvGraphicFramePr>
            <a:graphicFrameLocks noGrp="1"/>
          </p:cNvGraphicFramePr>
          <p:nvPr>
            <p:extLst>
              <p:ext uri="{D42A27DB-BD31-4B8C-83A1-F6EECF244321}">
                <p14:modId xmlns:p14="http://schemas.microsoft.com/office/powerpoint/2010/main" val="1972920563"/>
              </p:ext>
            </p:extLst>
          </p:nvPr>
        </p:nvGraphicFramePr>
        <p:xfrm>
          <a:off x="710119" y="3665702"/>
          <a:ext cx="10922494" cy="2622610"/>
        </p:xfrm>
        <a:graphic>
          <a:graphicData uri="http://schemas.openxmlformats.org/drawingml/2006/table">
            <a:tbl>
              <a:tblPr firstRow="1" bandRow="1">
                <a:tableStyleId>{5940675A-B579-460E-94D1-54222C63F5DA}</a:tableStyleId>
              </a:tblPr>
              <a:tblGrid>
                <a:gridCol w="2422806">
                  <a:extLst>
                    <a:ext uri="{9D8B030D-6E8A-4147-A177-3AD203B41FA5}">
                      <a16:colId xmlns:a16="http://schemas.microsoft.com/office/drawing/2014/main" val="20000"/>
                    </a:ext>
                  </a:extLst>
                </a:gridCol>
                <a:gridCol w="1329947">
                  <a:extLst>
                    <a:ext uri="{9D8B030D-6E8A-4147-A177-3AD203B41FA5}">
                      <a16:colId xmlns:a16="http://schemas.microsoft.com/office/drawing/2014/main" val="20001"/>
                    </a:ext>
                  </a:extLst>
                </a:gridCol>
                <a:gridCol w="1329947">
                  <a:extLst>
                    <a:ext uri="{9D8B030D-6E8A-4147-A177-3AD203B41FA5}">
                      <a16:colId xmlns:a16="http://schemas.microsoft.com/office/drawing/2014/main" val="20003"/>
                    </a:ext>
                  </a:extLst>
                </a:gridCol>
                <a:gridCol w="1329947">
                  <a:extLst>
                    <a:ext uri="{9D8B030D-6E8A-4147-A177-3AD203B41FA5}">
                      <a16:colId xmlns:a16="http://schemas.microsoft.com/office/drawing/2014/main" val="20005"/>
                    </a:ext>
                  </a:extLst>
                </a:gridCol>
                <a:gridCol w="1329948">
                  <a:extLst>
                    <a:ext uri="{9D8B030D-6E8A-4147-A177-3AD203B41FA5}">
                      <a16:colId xmlns:a16="http://schemas.microsoft.com/office/drawing/2014/main" val="20007"/>
                    </a:ext>
                  </a:extLst>
                </a:gridCol>
                <a:gridCol w="1510501">
                  <a:extLst>
                    <a:ext uri="{9D8B030D-6E8A-4147-A177-3AD203B41FA5}">
                      <a16:colId xmlns:a16="http://schemas.microsoft.com/office/drawing/2014/main" val="20009"/>
                    </a:ext>
                  </a:extLst>
                </a:gridCol>
                <a:gridCol w="1669398">
                  <a:extLst>
                    <a:ext uri="{9D8B030D-6E8A-4147-A177-3AD203B41FA5}">
                      <a16:colId xmlns:a16="http://schemas.microsoft.com/office/drawing/2014/main" val="20011"/>
                    </a:ext>
                  </a:extLst>
                </a:gridCol>
              </a:tblGrid>
              <a:tr h="426892">
                <a:tc>
                  <a:txBody>
                    <a:bodyPr/>
                    <a:lstStyle/>
                    <a:p>
                      <a:r>
                        <a:rPr lang="en-GB" sz="1100" dirty="0">
                          <a:solidFill>
                            <a:schemeClr val="tx1">
                              <a:lumMod val="75000"/>
                              <a:lumOff val="25000"/>
                            </a:schemeClr>
                          </a:solidFill>
                        </a:rPr>
                        <a:t>2024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Eng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526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2047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374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100" i="1" dirty="0">
                          <a:solidFill>
                            <a:schemeClr val="tx1">
                              <a:lumMod val="75000"/>
                              <a:lumOff val="25000"/>
                            </a:schemeClr>
                          </a:solidFill>
                        </a:rPr>
                        <a:t>661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100" dirty="0">
                          <a:solidFill>
                            <a:schemeClr val="tx1">
                              <a:lumMod val="75000"/>
                              <a:lumOff val="25000"/>
                            </a:schemeClr>
                          </a:solidFill>
                        </a:rPr>
                        <a:t>Parents, carers or</a:t>
                      </a:r>
                      <a:r>
                        <a:rPr lang="en-GB" sz="1100" baseline="0" dirty="0">
                          <a:solidFill>
                            <a:schemeClr val="tx1">
                              <a:lumMod val="75000"/>
                              <a:lumOff val="25000"/>
                            </a:schemeClr>
                          </a:solidFill>
                        </a:rPr>
                        <a:t> other family members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100" dirty="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1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100" dirty="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100" dirty="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r>
                        <a:rPr lang="en-GB" sz="1100" dirty="0">
                          <a:solidFill>
                            <a:schemeClr val="tx1">
                              <a:lumMod val="75000"/>
                              <a:lumOff val="25000"/>
                            </a:schemeClr>
                          </a:solidFill>
                        </a:rPr>
                        <a:t>Visitors</a:t>
                      </a:r>
                      <a:r>
                        <a:rPr lang="en-GB" sz="1100" baseline="0" dirty="0">
                          <a:solidFill>
                            <a:schemeClr val="tx1">
                              <a:lumMod val="75000"/>
                              <a:lumOff val="25000"/>
                            </a:schemeClr>
                          </a:solidFill>
                        </a:rPr>
                        <a:t> or speakers in school lessons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1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1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2059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cc64f9-2281-4824-a334-1e0addc9b5e0">
      <Terms xmlns="http://schemas.microsoft.com/office/infopath/2007/PartnerControls"/>
    </lcf76f155ced4ddcb4097134ff3c332f>
    <TaxCatchAll xmlns="f2d5e88b-b1e8-4017-93ac-a346ad20f2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A7D882BC117443923ABA04EC7D9797" ma:contentTypeVersion="15" ma:contentTypeDescription="Create a new document." ma:contentTypeScope="" ma:versionID="8ee070e875f59303e41a672958e2babf">
  <xsd:schema xmlns:xsd="http://www.w3.org/2001/XMLSchema" xmlns:xs="http://www.w3.org/2001/XMLSchema" xmlns:p="http://schemas.microsoft.com/office/2006/metadata/properties" xmlns:ns2="3acc64f9-2281-4824-a334-1e0addc9b5e0" xmlns:ns3="f2d5e88b-b1e8-4017-93ac-a346ad20f287" targetNamespace="http://schemas.microsoft.com/office/2006/metadata/properties" ma:root="true" ma:fieldsID="7a223d2b2a557945be42b17f1ddc4891" ns2:_="" ns3:_="">
    <xsd:import namespace="3acc64f9-2281-4824-a334-1e0addc9b5e0"/>
    <xsd:import namespace="f2d5e88b-b1e8-4017-93ac-a346ad20f28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c64f9-2281-4824-a334-1e0addc9b5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6c40f8d-8524-4845-a2fc-30090feebe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5e88b-b1e8-4017-93ac-a346ad20f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a3529df-da01-4445-b802-56f4193ee90c}" ma:internalName="TaxCatchAll" ma:showField="CatchAllData" ma:web="f2d5e88b-b1e8-4017-93ac-a346ad20f2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F4836-29D6-4D0F-8072-B88F50BF1116}">
  <ds:schemaRefs>
    <ds:schemaRef ds:uri="http://schemas.microsoft.com/sharepoint/v3/contenttype/forms"/>
  </ds:schemaRefs>
</ds:datastoreItem>
</file>

<file path=customXml/itemProps2.xml><?xml version="1.0" encoding="utf-8"?>
<ds:datastoreItem xmlns:ds="http://schemas.openxmlformats.org/officeDocument/2006/customXml" ds:itemID="{7087BC9A-AB3D-427E-9CAB-FB3F3F8A5443}">
  <ds:schemaRefs>
    <ds:schemaRef ds:uri="http://schemas.openxmlformats.org/package/2006/metadata/core-properties"/>
    <ds:schemaRef ds:uri="http://purl.org/dc/terms/"/>
    <ds:schemaRef ds:uri="http://schemas.microsoft.com/office/infopath/2007/PartnerControls"/>
    <ds:schemaRef ds:uri="http://purl.org/dc/dcmitype/"/>
    <ds:schemaRef ds:uri="f2d5e88b-b1e8-4017-93ac-a346ad20f287"/>
    <ds:schemaRef ds:uri="http://schemas.microsoft.com/office/2006/metadata/properties"/>
    <ds:schemaRef ds:uri="http://purl.org/dc/elements/1.1/"/>
    <ds:schemaRef ds:uri="http://schemas.microsoft.com/office/2006/documentManagement/types"/>
    <ds:schemaRef ds:uri="3acc64f9-2281-4824-a334-1e0addc9b5e0"/>
    <ds:schemaRef ds:uri="http://www.w3.org/XML/1998/namespace"/>
    <ds:schemaRef ds:uri="33d7aa68-f954-4371-8b19-9a53f1c8e003"/>
    <ds:schemaRef ds:uri="7032c99b-8451-4ded-a49c-eaf63867fdc4"/>
    <ds:schemaRef ds:uri="fd721231-82c9-4ccc-a8ca-80d3f6a47c4d"/>
    <ds:schemaRef ds:uri="a5946c61-a79c-4069-866d-ed1722c8599e"/>
  </ds:schemaRefs>
</ds:datastoreItem>
</file>

<file path=customXml/itemProps3.xml><?xml version="1.0" encoding="utf-8"?>
<ds:datastoreItem xmlns:ds="http://schemas.openxmlformats.org/officeDocument/2006/customXml" ds:itemID="{BD0F8E45-5728-42F9-A13D-ED79046EC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c64f9-2281-4824-a334-1e0addc9b5e0"/>
    <ds:schemaRef ds:uri="f2d5e88b-b1e8-4017-93ac-a346ad20f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36619</Words>
  <Application>Microsoft Office PowerPoint</Application>
  <PresentationFormat>Widescreen</PresentationFormat>
  <Paragraphs>7276</Paragraphs>
  <Slides>147</Slides>
  <Notes>118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147</vt:i4>
      </vt:variant>
    </vt:vector>
  </HeadingPairs>
  <TitlesOfParts>
    <vt:vector size="152" baseType="lpstr">
      <vt:lpstr>Arial</vt:lpstr>
      <vt:lpstr>Calibri</vt:lpstr>
      <vt:lpstr>DINPro-Medium</vt:lpstr>
      <vt:lpstr>Wingdings</vt:lpstr>
      <vt:lpstr>Office Theme</vt:lpstr>
      <vt:lpstr>PowerPoint Presentation</vt:lpstr>
      <vt:lpstr>Acknowledgements</vt:lpstr>
      <vt:lpstr>Table of Contents</vt:lpstr>
      <vt:lpstr>Executive Summary (1)</vt:lpstr>
      <vt:lpstr>Executive Summary (2) - CYPP key indicators</vt:lpstr>
      <vt:lpstr>Executive Summary (3) - CYPP key indicators</vt:lpstr>
      <vt:lpstr>Executive Summary (4) - CYPP key indicators</vt:lpstr>
      <vt:lpstr>Executive Summary (5) - CYPP key indicators</vt:lpstr>
      <vt:lpstr>Executive Summary (6)</vt:lpstr>
      <vt:lpstr>Executive Summary (7)</vt:lpstr>
      <vt:lpstr>Executive Summary (8)</vt:lpstr>
      <vt:lpstr>Executive Summary (9)</vt:lpstr>
      <vt:lpstr>Executive Summary (10)</vt:lpstr>
      <vt:lpstr>Executive Summary (11)</vt:lpstr>
      <vt:lpstr>PowerPoint Presentation</vt:lpstr>
      <vt:lpstr>Introduction</vt:lpstr>
      <vt:lpstr>Notes </vt:lpstr>
      <vt:lpstr>Sample profile</vt:lpstr>
      <vt:lpstr>FSM pupils are the most likely cohort to have separated parents and live predominantly with their Mum or predominantly with their Dad. Year 4 are more likely to have parents still together than Year 6 pupils. Pupils who are from ethnic minority groups are the most likely cohort to have mum and dad together at home. </vt:lpstr>
      <vt:lpstr>PowerPoint Presentation</vt:lpstr>
      <vt:lpstr>14% of pupils say they don’t normally have breakfast or only have a drink, similar to last year’s 13%. The figure increases to 18% for FSM pupils. Cereal or porridge remains the most popular choice of breakfast.</vt:lpstr>
      <vt:lpstr>Of those pupils who are not having breakfast, 61% say they don’t have breakfast because they don’t feel hungry, a further 39% say they don’t have enough time to eat. (Please note the base for FSM, SEN, pupils with a disability, young carers and ethnic minority groups are all low.)</vt:lpstr>
      <vt:lpstr>75% of pupils say they can eat with their friends and 63% say they have enough time to eat.</vt:lpstr>
      <vt:lpstr>Overall, when pupils eat during the day, they have enough time to eat (63%), can eat with friends (75%) and choose what they are eating (42%). A higher proportion of Year 6 agree with these statements compared to Year 4. </vt:lpstr>
      <vt:lpstr>26% of all pupils go food shopping with their parents/carers, and 33% get the food they asked for/chose. Year 6 (37%) are more likely to get the food that they choose than Year 4 (29%). </vt:lpstr>
      <vt:lpstr>All pupils eat meals at home, 72% of pupils eat with their family or the people they live with and 48% find mealtimes enjoyable. All options have increased since last year.</vt:lpstr>
      <vt:lpstr>70% of pupils eat with the family/others in their household, however, this decreases to 65% for young carers, SEN and FSM pupils. Year 6 are more likely to be given a choice of what they eat than Year 4 and are also more likely to be able to choose how much they eat.</vt:lpstr>
      <vt:lpstr>Only 15% pupils say that none of the rules listed about food or eating apply, with the three most common answers: asking permission before getting a snack (46%), not using mobile phones when eating (42%) and having dessert after finishing the meal (38%).</vt:lpstr>
      <vt:lpstr>Aside from use of technology, Year 4 are more likely than Year 6 to have all detailed rules in place at home around food and eating with 18% of Year 6 having no rules at all compared to 11% of Year 4. </vt:lpstr>
      <vt:lpstr>The majority of pupils are eating fruit and vegetables, as well as water and milk regularly. </vt:lpstr>
      <vt:lpstr>Takeaway style meals have stayed the same as 2023, and energy, sports and fizzy drinks have decreased by 7%. 23% of pupils consume tea or coffee most days/everyday, a new option for this year.</vt:lpstr>
      <vt:lpstr>Year 6 appear to be making healthier food choices, with a greater proportion of pupils saying they have fruit and vegetables, fruit juices and smoothies and fewer takeaway style meals most days/everyday than Year 4. </vt:lpstr>
      <vt:lpstr>SEN pupils are more likely to consume takeaway-style foods as well as snacks and sweets most days/everyday compared to every other group. Pupils who speak English as a second language have a higher propensity to make healthy choices (consuming milk/water and fruits/vegetables) daily/most days.</vt:lpstr>
      <vt:lpstr>PowerPoint Presentation</vt:lpstr>
      <vt:lpstr>Good oral hygiene is apparent amongst 73% of pupils. However, there are groups which appear to show less attention: SEN (66%), FSM (68%) and those with a disability (68%). Overall, 45% have seen a dentist within the last year, however 43% can’t remember.</vt:lpstr>
      <vt:lpstr>54% of pupils remember being weighed and measured at school. Of these, 12% answered that it did not make them feel happy with girls less happy about this than boys. </vt:lpstr>
      <vt:lpstr>52% of Year 6 have had days off in the last year that weren’t for holidays or common illnesses. </vt:lpstr>
      <vt:lpstr>Of those 52%, the most common reasons for days off are hospital appointments (41%), mental health reasons (13%) and toothache (12%). </vt:lpstr>
      <vt:lpstr>Girls are more likely to have days off for their mental health than boys, and FSM pupils are more likely to have had days off for bullying than pupils overall. </vt:lpstr>
      <vt:lpstr>SEN pupils are the most likely among all cohorts to cite their mental health as a reason for having had days off in the last year. </vt:lpstr>
      <vt:lpstr>25% of pupils have had at least 11 days off in the last year. This increases to 29% for FSM pupils. </vt:lpstr>
      <vt:lpstr>PowerPoint Presentation</vt:lpstr>
      <vt:lpstr>Overall, 43% of pupils walk to school and 45% are driven by car (an increase of 5% from last year). Year 6 and girls are most likely to walk (45%). Boys are more likely to cycle to school than girls (8% and 2% respectively).</vt:lpstr>
      <vt:lpstr>88% of pupils are doing physical activities outside of school, dropping to 81% for SEN pupils.</vt:lpstr>
      <vt:lpstr>The majority of pupils (97%) had at least one day of activity over the period of 7 days prior to taking the survey. Year 6 and Boys are more likely to exercise on five or more days a week compared to all other groups. </vt:lpstr>
      <vt:lpstr>Compared to last year, responses on this question have remained similar, with the exception of out of school clubs, which has increased from 31% to 36%. </vt:lpstr>
      <vt:lpstr>Year 6 are more likely to participate in clubs not associated with school, with their friends after school, or by themselves compared to Year 4. Year 4 are more likely to participate in school clubs. </vt:lpstr>
      <vt:lpstr>Pupils with a disability are the most likely cohort to participate in school clubs. FSM and young careers are more likely than other cohorts to participate in physical activities by themselves.</vt:lpstr>
      <vt:lpstr>76% of pupils are exercising for more than 30 minutes each day. Ethnic minority groups (14%), those with English as a second language (12%) and FSM pupils (12%) are the most likely to be doing less than 30 minutes of physical activity a day (compared to 9% overall).</vt:lpstr>
      <vt:lpstr>56% of pupils exercise to a point of showing physical signs (i.e. out of breath, getting hot and tired), boys are more likely to so than girls and SEN pupils are the cohort most likely to agree with this.</vt:lpstr>
      <vt:lpstr>Pupils have a positive attitude towards physical activities with 83% saying they enjoy it ‘a lot’ or ‘quite a lot’. Boys express the most enthusiasm for physical activity, with 57% saying they like it ‘a lot.’ Year 4 are also more enthusiastic than Year 6 about physical activities. </vt:lpstr>
      <vt:lpstr>Of those who don’t like exercise, disliking physical exhaustion and preferring to do other things are the main reasons for not enjoying participating in physical activity (47% and 35% respectively). All options have decreased from last year. 16% say that they dislike the activities on offer to them, a new option for this year. </vt:lpstr>
      <vt:lpstr>Of the top 6 reasons that pupils do not enjoy Physical activity, Year 6 pupils are much more likely than Year 4 pupils to cite these reasons and outperform all primary pupils. </vt:lpstr>
      <vt:lpstr>More Year 6 pupils are concerned about ‘not being very good at it’ than Year 4. Girls are more concerned about almost all reasons than boys.</vt:lpstr>
      <vt:lpstr>PowerPoint Presentation</vt:lpstr>
      <vt:lpstr>77% of pupils feel they are getting love and support at home, at all times. This decreases to 69% amongst SEN pupils.</vt:lpstr>
      <vt:lpstr>31% of students have experienced bullying in the last 12 months. Young carers are bullied more than any other cohort (45%).</vt:lpstr>
      <vt:lpstr>29% of pupils say they have been bullied outside of a school setting in the past 12 months. </vt:lpstr>
      <vt:lpstr>Just over half (53%) of pupils that have experienced bullying, say that it was by a child they knew. 21% say it is by a child they don’t know, rising to 26% among young carers. </vt:lpstr>
      <vt:lpstr>62% of pupils feel their school takes bullying seriously. The figures decreases the most for SEN pupils (55%). Year 4 feel schools take bullying more seriously than Year 6 (64% v. 59%). Overall, 10% of pupils think that bullying is not a problem at their school.</vt:lpstr>
      <vt:lpstr>For those having experienced bullying, physical attributes are most often the target of bullying, with 29% of pupils saying they were bullied because of the way they looked and a further 25% because of their size or weight. </vt:lpstr>
      <vt:lpstr>Being bullied for the way they looked was significantly higher among Year 6 (38%) than Year 4 (20%), as well as being bullied for your size or weight (33% in Year 6 compared to 17% of Year 4). </vt:lpstr>
      <vt:lpstr>More girls (33%) are bullied for the way they look compared to boys (24%). FSM pupils (27%) and those with disabilities (28%) are bullied more than average for their size or weight (25% overall). Young carers are bullied more for their abilities (21%) . Ethnic Minority Groups are bullied for their religion (10%) and ethnicity (20%), both higher than all pupils (4% and 5% respectively).</vt:lpstr>
      <vt:lpstr>Pupils confide more in their parents/carer (56%) than any other person (up from 52% in 2023). 32% confide in teachers or other adults at school. Those with a disability are the most likely to not tell anyone (27% v 21% avg).</vt:lpstr>
      <vt:lpstr>41% of pupils found the bullying problem stopped after they told someone about it with boys the group most likely to think so (45%).</vt:lpstr>
      <vt:lpstr>Young carers (26%) are more likely than any other group to say they have deliberately hurt someone else at school in the last 12 months. Boys are much more likely than girls to say they have deliberately hurt someone (23% vs. 13%).</vt:lpstr>
      <vt:lpstr>71% of pupils overall feel able to share ideas on how to make things better at school. SEN pupils are the group least likely to say they feel able to share their ideas (36% answered no). </vt:lpstr>
      <vt:lpstr>PowerPoint Presentation</vt:lpstr>
      <vt:lpstr>Children who are ‘very happy’ with their life has decreased slightly since 2023. Overall, 68% of pupils are ‘happy’ or ‘very happy’ with their life at the moment. Those notably lower are young carers (56%) and those with a disability (58%). </vt:lpstr>
      <vt:lpstr>Exams and tests are still the main cause for pupil worries (35%) and this has increased this year. The majority of the remaining concerns have decreased. </vt:lpstr>
      <vt:lpstr>Girls (26%) worry about the way they look more than any other group, they also tend to worry more in general. SEN worry the most about school work (30% v. 23% of all primary pupils).</vt:lpstr>
      <vt:lpstr>Pupils generally feel that they learn from things when they go wrong, 58% say usually or always. Just 25% usually/always say that it makes them upset and feel bad for ages.</vt:lpstr>
      <vt:lpstr>Young carers, SEN and girls are the most likely groups  to get upset and feel bad for ages (40%, 31% and 31% respectively compared to 25% average). </vt:lpstr>
      <vt:lpstr>Pupils mostly choose to persevere when they don’t succeed, with over two thirds keeping on trying or having another go. Over half ask for help or try a different way of doing things.</vt:lpstr>
      <vt:lpstr>‘Only’ 5% of pupils say they blame someone else with 14% giving up. Boys are more likely to ‘keep on trying’ or ‘have another go’ than girls, however girls are more likely to ask for help than boys. Year 4 are more likely than Year 6 to ‘keep on trying’.</vt:lpstr>
      <vt:lpstr>SEN pupils and Young carers are the least likely to persevere overall with more pupils than any other group giving up or doing something else.</vt:lpstr>
      <vt:lpstr>Resilience scores: 54% of pupils score medium-high or high (23+), similar to last year. Year 4 appear more resilient than Year 6 (57% scoring higher than 23 compared to 52% of Year 6). SEN pupils appear the least resilient.</vt:lpstr>
      <vt:lpstr>79% of pupils feel they are ‘sometimes’ or ‘always’ listened to when people are making decisions about them. This is lower for Year 4 (73%) with Year 6 the most listened to group (85%). </vt:lpstr>
      <vt:lpstr>PowerPoint Presentation</vt:lpstr>
      <vt:lpstr>The majority of pupils feel safe at home (86%), but this is lowest for young carers (76%).</vt:lpstr>
      <vt:lpstr>Similar to previous years, 86% of pupils are able to play in nice, safe places at home or near the home. 79% of SEN pupils and 78% of young carers felt able to say the same.</vt:lpstr>
      <vt:lpstr>The proportion of pupils that have seen knives used as a threat seems to be slowly and steadily decreasing. 7% of pupils have either carried or seen a knife being carried for protection.</vt:lpstr>
      <vt:lpstr>Overall, the proportion of pupils who have seen a knife used and have carried or know someone who carried a knife is 5% (the same as previous years). Young carers are the most likely group to have encountered knives being used either as a threat or being carried for protection. Boys are more likely than girls to have encountered this, and Year 4 more likely than Year 6.</vt:lpstr>
      <vt:lpstr>The majority of pupils feel safe/very safe in their area during the day, when going to and from school and when they are at school. Young carers (68%) feel the least safe going to and from school and when going out during the day (73%). Boys (41%) feel safer going out after dark than girls (34%) but girls feel safer at school (90% vs. 85%).</vt:lpstr>
      <vt:lpstr>70% of pupils feel able to get involved in their community, with Year 6 more likely to say ‘yes’ than Year 4 (75% v. 64% respectively). </vt:lpstr>
      <vt:lpstr>PowerPoint Presentation</vt:lpstr>
      <vt:lpstr>Of the Year 6 pupils that responded, 6% say they have had a drink containing alcohol in the last 7 days, boys are more likely to have done so than girls. SEN, young carers, those with a disability and FSM are the groups most likely to have had a drink in the last 7 days. </vt:lpstr>
      <vt:lpstr>Of the 48% of pupils whose parents drink alcohol, nearly a third noticed one or more changes within their parents/carers when they drink, with 17% citing behaviour changes, 10% thought they are not able to control how much they drink and 11% thought they drink a lot very quickly. The majority of pupils at 69% noticed none of these.</vt:lpstr>
      <vt:lpstr>Young Carers, FSM and SEN pupils are more likely to notice changes in their parents/career when they drink. More Year 6 pupils and those whose ethnicity is white note that their parents drink, with Ethnic minority groups and those who have Eng as a 2nd language less likely to note their parents' drink. </vt:lpstr>
      <vt:lpstr>2% of pupils say they have tried smoking. </vt:lpstr>
      <vt:lpstr>7% of Year 6 pupils have tried or regularly/occasionally use e-cigarettes. Young carers are more likely to have tried them than any other group (12% compared to 7% avg).</vt:lpstr>
      <vt:lpstr>Due to a small sample, responses are given in absolutes. Of the 10 pupils who have ever used electronic cigarettes, the most popular type is disposable vapes. </vt:lpstr>
      <vt:lpstr>34% of pupils live in a household where someone smokes and 14% use rooms at home which are used for smoking. 17% sometimes travel in a car when someone is smoking, and this has stayed the same as last year despite increasing steadily in the years prior. </vt:lpstr>
      <vt:lpstr> </vt:lpstr>
      <vt:lpstr>5% of pupils know someone who takes drugs, with the percentage increasing the most amongst FSM, SEN and Young Carers, (9%, 8% and 8% respectively).</vt:lpstr>
      <vt:lpstr>1% of Year 6 pupils have been offered cannabis, 1% have been offered Nitrous oxide and 2% have been offered other drugs for the purpose of getting high. Young carers are more likely to have been offered other drugs when compared to all Year 6 pupils.</vt:lpstr>
      <vt:lpstr>PowerPoint Presentation</vt:lpstr>
      <vt:lpstr>Family and carers are the preferred go-to sources for pupils to be told about growing up and body changes (68%). Approaching a doctor has slightly increased since last year, teachers in lessons has stayed the same and school nurses has decreased slightly. </vt:lpstr>
      <vt:lpstr>Year 6 and girls are those most likely to prefer parents, carers or family members to tell them about growing up and body changes (72% and 74% respectively). SEN pupils and those with a disability are the least likely to confide in Parents/carers or family members (both 61%). </vt:lpstr>
      <vt:lpstr>Year 6 pupils are more likely than Year 4 to say they know enough about how their body changes as they get older. </vt:lpstr>
      <vt:lpstr>Over half (52%) of pupils feel positive about their body and growing up…. </vt:lpstr>
      <vt:lpstr>…however, girls appear less happy about growing up and body changes, with 42% selecting a point on the scale to indicate they are happy, much lower than boys who scored 63%.</vt:lpstr>
      <vt:lpstr>The vast majority of pupils feel able to take part in activities that are important to them (84%) and have space to relax and do activities at home (89%). This increases in Year 6 pupils but decreases in young carers.</vt:lpstr>
      <vt:lpstr>PowerPoint Presentation</vt:lpstr>
      <vt:lpstr>98% of primary pupils overall have access to a device in order to go online at home. 74% of pupils have their own mobile phone and 55% have access to a smart TV. Just over half have access to a games console or their own tablet (both 56%).</vt:lpstr>
      <vt:lpstr>Girls are more likely to go online on their own mobile and their own tablet whereas boys are almost twice as likely to go online with a games console than girls. 90% of Year 6 go online on their phone compared to 56% of Year 4. Ethnic Minority Groups and those with Eng as a 2nd language are more likely to have use shared laptops/computers and phones than any other group. </vt:lpstr>
      <vt:lpstr>Most pupils receive support when being online. 81% of pupils say that their parents/carers help them when something bothers them, and 77% of pupils say that their parents/carers know their passwords to sites or apps. 71% say that it is explained why some sites or apps are appropriate or inappropriate, which has remained consistent with last year. </vt:lpstr>
      <vt:lpstr>Girls are more likely to have help when something online bothers them compared to boys (86% and 76% respectively). Year 4, Ethnic Minority groups and pupils with Eng as a 2nd language are more likely to encounter rules about how long they can stay online.</vt:lpstr>
      <vt:lpstr>Nearly all (95%) of students have a social media account or profile, with Roblox being the most popular (78%). The use of Minecraft (50%) has further decreased since last year with TikTok and streaming decreasing also.</vt:lpstr>
      <vt:lpstr>Roblox and YouTube are favoured across all cohorts. Gaming consoles, Minecraft and Fortnite are particularly favoured by boys. Girls use Roblox and Snapchat more than boys. Year 6 and FSM are the groups most likely to have Instagram accounts.</vt:lpstr>
      <vt:lpstr>96% of all pupils have been told how to stay safe online. 71% were told by school and 65% by parents/carers. </vt:lpstr>
      <vt:lpstr>Overall, the majority of pupils feel informed about staying safe online and believe they always follow the advice to stay safe. However, only 13% know about the CEOP button. 37% of pupils have lied about their age to look at a website/play a game. 31% of pupils have seen images online that have upset them.</vt:lpstr>
      <vt:lpstr>Year 6 and boys are more likely to lie about their age to look at websites or play games (both 41%). </vt:lpstr>
      <vt:lpstr>Young carers are more likely to lie about their age, see pictures online that upset them, and SEN are the least likely compared to other cohorts to follow the advice given. </vt:lpstr>
      <vt:lpstr>Overall, 18% of pupils have used services for young people in Doncaster.  SEN pupils (28%) are the most likely to have used them, followed by young carers (25%). </vt:lpstr>
      <vt:lpstr>The majority of those who have used these services (61%) said they were good with just 6% saying it was all or mostly bad. Year 4 are more likely to have had an experience that was ‘all good’ in comparison to Year 6, and Boys are more likely to have had an ‘all good’ experience than girls. </vt:lpstr>
      <vt:lpstr>The majority of pupils do not receive help with this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Rush</dc:creator>
  <cp:lastModifiedBy>Nazir-Desforges, Saima</cp:lastModifiedBy>
  <cp:revision>43</cp:revision>
  <cp:lastPrinted>2023-09-12T12:40:47Z</cp:lastPrinted>
  <dcterms:created xsi:type="dcterms:W3CDTF">2018-11-08T01:27:23Z</dcterms:created>
  <dcterms:modified xsi:type="dcterms:W3CDTF">2024-11-28T13:03:34Z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0x010100BAA7D882BC117443923ABA04EC7D9797</vt:lpwstr>
  </property>
  <property fmtid="{D5CDD505-2E9C-101B-9397-08002B2CF9AE}" pid="3" name="MediaServiceImageTags">
    <vt:lpwstr/>
  </property>
</Properties>
</file>